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9"/>
  </p:notesMasterIdLst>
  <p:sldIdLst>
    <p:sldId id="300" r:id="rId2"/>
    <p:sldId id="301" r:id="rId3"/>
    <p:sldId id="302" r:id="rId4"/>
    <p:sldId id="303" r:id="rId5"/>
    <p:sldId id="304" r:id="rId6"/>
    <p:sldId id="307" r:id="rId7"/>
    <p:sldId id="306" r:id="rId8"/>
    <p:sldId id="308" r:id="rId9"/>
    <p:sldId id="309" r:id="rId10"/>
    <p:sldId id="310" r:id="rId11"/>
    <p:sldId id="311" r:id="rId12"/>
    <p:sldId id="312" r:id="rId13"/>
    <p:sldId id="313"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9" r:id="rId28"/>
    <p:sldId id="330" r:id="rId29"/>
    <p:sldId id="331" r:id="rId30"/>
    <p:sldId id="332" r:id="rId31"/>
    <p:sldId id="333" r:id="rId32"/>
    <p:sldId id="347" r:id="rId33"/>
    <p:sldId id="348" r:id="rId34"/>
    <p:sldId id="473" r:id="rId35"/>
    <p:sldId id="474" r:id="rId36"/>
    <p:sldId id="475" r:id="rId37"/>
    <p:sldId id="476" r:id="rId38"/>
    <p:sldId id="483" r:id="rId39"/>
    <p:sldId id="386" r:id="rId40"/>
    <p:sldId id="461" r:id="rId41"/>
    <p:sldId id="350" r:id="rId42"/>
    <p:sldId id="462" r:id="rId43"/>
    <p:sldId id="463" r:id="rId44"/>
    <p:sldId id="464" r:id="rId45"/>
    <p:sldId id="352" r:id="rId46"/>
    <p:sldId id="477" r:id="rId47"/>
    <p:sldId id="478" r:id="rId48"/>
    <p:sldId id="479" r:id="rId49"/>
    <p:sldId id="480" r:id="rId50"/>
    <p:sldId id="481" r:id="rId51"/>
    <p:sldId id="482" r:id="rId52"/>
    <p:sldId id="484" r:id="rId53"/>
    <p:sldId id="353" r:id="rId54"/>
    <p:sldId id="669" r:id="rId55"/>
    <p:sldId id="454" r:id="rId56"/>
    <p:sldId id="414" r:id="rId57"/>
    <p:sldId id="416" r:id="rId58"/>
    <p:sldId id="430" r:id="rId59"/>
    <p:sldId id="485" r:id="rId60"/>
    <p:sldId id="415" r:id="rId61"/>
    <p:sldId id="417" r:id="rId62"/>
    <p:sldId id="466" r:id="rId63"/>
    <p:sldId id="486" r:id="rId64"/>
    <p:sldId id="419" r:id="rId65"/>
    <p:sldId id="467" r:id="rId66"/>
    <p:sldId id="418" r:id="rId67"/>
    <p:sldId id="487" r:id="rId68"/>
    <p:sldId id="421" r:id="rId69"/>
    <p:sldId id="488" r:id="rId70"/>
    <p:sldId id="551" r:id="rId71"/>
    <p:sldId id="489" r:id="rId72"/>
    <p:sldId id="490" r:id="rId73"/>
    <p:sldId id="491" r:id="rId74"/>
    <p:sldId id="492" r:id="rId75"/>
    <p:sldId id="493" r:id="rId76"/>
    <p:sldId id="494" r:id="rId77"/>
    <p:sldId id="495" r:id="rId78"/>
    <p:sldId id="496" r:id="rId79"/>
    <p:sldId id="497" r:id="rId80"/>
    <p:sldId id="498" r:id="rId81"/>
    <p:sldId id="499" r:id="rId82"/>
    <p:sldId id="501" r:id="rId83"/>
    <p:sldId id="500" r:id="rId84"/>
    <p:sldId id="422" r:id="rId85"/>
    <p:sldId id="502" r:id="rId86"/>
    <p:sldId id="503" r:id="rId87"/>
    <p:sldId id="504" r:id="rId88"/>
    <p:sldId id="505" r:id="rId89"/>
    <p:sldId id="506" r:id="rId90"/>
    <p:sldId id="507" r:id="rId91"/>
    <p:sldId id="508" r:id="rId92"/>
    <p:sldId id="509" r:id="rId93"/>
    <p:sldId id="510" r:id="rId94"/>
    <p:sldId id="426" r:id="rId95"/>
    <p:sldId id="511" r:id="rId96"/>
    <p:sldId id="512" r:id="rId97"/>
    <p:sldId id="427" r:id="rId98"/>
    <p:sldId id="513" r:id="rId99"/>
    <p:sldId id="514" r:id="rId100"/>
    <p:sldId id="515" r:id="rId101"/>
    <p:sldId id="516" r:id="rId102"/>
    <p:sldId id="517" r:id="rId103"/>
    <p:sldId id="518" r:id="rId104"/>
    <p:sldId id="519" r:id="rId105"/>
    <p:sldId id="520" r:id="rId106"/>
    <p:sldId id="521" r:id="rId107"/>
    <p:sldId id="522" r:id="rId108"/>
    <p:sldId id="523" r:id="rId109"/>
    <p:sldId id="524" r:id="rId110"/>
    <p:sldId id="525" r:id="rId111"/>
    <p:sldId id="526" r:id="rId112"/>
    <p:sldId id="527" r:id="rId113"/>
    <p:sldId id="431" r:id="rId114"/>
    <p:sldId id="432" r:id="rId115"/>
    <p:sldId id="435" r:id="rId116"/>
    <p:sldId id="469" r:id="rId117"/>
    <p:sldId id="528" r:id="rId118"/>
    <p:sldId id="355" r:id="rId119"/>
    <p:sldId id="668" r:id="rId120"/>
    <p:sldId id="389" r:id="rId121"/>
    <p:sldId id="529" r:id="rId122"/>
    <p:sldId id="530" r:id="rId123"/>
    <p:sldId id="531" r:id="rId124"/>
    <p:sldId id="532" r:id="rId125"/>
    <p:sldId id="388" r:id="rId126"/>
    <p:sldId id="533" r:id="rId127"/>
    <p:sldId id="534" r:id="rId128"/>
    <p:sldId id="535" r:id="rId129"/>
    <p:sldId id="536" r:id="rId130"/>
    <p:sldId id="537" r:id="rId131"/>
    <p:sldId id="538" r:id="rId132"/>
    <p:sldId id="547" r:id="rId133"/>
    <p:sldId id="539" r:id="rId134"/>
    <p:sldId id="391" r:id="rId135"/>
    <p:sldId id="540" r:id="rId136"/>
    <p:sldId id="542" r:id="rId137"/>
    <p:sldId id="543" r:id="rId138"/>
    <p:sldId id="548" r:id="rId139"/>
    <p:sldId id="550" r:id="rId140"/>
    <p:sldId id="544" r:id="rId141"/>
    <p:sldId id="545" r:id="rId142"/>
    <p:sldId id="546" r:id="rId143"/>
    <p:sldId id="549" r:id="rId144"/>
    <p:sldId id="393" r:id="rId145"/>
    <p:sldId id="667" r:id="rId146"/>
    <p:sldId id="552" r:id="rId147"/>
    <p:sldId id="470" r:id="rId148"/>
    <p:sldId id="553" r:id="rId149"/>
    <p:sldId id="554" r:id="rId150"/>
    <p:sldId id="555" r:id="rId151"/>
    <p:sldId id="556" r:id="rId152"/>
    <p:sldId id="557" r:id="rId153"/>
    <p:sldId id="558" r:id="rId154"/>
    <p:sldId id="559" r:id="rId155"/>
    <p:sldId id="560" r:id="rId156"/>
    <p:sldId id="561" r:id="rId157"/>
    <p:sldId id="563" r:id="rId158"/>
    <p:sldId id="564" r:id="rId159"/>
    <p:sldId id="565" r:id="rId160"/>
    <p:sldId id="566" r:id="rId161"/>
    <p:sldId id="652" r:id="rId162"/>
    <p:sldId id="567" r:id="rId163"/>
    <p:sldId id="568" r:id="rId164"/>
    <p:sldId id="569" r:id="rId165"/>
    <p:sldId id="570" r:id="rId166"/>
    <p:sldId id="571" r:id="rId167"/>
    <p:sldId id="572" r:id="rId168"/>
    <p:sldId id="573" r:id="rId169"/>
    <p:sldId id="574" r:id="rId170"/>
    <p:sldId id="562" r:id="rId171"/>
    <p:sldId id="575" r:id="rId172"/>
    <p:sldId id="576" r:id="rId173"/>
    <p:sldId id="577" r:id="rId174"/>
    <p:sldId id="578" r:id="rId175"/>
    <p:sldId id="579" r:id="rId176"/>
    <p:sldId id="580" r:id="rId177"/>
    <p:sldId id="581" r:id="rId178"/>
    <p:sldId id="582" r:id="rId179"/>
    <p:sldId id="583" r:id="rId180"/>
    <p:sldId id="584" r:id="rId181"/>
    <p:sldId id="586" r:id="rId182"/>
    <p:sldId id="587" r:id="rId183"/>
    <p:sldId id="588" r:id="rId184"/>
    <p:sldId id="590" r:id="rId185"/>
    <p:sldId id="591" r:id="rId186"/>
    <p:sldId id="589" r:id="rId187"/>
    <p:sldId id="654" r:id="rId188"/>
    <p:sldId id="653" r:id="rId189"/>
    <p:sldId id="655" r:id="rId190"/>
    <p:sldId id="666" r:id="rId191"/>
    <p:sldId id="676" r:id="rId192"/>
    <p:sldId id="677" r:id="rId193"/>
    <p:sldId id="658" r:id="rId194"/>
    <p:sldId id="659" r:id="rId195"/>
    <p:sldId id="678" r:id="rId196"/>
    <p:sldId id="679" r:id="rId197"/>
    <p:sldId id="680" r:id="rId198"/>
    <p:sldId id="681" r:id="rId199"/>
    <p:sldId id="682" r:id="rId200"/>
    <p:sldId id="663" r:id="rId201"/>
    <p:sldId id="664" r:id="rId202"/>
    <p:sldId id="683" r:id="rId203"/>
    <p:sldId id="593" r:id="rId204"/>
    <p:sldId id="684" r:id="rId205"/>
    <p:sldId id="594" r:id="rId206"/>
    <p:sldId id="595" r:id="rId207"/>
    <p:sldId id="596" r:id="rId208"/>
    <p:sldId id="597" r:id="rId209"/>
    <p:sldId id="598" r:id="rId210"/>
    <p:sldId id="599" r:id="rId211"/>
    <p:sldId id="685" r:id="rId212"/>
    <p:sldId id="600" r:id="rId213"/>
    <p:sldId id="601" r:id="rId214"/>
    <p:sldId id="602" r:id="rId215"/>
    <p:sldId id="686" r:id="rId216"/>
    <p:sldId id="604" r:id="rId217"/>
    <p:sldId id="605" r:id="rId218"/>
    <p:sldId id="701" r:id="rId219"/>
    <p:sldId id="702" r:id="rId220"/>
    <p:sldId id="703" r:id="rId221"/>
    <p:sldId id="704" r:id="rId222"/>
    <p:sldId id="705" r:id="rId223"/>
    <p:sldId id="706" r:id="rId224"/>
    <p:sldId id="707" r:id="rId225"/>
    <p:sldId id="708" r:id="rId226"/>
    <p:sldId id="709" r:id="rId227"/>
    <p:sldId id="710" r:id="rId228"/>
    <p:sldId id="711" r:id="rId229"/>
    <p:sldId id="712" r:id="rId230"/>
    <p:sldId id="713" r:id="rId231"/>
    <p:sldId id="687" r:id="rId232"/>
    <p:sldId id="606" r:id="rId233"/>
    <p:sldId id="607" r:id="rId234"/>
    <p:sldId id="608" r:id="rId235"/>
    <p:sldId id="688" r:id="rId236"/>
    <p:sldId id="609" r:id="rId237"/>
    <p:sldId id="610" r:id="rId238"/>
    <p:sldId id="611" r:id="rId239"/>
    <p:sldId id="613" r:id="rId240"/>
    <p:sldId id="614" r:id="rId241"/>
    <p:sldId id="670" r:id="rId242"/>
    <p:sldId id="615" r:id="rId243"/>
    <p:sldId id="671" r:id="rId244"/>
    <p:sldId id="612" r:id="rId245"/>
    <p:sldId id="689" r:id="rId246"/>
    <p:sldId id="690" r:id="rId247"/>
    <p:sldId id="692" r:id="rId248"/>
    <p:sldId id="672" r:id="rId249"/>
    <p:sldId id="603" r:id="rId250"/>
    <p:sldId id="616" r:id="rId251"/>
    <p:sldId id="617" r:id="rId252"/>
    <p:sldId id="673" r:id="rId253"/>
    <p:sldId id="693" r:id="rId254"/>
    <p:sldId id="618" r:id="rId255"/>
    <p:sldId id="674" r:id="rId256"/>
    <p:sldId id="619" r:id="rId257"/>
    <p:sldId id="648" r:id="rId258"/>
    <p:sldId id="622" r:id="rId259"/>
    <p:sldId id="620" r:id="rId260"/>
    <p:sldId id="621" r:id="rId261"/>
    <p:sldId id="623" r:id="rId262"/>
    <p:sldId id="624" r:id="rId263"/>
    <p:sldId id="625" r:id="rId264"/>
    <p:sldId id="631" r:id="rId265"/>
    <p:sldId id="626" r:id="rId266"/>
    <p:sldId id="627" r:id="rId267"/>
    <p:sldId id="628" r:id="rId268"/>
    <p:sldId id="632" r:id="rId269"/>
    <p:sldId id="633" r:id="rId270"/>
    <p:sldId id="634" r:id="rId271"/>
    <p:sldId id="629" r:id="rId272"/>
    <p:sldId id="630" r:id="rId273"/>
    <p:sldId id="635" r:id="rId274"/>
    <p:sldId id="636" r:id="rId275"/>
    <p:sldId id="637" r:id="rId276"/>
    <p:sldId id="638" r:id="rId277"/>
    <p:sldId id="639" r:id="rId278"/>
    <p:sldId id="640" r:id="rId279"/>
    <p:sldId id="641" r:id="rId280"/>
    <p:sldId id="642" r:id="rId281"/>
    <p:sldId id="644" r:id="rId282"/>
    <p:sldId id="645" r:id="rId283"/>
    <p:sldId id="694" r:id="rId284"/>
    <p:sldId id="695" r:id="rId285"/>
    <p:sldId id="410" r:id="rId286"/>
    <p:sldId id="411" r:id="rId287"/>
    <p:sldId id="456" r:id="rId288"/>
    <p:sldId id="460" r:id="rId289"/>
    <p:sldId id="457" r:id="rId290"/>
    <p:sldId id="458" r:id="rId291"/>
    <p:sldId id="698" r:id="rId292"/>
    <p:sldId id="699" r:id="rId293"/>
    <p:sldId id="700" r:id="rId294"/>
    <p:sldId id="459" r:id="rId295"/>
    <p:sldId id="649" r:id="rId296"/>
    <p:sldId id="696" r:id="rId297"/>
    <p:sldId id="697" r:id="rId29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37" autoAdjust="0"/>
    <p:restoredTop sz="94660"/>
  </p:normalViewPr>
  <p:slideViewPr>
    <p:cSldViewPr snapToGrid="0">
      <p:cViewPr varScale="1">
        <p:scale>
          <a:sx n="55" d="100"/>
          <a:sy n="55" d="100"/>
        </p:scale>
        <p:origin x="54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notesMaster" Target="notesMasters/notesMaster1.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tableStyles" Target="tableStyle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137F30-C415-4018-B2D0-007B5CE4611C}" type="datetimeFigureOut">
              <a:rPr lang="ru-RU" smtClean="0"/>
              <a:t>22.09.2019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D63ED0-5D85-4227-8687-60EAEC84E611}" type="slidenum">
              <a:rPr lang="ru-RU" smtClean="0"/>
              <a:t>‹#›</a:t>
            </a:fld>
            <a:endParaRPr lang="ru-RU"/>
          </a:p>
        </p:txBody>
      </p:sp>
    </p:spTree>
    <p:extLst>
      <p:ext uri="{BB962C8B-B14F-4D97-AF65-F5344CB8AC3E}">
        <p14:creationId xmlns:p14="http://schemas.microsoft.com/office/powerpoint/2010/main" val="3733187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468920C4-0360-4B08-A812-F42BD3378FF1}" type="slidenum">
              <a:rPr lang="ru-RU" altLang="ru-RU" smtClean="0"/>
              <a:pPr>
                <a:spcBef>
                  <a:spcPct val="0"/>
                </a:spcBef>
              </a:pPr>
              <a:t>3</a:t>
            </a:fld>
            <a:endParaRPr lang="ru-RU" altLang="ru-RU" smtClean="0"/>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xfrm>
            <a:off x="674688" y="4689475"/>
            <a:ext cx="5392737" cy="44434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680213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1CD8A30D-8895-4430-8187-44C7BA7D5B92}" type="slidenum">
              <a:rPr lang="ru-RU" altLang="ru-RU" smtClean="0"/>
              <a:pPr>
                <a:spcBef>
                  <a:spcPct val="0"/>
                </a:spcBef>
              </a:pPr>
              <a:t>20</a:t>
            </a:fld>
            <a:endParaRPr lang="ru-RU" altLang="ru-RU" smtClean="0"/>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1684864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498CED42-C4B0-4460-8AA8-8CA43A44404A}" type="slidenum">
              <a:rPr lang="ru-RU" altLang="ru-RU" smtClean="0"/>
              <a:pPr>
                <a:spcBef>
                  <a:spcPct val="0"/>
                </a:spcBef>
              </a:pPr>
              <a:t>21</a:t>
            </a:fld>
            <a:endParaRPr lang="ru-RU" altLang="ru-RU" smtClean="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3691816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6F6F46E9-4387-4656-912C-00F564354BD0}" type="slidenum">
              <a:rPr lang="ru-RU" altLang="ru-RU" smtClean="0"/>
              <a:pPr>
                <a:spcBef>
                  <a:spcPct val="0"/>
                </a:spcBef>
              </a:pPr>
              <a:t>22</a:t>
            </a:fld>
            <a:endParaRPr lang="ru-RU" altLang="ru-RU" smtClean="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309447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39ED1459-887F-465F-ADBF-2997760DDF19}" type="slidenum">
              <a:rPr lang="ru-RU" altLang="ru-RU" smtClean="0"/>
              <a:pPr>
                <a:spcBef>
                  <a:spcPct val="0"/>
                </a:spcBef>
              </a:pPr>
              <a:t>23</a:t>
            </a:fld>
            <a:endParaRPr lang="ru-RU" altLang="ru-RU" smtClean="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348911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59FD7407-A3E9-4FF2-8FEF-B28B9F5E6C69}" type="slidenum">
              <a:rPr lang="ru-RU" altLang="ru-RU" smtClean="0"/>
              <a:pPr>
                <a:spcBef>
                  <a:spcPct val="0"/>
                </a:spcBef>
              </a:pPr>
              <a:t>24</a:t>
            </a:fld>
            <a:endParaRPr lang="ru-RU" altLang="ru-RU" smtClean="0"/>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36420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3826BC26-8FC2-4ABE-9D1C-243C229AFFA2}" type="slidenum">
              <a:rPr lang="ru-RU" altLang="ru-RU" smtClean="0"/>
              <a:pPr>
                <a:spcBef>
                  <a:spcPct val="0"/>
                </a:spcBef>
              </a:pPr>
              <a:t>26</a:t>
            </a:fld>
            <a:endParaRPr lang="ru-RU" altLang="ru-RU" smtClean="0"/>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1761010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09C42E68-44BC-4959-9959-259538370EB7}" type="slidenum">
              <a:rPr lang="ru-RU" altLang="ru-RU" smtClean="0"/>
              <a:pPr>
                <a:spcBef>
                  <a:spcPct val="0"/>
                </a:spcBef>
              </a:pPr>
              <a:t>4</a:t>
            </a:fld>
            <a:endParaRPr lang="ru-RU" altLang="ru-RU" smtClean="0"/>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387320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31BF1586-A0C9-4B43-8EFC-E9CE9180E6D7}" type="slidenum">
              <a:rPr lang="ru-RU" altLang="ru-RU" smtClean="0"/>
              <a:pPr>
                <a:spcBef>
                  <a:spcPct val="0"/>
                </a:spcBef>
              </a:pPr>
              <a:t>7</a:t>
            </a:fld>
            <a:endParaRPr lang="ru-RU" altLang="ru-RU" smtClean="0"/>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71132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70AE7F87-44C8-46AD-A988-C3C90F8E067E}" type="slidenum">
              <a:rPr lang="ru-RU" altLang="ru-RU" smtClean="0"/>
              <a:pPr>
                <a:spcBef>
                  <a:spcPct val="0"/>
                </a:spcBef>
              </a:pPr>
              <a:t>9</a:t>
            </a:fld>
            <a:endParaRPr lang="ru-RU" altLang="ru-RU" smtClean="0"/>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914045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3C9E7AD5-02BD-4FDD-B071-A94326D9E37D}" type="slidenum">
              <a:rPr lang="ru-RU" altLang="ru-RU" smtClean="0"/>
              <a:pPr>
                <a:spcBef>
                  <a:spcPct val="0"/>
                </a:spcBef>
              </a:pPr>
              <a:t>10</a:t>
            </a:fld>
            <a:endParaRPr lang="ru-RU" altLang="ru-RU" smtClean="0"/>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479040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A8C47784-408A-4FA2-BFB0-62A5213E202F}" type="slidenum">
              <a:rPr lang="ru-RU" altLang="ru-RU" smtClean="0"/>
              <a:pPr>
                <a:spcBef>
                  <a:spcPct val="0"/>
                </a:spcBef>
              </a:pPr>
              <a:t>12</a:t>
            </a:fld>
            <a:endParaRPr lang="ru-RU" altLang="ru-RU" smtClean="0"/>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2940298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F72AA6C5-DD0D-438C-BCAA-5B22CEB6A14A}" type="slidenum">
              <a:rPr lang="ru-RU" altLang="ru-RU" smtClean="0"/>
              <a:pPr>
                <a:spcBef>
                  <a:spcPct val="0"/>
                </a:spcBef>
              </a:pPr>
              <a:t>17</a:t>
            </a:fld>
            <a:endParaRPr lang="ru-RU" altLang="ru-RU" smtClean="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52364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2EDD98B7-9725-40F7-ABC2-EDBB57CB1FA5}" type="slidenum">
              <a:rPr lang="ru-RU" altLang="ru-RU" smtClean="0"/>
              <a:pPr>
                <a:spcBef>
                  <a:spcPct val="0"/>
                </a:spcBef>
              </a:pPr>
              <a:t>18</a:t>
            </a:fld>
            <a:endParaRPr lang="ru-RU" altLang="ru-RU" smtClean="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1757527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a:spcBef>
                <a:spcPct val="0"/>
              </a:spcBef>
            </a:pPr>
            <a:fld id="{5192CA94-F06D-460F-A6EB-26EC855683DD}" type="slidenum">
              <a:rPr lang="ru-RU" altLang="ru-RU" smtClean="0"/>
              <a:pPr>
                <a:spcBef>
                  <a:spcPct val="0"/>
                </a:spcBef>
              </a:pPr>
              <a:t>19</a:t>
            </a:fld>
            <a:endParaRPr lang="ru-RU" altLang="ru-RU" smtClean="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Times New Roman" panose="02020603050405020304" pitchFamily="18" charset="0"/>
            </a:endParaRPr>
          </a:p>
        </p:txBody>
      </p:sp>
    </p:spTree>
    <p:extLst>
      <p:ext uri="{BB962C8B-B14F-4D97-AF65-F5344CB8AC3E}">
        <p14:creationId xmlns:p14="http://schemas.microsoft.com/office/powerpoint/2010/main" val="4284457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509D9089-5E19-4A8F-BA87-DF14421FF9E8}" type="datetimeFigureOut">
              <a:rPr lang="ru-RU" smtClean="0"/>
              <a:t>22.09.2019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889354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09D9089-5E19-4A8F-BA87-DF14421FF9E8}" type="datetimeFigureOut">
              <a:rPr lang="ru-RU" smtClean="0"/>
              <a:t>22.09.2019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2295895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09D9089-5E19-4A8F-BA87-DF14421FF9E8}" type="datetimeFigureOut">
              <a:rPr lang="ru-RU" smtClean="0"/>
              <a:t>22.09.2019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527715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235" y="306388"/>
            <a:ext cx="10399184" cy="91281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320801" y="1676402"/>
            <a:ext cx="5096933" cy="4125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20933" y="1676402"/>
            <a:ext cx="5099051" cy="4125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6387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Заголовок и текст над объектом">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4400" y="768350"/>
            <a:ext cx="10363200" cy="1143000"/>
          </a:xfrm>
        </p:spPr>
        <p:txBody>
          <a:bodyPr/>
          <a:lstStyle/>
          <a:p>
            <a:r>
              <a:rPr lang="ru-RU"/>
              <a:t>Образец заголовка</a:t>
            </a:r>
          </a:p>
        </p:txBody>
      </p:sp>
      <p:sp>
        <p:nvSpPr>
          <p:cNvPr id="3" name="Текст 2"/>
          <p:cNvSpPr>
            <a:spLocks noGrp="1"/>
          </p:cNvSpPr>
          <p:nvPr>
            <p:ph type="body" sz="half" idx="1"/>
          </p:nvPr>
        </p:nvSpPr>
        <p:spPr>
          <a:xfrm>
            <a:off x="914400" y="1981200"/>
            <a:ext cx="103632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914400" y="4114800"/>
            <a:ext cx="103632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886884" y="6367463"/>
            <a:ext cx="2540000" cy="457200"/>
          </a:xfrm>
        </p:spPr>
        <p:txBody>
          <a:bodyPr/>
          <a:lstStyle>
            <a:lvl1pPr>
              <a:defRPr/>
            </a:lvl1pPr>
          </a:lstStyle>
          <a:p>
            <a:pPr>
              <a:defRPr/>
            </a:pPr>
            <a:endParaRPr lang="ru-RU" altLang="ru-RU"/>
          </a:p>
        </p:txBody>
      </p:sp>
      <p:sp>
        <p:nvSpPr>
          <p:cNvPr id="6" name="Нижний колонтитул 5"/>
          <p:cNvSpPr>
            <a:spLocks noGrp="1"/>
          </p:cNvSpPr>
          <p:nvPr>
            <p:ph type="ftr" sz="quarter" idx="11"/>
          </p:nvPr>
        </p:nvSpPr>
        <p:spPr>
          <a:xfrm>
            <a:off x="4138084" y="6367463"/>
            <a:ext cx="3860800" cy="457200"/>
          </a:xfrm>
        </p:spPr>
        <p:txBody>
          <a:bodyPr/>
          <a:lstStyle>
            <a:lvl1pPr>
              <a:defRPr/>
            </a:lvl1pPr>
          </a:lstStyle>
          <a:p>
            <a:pPr>
              <a:defRPr/>
            </a:pPr>
            <a:endParaRPr lang="ru-RU" altLang="ru-RU"/>
          </a:p>
        </p:txBody>
      </p:sp>
      <p:sp>
        <p:nvSpPr>
          <p:cNvPr id="7" name="Номер слайда 6"/>
          <p:cNvSpPr>
            <a:spLocks noGrp="1"/>
          </p:cNvSpPr>
          <p:nvPr>
            <p:ph type="sldNum" sz="quarter" idx="12"/>
          </p:nvPr>
        </p:nvSpPr>
        <p:spPr>
          <a:xfrm>
            <a:off x="8710084" y="6367463"/>
            <a:ext cx="2540000" cy="457200"/>
          </a:xfrm>
        </p:spPr>
        <p:txBody>
          <a:bodyPr/>
          <a:lstStyle>
            <a:lvl1pPr>
              <a:defRPr/>
            </a:lvl1pPr>
          </a:lstStyle>
          <a:p>
            <a:pPr>
              <a:defRPr/>
            </a:pPr>
            <a:fld id="{A4A9F39A-563A-4895-9ADB-55044ECF7F4B}" type="slidenum">
              <a:rPr lang="ru-RU" altLang="ru-RU"/>
              <a:pPr>
                <a:defRPr/>
              </a:pPr>
              <a:t>‹#›</a:t>
            </a:fld>
            <a:endParaRPr lang="ru-RU" altLang="ru-RU"/>
          </a:p>
        </p:txBody>
      </p:sp>
    </p:spTree>
    <p:extLst>
      <p:ext uri="{BB962C8B-B14F-4D97-AF65-F5344CB8AC3E}">
        <p14:creationId xmlns:p14="http://schemas.microsoft.com/office/powerpoint/2010/main" val="1602619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509D9089-5E19-4A8F-BA87-DF14421FF9E8}" type="datetimeFigureOut">
              <a:rPr lang="ru-RU" smtClean="0"/>
              <a:t>22.09.2019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301081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509D9089-5E19-4A8F-BA87-DF14421FF9E8}" type="datetimeFigureOut">
              <a:rPr lang="ru-RU" smtClean="0"/>
              <a:t>22.09.2019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575173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509D9089-5E19-4A8F-BA87-DF14421FF9E8}" type="datetimeFigureOut">
              <a:rPr lang="ru-RU" smtClean="0"/>
              <a:t>22.09.2019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3432934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509D9089-5E19-4A8F-BA87-DF14421FF9E8}" type="datetimeFigureOut">
              <a:rPr lang="ru-RU" smtClean="0"/>
              <a:t>22.09.2019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1763294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09D9089-5E19-4A8F-BA87-DF14421FF9E8}" type="datetimeFigureOut">
              <a:rPr lang="ru-RU" smtClean="0"/>
              <a:t>22.09.2019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3542699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09D9089-5E19-4A8F-BA87-DF14421FF9E8}" type="datetimeFigureOut">
              <a:rPr lang="ru-RU" smtClean="0"/>
              <a:t>22.09.2019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4031642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509D9089-5E19-4A8F-BA87-DF14421FF9E8}" type="datetimeFigureOut">
              <a:rPr lang="ru-RU" smtClean="0"/>
              <a:t>22.09.2019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215661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509D9089-5E19-4A8F-BA87-DF14421FF9E8}" type="datetimeFigureOut">
              <a:rPr lang="ru-RU" smtClean="0"/>
              <a:t>22.09.2019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55651D72-1257-4024-AAFF-7D95CA5AD094}" type="slidenum">
              <a:rPr lang="ru-RU" smtClean="0"/>
              <a:t>‹#›</a:t>
            </a:fld>
            <a:endParaRPr lang="ru-RU"/>
          </a:p>
        </p:txBody>
      </p:sp>
    </p:spTree>
    <p:extLst>
      <p:ext uri="{BB962C8B-B14F-4D97-AF65-F5344CB8AC3E}">
        <p14:creationId xmlns:p14="http://schemas.microsoft.com/office/powerpoint/2010/main" val="3445959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D9089-5E19-4A8F-BA87-DF14421FF9E8}" type="datetimeFigureOut">
              <a:rPr lang="ru-RU" smtClean="0"/>
              <a:t>22.09.2019</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651D72-1257-4024-AAFF-7D95CA5AD094}" type="slidenum">
              <a:rPr lang="ru-RU" smtClean="0"/>
              <a:t>‹#›</a:t>
            </a:fld>
            <a:endParaRPr lang="ru-RU"/>
          </a:p>
        </p:txBody>
      </p:sp>
    </p:spTree>
    <p:extLst>
      <p:ext uri="{BB962C8B-B14F-4D97-AF65-F5344CB8AC3E}">
        <p14:creationId xmlns:p14="http://schemas.microsoft.com/office/powerpoint/2010/main" val="2727944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_________Microsoft_Word1111111111111111.docx"/><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_________Microsoft_Word2222222222222222.docx"/><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5.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6.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Software_release_life_cycle"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traditio.wiki/w/index.php?title=%D0%9E%D0%BF%D0%B5%D1%80%D0%B0%D1%82%D0%BE%D1%80_%D0%B2%D0%B5%D1%82%D0%B2%D0%BB%D0%B5%D0%BD%D0%B8%D1%8F&amp;action=edit&amp;redlink=1"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hyperlink" Target="http://en.wikipedia.org/wiki/World_Wide_Web_Consortium" TargetMode="Externa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hyperlink" Target="mailto:info@gs1md.org"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hyperlink" Target="https://www.reportingstandard.com/download-xbrl-software/?lang=en" TargetMode="External"/><Relationship Id="rId2" Type="http://schemas.openxmlformats.org/officeDocument/2006/relationships/hyperlink" Target="https://www.investopedia.com/contributors/53677/" TargetMode="Externa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hyperlink" Target="http://www.investopedia.com/terms/s/scalability.asp" TargetMode="Externa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hyperlink" Target="https://en.wikipedia.org/wiki/X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hyperlink" Target="https://dspace.lboro.ac.uk/2134/11476" TargetMode="Externa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5.vml"/><Relationship Id="rId4" Type="http://schemas.openxmlformats.org/officeDocument/2006/relationships/image" Target="../media/image7.emf"/></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ia.ase.ro/SIE/SIE-3-2013.pdf"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View_mode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www.gao.gov/assets/590/588407.pdf"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442" name="Объект 1"/>
          <p:cNvGraphicFramePr>
            <a:graphicFrameLocks noChangeAspect="1"/>
          </p:cNvGraphicFramePr>
          <p:nvPr/>
        </p:nvGraphicFramePr>
        <p:xfrm>
          <a:off x="1524000" y="14288"/>
          <a:ext cx="9164638" cy="6843712"/>
        </p:xfrm>
        <a:graphic>
          <a:graphicData uri="http://schemas.openxmlformats.org/presentationml/2006/ole">
            <mc:AlternateContent xmlns:mc="http://schemas.openxmlformats.org/markup-compatibility/2006">
              <mc:Choice xmlns:v="urn:schemas-microsoft-com:vml" Requires="v">
                <p:oleObj spid="_x0000_s2122" name="SmartDraw" r:id="rId3" imgW="6461760" imgH="4824984" progId="SmartDraw.2">
                  <p:embed/>
                </p:oleObj>
              </mc:Choice>
              <mc:Fallback>
                <p:oleObj name="SmartDraw" r:id="rId3" imgW="6461760" imgH="4824984"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4288"/>
                        <a:ext cx="9164638" cy="68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896472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778" name="Group 2"/>
          <p:cNvGrpSpPr>
            <a:grpSpLocks/>
          </p:cNvGrpSpPr>
          <p:nvPr/>
        </p:nvGrpSpPr>
        <p:grpSpPr bwMode="auto">
          <a:xfrm>
            <a:off x="1703389" y="838201"/>
            <a:ext cx="8747125" cy="5470525"/>
            <a:chOff x="113" y="164"/>
            <a:chExt cx="5510" cy="3810"/>
          </a:xfrm>
        </p:grpSpPr>
        <p:sp>
          <p:nvSpPr>
            <p:cNvPr id="203780" name="Rectangle 3"/>
            <p:cNvSpPr>
              <a:spLocks noChangeArrowheads="1"/>
            </p:cNvSpPr>
            <p:nvPr/>
          </p:nvSpPr>
          <p:spPr bwMode="auto">
            <a:xfrm>
              <a:off x="1610" y="164"/>
              <a:ext cx="2359"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800">
                  <a:solidFill>
                    <a:schemeClr val="bg1"/>
                  </a:solidFill>
                  <a:latin typeface="Arial" panose="020B0604020202020204" pitchFamily="34" charset="0"/>
                </a:rPr>
                <a:t>Procesul de achiziție</a:t>
              </a:r>
              <a:endParaRPr lang="ru-RU" altLang="ru-RU" sz="1800">
                <a:solidFill>
                  <a:schemeClr val="bg1"/>
                </a:solidFill>
                <a:latin typeface="Arial" panose="020B0604020202020204" pitchFamily="34" charset="0"/>
              </a:endParaRPr>
            </a:p>
          </p:txBody>
        </p:sp>
        <p:sp>
          <p:nvSpPr>
            <p:cNvPr id="203781" name="Rectangle 4"/>
            <p:cNvSpPr>
              <a:spLocks noChangeArrowheads="1"/>
            </p:cNvSpPr>
            <p:nvPr/>
          </p:nvSpPr>
          <p:spPr bwMode="auto">
            <a:xfrm>
              <a:off x="249" y="981"/>
              <a:ext cx="907" cy="40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cs typeface="Arial" panose="020B0604020202020204" pitchFamily="34" charset="0"/>
                </a:rPr>
                <a:t>Inițierea </a:t>
              </a:r>
              <a:endParaRPr lang="ru-RU" altLang="ru-RU" sz="1400">
                <a:solidFill>
                  <a:schemeClr val="bg1"/>
                </a:solidFill>
                <a:latin typeface="Arial" panose="020B0604020202020204" pitchFamily="34" charset="0"/>
                <a:cs typeface="Arial" panose="020B0604020202020204" pitchFamily="34" charset="0"/>
              </a:endParaRPr>
            </a:p>
            <a:p>
              <a:pPr algn="ctr">
                <a:spcBef>
                  <a:spcPct val="0"/>
                </a:spcBef>
                <a:buClrTx/>
                <a:buSzTx/>
                <a:buFontTx/>
                <a:buNone/>
              </a:pPr>
              <a:r>
                <a:rPr lang="ro-RO" altLang="ru-RU" sz="1400">
                  <a:solidFill>
                    <a:schemeClr val="bg1"/>
                  </a:solidFill>
                  <a:latin typeface="Arial" panose="020B0604020202020204" pitchFamily="34" charset="0"/>
                  <a:cs typeface="Arial" panose="020B0604020202020204" pitchFamily="34" charset="0"/>
                </a:rPr>
                <a:t>Achiziției</a:t>
              </a:r>
              <a:endParaRPr lang="ru-RU" altLang="ru-RU" sz="1400">
                <a:solidFill>
                  <a:schemeClr val="bg1"/>
                </a:solidFill>
                <a:latin typeface="Arial" panose="020B0604020202020204" pitchFamily="34" charset="0"/>
                <a:cs typeface="Arial" panose="020B0604020202020204" pitchFamily="34" charset="0"/>
              </a:endParaRPr>
            </a:p>
          </p:txBody>
        </p:sp>
        <p:sp>
          <p:nvSpPr>
            <p:cNvPr id="203782" name="Rectangle 5"/>
            <p:cNvSpPr>
              <a:spLocks noChangeArrowheads="1"/>
            </p:cNvSpPr>
            <p:nvPr/>
          </p:nvSpPr>
          <p:spPr bwMode="auto">
            <a:xfrm>
              <a:off x="249" y="1434"/>
              <a:ext cx="952" cy="4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Determinarea </a:t>
              </a:r>
            </a:p>
            <a:p>
              <a:pPr algn="ctr">
                <a:spcBef>
                  <a:spcPct val="0"/>
                </a:spcBef>
                <a:buClrTx/>
                <a:buSzTx/>
                <a:buFontTx/>
                <a:buNone/>
              </a:pPr>
              <a:r>
                <a:rPr lang="ro-RO" altLang="ru-RU" sz="1400">
                  <a:solidFill>
                    <a:schemeClr val="bg1"/>
                  </a:solidFill>
                  <a:latin typeface="Arial" panose="020B0604020202020204" pitchFamily="34" charset="0"/>
                </a:rPr>
                <a:t> Necesităților</a:t>
              </a:r>
              <a:endParaRPr lang="ru-RU" altLang="ru-RU" sz="1400">
                <a:solidFill>
                  <a:schemeClr val="bg1"/>
                </a:solidFill>
                <a:latin typeface="Arial" panose="020B0604020202020204" pitchFamily="34" charset="0"/>
              </a:endParaRPr>
            </a:p>
          </p:txBody>
        </p:sp>
        <p:sp>
          <p:nvSpPr>
            <p:cNvPr id="203783" name="Rectangle 6"/>
            <p:cNvSpPr>
              <a:spLocks noChangeArrowheads="1"/>
            </p:cNvSpPr>
            <p:nvPr/>
          </p:nvSpPr>
          <p:spPr bwMode="auto">
            <a:xfrm>
              <a:off x="249" y="1978"/>
              <a:ext cx="907" cy="4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Analiză cerințe</a:t>
              </a:r>
            </a:p>
            <a:p>
              <a:pPr algn="ctr">
                <a:spcBef>
                  <a:spcPct val="0"/>
                </a:spcBef>
                <a:buClrTx/>
                <a:buSzTx/>
                <a:buFontTx/>
                <a:buNone/>
              </a:pPr>
              <a:r>
                <a:rPr lang="ro-RO" altLang="ru-RU" sz="1400">
                  <a:solidFill>
                    <a:schemeClr val="bg1"/>
                  </a:solidFill>
                  <a:latin typeface="Arial" panose="020B0604020202020204" pitchFamily="34" charset="0"/>
                </a:rPr>
                <a:t> față de sistem</a:t>
              </a:r>
              <a:endParaRPr lang="ru-RU" altLang="ru-RU" sz="1400">
                <a:solidFill>
                  <a:schemeClr val="bg1"/>
                </a:solidFill>
                <a:latin typeface="Arial" panose="020B0604020202020204" pitchFamily="34" charset="0"/>
              </a:endParaRPr>
            </a:p>
          </p:txBody>
        </p:sp>
        <p:sp>
          <p:nvSpPr>
            <p:cNvPr id="203784" name="Rectangle 7"/>
            <p:cNvSpPr>
              <a:spLocks noChangeArrowheads="1"/>
            </p:cNvSpPr>
            <p:nvPr/>
          </p:nvSpPr>
          <p:spPr bwMode="auto">
            <a:xfrm>
              <a:off x="249" y="2432"/>
              <a:ext cx="907" cy="4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Luare decizie </a:t>
              </a:r>
            </a:p>
            <a:p>
              <a:pPr algn="ctr">
                <a:spcBef>
                  <a:spcPct val="0"/>
                </a:spcBef>
                <a:buClrTx/>
                <a:buSzTx/>
                <a:buFontTx/>
                <a:buNone/>
              </a:pPr>
              <a:r>
                <a:rPr lang="ro-RO" altLang="ru-RU" sz="1400">
                  <a:solidFill>
                    <a:schemeClr val="bg1"/>
                  </a:solidFill>
                  <a:latin typeface="Arial" panose="020B0604020202020204" pitchFamily="34" charset="0"/>
                </a:rPr>
                <a:t>de achiziție</a:t>
              </a:r>
              <a:endParaRPr lang="ru-RU" altLang="ru-RU" sz="1400">
                <a:solidFill>
                  <a:schemeClr val="bg1"/>
                </a:solidFill>
                <a:latin typeface="Arial" panose="020B0604020202020204" pitchFamily="34" charset="0"/>
              </a:endParaRPr>
            </a:p>
          </p:txBody>
        </p:sp>
        <p:sp>
          <p:nvSpPr>
            <p:cNvPr id="203785" name="Rectangle 8"/>
            <p:cNvSpPr>
              <a:spLocks noChangeArrowheads="1"/>
            </p:cNvSpPr>
            <p:nvPr/>
          </p:nvSpPr>
          <p:spPr bwMode="auto">
            <a:xfrm>
              <a:off x="249" y="3475"/>
              <a:ext cx="952" cy="4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Elaborare plan</a:t>
              </a:r>
            </a:p>
            <a:p>
              <a:pPr algn="ctr">
                <a:spcBef>
                  <a:spcPct val="0"/>
                </a:spcBef>
                <a:buClrTx/>
                <a:buSzTx/>
                <a:buFontTx/>
                <a:buNone/>
              </a:pPr>
              <a:r>
                <a:rPr lang="ro-RO" altLang="ru-RU" sz="1400">
                  <a:solidFill>
                    <a:schemeClr val="bg1"/>
                  </a:solidFill>
                  <a:latin typeface="Arial" panose="020B0604020202020204" pitchFamily="34" charset="0"/>
                </a:rPr>
                <a:t> de achiziție</a:t>
              </a:r>
              <a:endParaRPr lang="ru-RU" altLang="ru-RU" sz="1400">
                <a:solidFill>
                  <a:schemeClr val="bg1"/>
                </a:solidFill>
                <a:latin typeface="Arial" panose="020B0604020202020204" pitchFamily="34" charset="0"/>
              </a:endParaRPr>
            </a:p>
          </p:txBody>
        </p:sp>
        <p:sp>
          <p:nvSpPr>
            <p:cNvPr id="203786" name="Rectangle 9"/>
            <p:cNvSpPr>
              <a:spLocks noChangeArrowheads="1"/>
            </p:cNvSpPr>
            <p:nvPr/>
          </p:nvSpPr>
          <p:spPr bwMode="auto">
            <a:xfrm>
              <a:off x="249" y="2931"/>
              <a:ext cx="907" cy="49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Verificarea</a:t>
              </a:r>
            </a:p>
            <a:p>
              <a:pPr algn="ctr">
                <a:spcBef>
                  <a:spcPct val="0"/>
                </a:spcBef>
                <a:buClrTx/>
                <a:buSzTx/>
                <a:buFontTx/>
                <a:buNone/>
              </a:pPr>
              <a:r>
                <a:rPr lang="ro-RO" altLang="ru-RU" sz="1400">
                  <a:solidFill>
                    <a:schemeClr val="bg1"/>
                  </a:solidFill>
                  <a:latin typeface="Arial" panose="020B0604020202020204" pitchFamily="34" charset="0"/>
                </a:rPr>
                <a:t> documentației</a:t>
              </a:r>
              <a:r>
                <a:rPr lang="ru-RU" altLang="ru-RU" sz="1400">
                  <a:solidFill>
                    <a:schemeClr val="bg1"/>
                  </a:solidFill>
                  <a:latin typeface="Arial" panose="020B0604020202020204" pitchFamily="34" charset="0"/>
                </a:rPr>
                <a:t>е</a:t>
              </a:r>
            </a:p>
          </p:txBody>
        </p:sp>
        <p:sp>
          <p:nvSpPr>
            <p:cNvPr id="203787" name="Rectangle 10"/>
            <p:cNvSpPr>
              <a:spLocks noChangeArrowheads="1"/>
            </p:cNvSpPr>
            <p:nvPr/>
          </p:nvSpPr>
          <p:spPr bwMode="auto">
            <a:xfrm>
              <a:off x="1473" y="981"/>
              <a:ext cx="978" cy="4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Pregătire propuneri</a:t>
              </a:r>
            </a:p>
            <a:p>
              <a:pPr algn="ctr">
                <a:spcBef>
                  <a:spcPct val="0"/>
                </a:spcBef>
                <a:buClrTx/>
                <a:buSzTx/>
                <a:buFontTx/>
                <a:buNone/>
              </a:pPr>
              <a:r>
                <a:rPr lang="ro-RO" altLang="ru-RU" sz="1400">
                  <a:solidFill>
                    <a:schemeClr val="bg1"/>
                  </a:solidFill>
                  <a:latin typeface="Arial" panose="020B0604020202020204" pitchFamily="34" charset="0"/>
                </a:rPr>
                <a:t> de plasare </a:t>
              </a:r>
            </a:p>
            <a:p>
              <a:pPr algn="ctr">
                <a:spcBef>
                  <a:spcPct val="0"/>
                </a:spcBef>
                <a:buClrTx/>
                <a:buSzTx/>
                <a:buFontTx/>
                <a:buNone/>
              </a:pPr>
              <a:r>
                <a:rPr lang="ro-RO" altLang="ru-RU" sz="1400">
                  <a:solidFill>
                    <a:schemeClr val="bg1"/>
                  </a:solidFill>
                  <a:latin typeface="Arial" panose="020B0604020202020204" pitchFamily="34" charset="0"/>
                </a:rPr>
                <a:t> comandă</a:t>
              </a:r>
              <a:endParaRPr lang="ru-RU" altLang="ru-RU" sz="1400">
                <a:solidFill>
                  <a:schemeClr val="bg1"/>
                </a:solidFill>
                <a:latin typeface="Arial" panose="020B0604020202020204" pitchFamily="34" charset="0"/>
              </a:endParaRPr>
            </a:p>
          </p:txBody>
        </p:sp>
        <p:sp>
          <p:nvSpPr>
            <p:cNvPr id="203788" name="Rectangle 11"/>
            <p:cNvSpPr>
              <a:spLocks noChangeArrowheads="1"/>
            </p:cNvSpPr>
            <p:nvPr/>
          </p:nvSpPr>
          <p:spPr bwMode="auto">
            <a:xfrm>
              <a:off x="1519" y="1525"/>
              <a:ext cx="862"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dirty="0">
                  <a:solidFill>
                    <a:schemeClr val="bg1"/>
                  </a:solidFill>
                  <a:latin typeface="Arial" panose="020B0604020202020204" pitchFamily="34" charset="0"/>
                </a:rPr>
                <a:t>Analiza cerințe</a:t>
              </a:r>
            </a:p>
            <a:p>
              <a:pPr algn="ctr">
                <a:spcBef>
                  <a:spcPct val="0"/>
                </a:spcBef>
                <a:buClrTx/>
                <a:buSzTx/>
                <a:buFontTx/>
                <a:buNone/>
              </a:pPr>
              <a:r>
                <a:rPr lang="ro-RO" altLang="ru-RU" sz="1400" dirty="0">
                  <a:solidFill>
                    <a:schemeClr val="bg1"/>
                  </a:solidFill>
                  <a:latin typeface="Arial" panose="020B0604020202020204" pitchFamily="34" charset="0"/>
                </a:rPr>
                <a:t> față de sistem</a:t>
              </a:r>
              <a:endParaRPr lang="ru-RU" altLang="ru-RU" sz="1400" dirty="0">
                <a:solidFill>
                  <a:schemeClr val="bg1"/>
                </a:solidFill>
                <a:latin typeface="Arial" panose="020B0604020202020204" pitchFamily="34" charset="0"/>
              </a:endParaRPr>
            </a:p>
          </p:txBody>
        </p:sp>
        <p:sp>
          <p:nvSpPr>
            <p:cNvPr id="203789" name="Rectangle 12"/>
            <p:cNvSpPr>
              <a:spLocks noChangeArrowheads="1"/>
            </p:cNvSpPr>
            <p:nvPr/>
          </p:nvSpPr>
          <p:spPr bwMode="auto">
            <a:xfrm>
              <a:off x="1519" y="1933"/>
              <a:ext cx="862" cy="4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Nomenclatorul </a:t>
              </a:r>
            </a:p>
            <a:p>
              <a:pPr algn="ctr">
                <a:spcBef>
                  <a:spcPct val="0"/>
                </a:spcBef>
                <a:buClrTx/>
                <a:buSzTx/>
                <a:buFontTx/>
                <a:buNone/>
              </a:pPr>
              <a:r>
                <a:rPr lang="ro-RO" altLang="ru-RU" sz="1400">
                  <a:solidFill>
                    <a:schemeClr val="bg1"/>
                  </a:solidFill>
                  <a:latin typeface="Arial" panose="020B0604020202020204" pitchFamily="34" charset="0"/>
                </a:rPr>
                <a:t>produse soft</a:t>
              </a:r>
              <a:endParaRPr lang="ru-RU" altLang="ru-RU" sz="1400">
                <a:solidFill>
                  <a:schemeClr val="bg1"/>
                </a:solidFill>
                <a:latin typeface="Arial" panose="020B0604020202020204" pitchFamily="34" charset="0"/>
              </a:endParaRPr>
            </a:p>
          </p:txBody>
        </p:sp>
        <p:sp>
          <p:nvSpPr>
            <p:cNvPr id="203790" name="Rectangle 13"/>
            <p:cNvSpPr>
              <a:spLocks noChangeArrowheads="1"/>
            </p:cNvSpPr>
            <p:nvPr/>
          </p:nvSpPr>
          <p:spPr bwMode="auto">
            <a:xfrm>
              <a:off x="1519" y="2432"/>
              <a:ext cx="862" cy="4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Condiții</a:t>
              </a:r>
              <a:endParaRPr lang="ru-RU" altLang="ru-RU" sz="1400">
                <a:solidFill>
                  <a:schemeClr val="bg1"/>
                </a:solidFill>
                <a:latin typeface="Arial" panose="020B0604020202020204" pitchFamily="34" charset="0"/>
              </a:endParaRPr>
            </a:p>
            <a:p>
              <a:pPr algn="ctr">
                <a:spcBef>
                  <a:spcPct val="0"/>
                </a:spcBef>
                <a:buClrTx/>
                <a:buSzTx/>
                <a:buFontTx/>
                <a:buNone/>
              </a:pPr>
              <a:r>
                <a:rPr lang="ro-RO" altLang="ru-RU" sz="1400">
                  <a:solidFill>
                    <a:schemeClr val="bg1"/>
                  </a:solidFill>
                  <a:latin typeface="Arial" panose="020B0604020202020204" pitchFamily="34" charset="0"/>
                </a:rPr>
                <a:t>De acceptare</a:t>
              </a:r>
              <a:endParaRPr lang="ru-RU" altLang="ru-RU" sz="1400">
                <a:solidFill>
                  <a:schemeClr val="bg1"/>
                </a:solidFill>
                <a:latin typeface="Arial" panose="020B0604020202020204" pitchFamily="34" charset="0"/>
              </a:endParaRPr>
            </a:p>
          </p:txBody>
        </p:sp>
        <p:sp>
          <p:nvSpPr>
            <p:cNvPr id="203791" name="Rectangle 14"/>
            <p:cNvSpPr>
              <a:spLocks noChangeArrowheads="1"/>
            </p:cNvSpPr>
            <p:nvPr/>
          </p:nvSpPr>
          <p:spPr bwMode="auto">
            <a:xfrm>
              <a:off x="1519" y="2886"/>
              <a:ext cx="862"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Parametrii</a:t>
              </a:r>
            </a:p>
            <a:p>
              <a:pPr algn="ctr">
                <a:spcBef>
                  <a:spcPct val="0"/>
                </a:spcBef>
                <a:buClrTx/>
                <a:buSzTx/>
                <a:buFontTx/>
                <a:buNone/>
              </a:pPr>
              <a:r>
                <a:rPr lang="ro-RO" altLang="ru-RU" sz="1400">
                  <a:solidFill>
                    <a:schemeClr val="bg1"/>
                  </a:solidFill>
                  <a:latin typeface="Arial" panose="020B0604020202020204" pitchFamily="34" charset="0"/>
                </a:rPr>
                <a:t> tehnici</a:t>
              </a:r>
              <a:endParaRPr lang="ru-RU" altLang="ru-RU" sz="1400">
                <a:solidFill>
                  <a:schemeClr val="bg1"/>
                </a:solidFill>
                <a:latin typeface="Arial" panose="020B0604020202020204" pitchFamily="34" charset="0"/>
              </a:endParaRPr>
            </a:p>
          </p:txBody>
        </p:sp>
        <p:sp>
          <p:nvSpPr>
            <p:cNvPr id="203792" name="Rectangle 15"/>
            <p:cNvSpPr>
              <a:spLocks noChangeArrowheads="1"/>
            </p:cNvSpPr>
            <p:nvPr/>
          </p:nvSpPr>
          <p:spPr bwMode="auto">
            <a:xfrm>
              <a:off x="2835" y="1026"/>
              <a:ext cx="907" cy="45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Elaborare și </a:t>
              </a:r>
            </a:p>
            <a:p>
              <a:pPr algn="ctr">
                <a:spcBef>
                  <a:spcPct val="0"/>
                </a:spcBef>
                <a:buClrTx/>
                <a:buSzTx/>
                <a:buFontTx/>
                <a:buNone/>
              </a:pPr>
              <a:r>
                <a:rPr lang="ro-RO" altLang="ru-RU" sz="1400">
                  <a:solidFill>
                    <a:schemeClr val="bg1"/>
                  </a:solidFill>
                  <a:latin typeface="Arial" panose="020B0604020202020204" pitchFamily="34" charset="0"/>
                </a:rPr>
                <a:t>Perfectare </a:t>
              </a:r>
            </a:p>
            <a:p>
              <a:pPr algn="ctr">
                <a:spcBef>
                  <a:spcPct val="0"/>
                </a:spcBef>
                <a:buClrTx/>
                <a:buSzTx/>
                <a:buFontTx/>
                <a:buNone/>
              </a:pPr>
              <a:r>
                <a:rPr lang="ro-RO" altLang="ru-RU" sz="1400">
                  <a:solidFill>
                    <a:schemeClr val="bg1"/>
                  </a:solidFill>
                  <a:latin typeface="Arial" panose="020B0604020202020204" pitchFamily="34" charset="0"/>
                </a:rPr>
                <a:t>contract</a:t>
              </a:r>
              <a:endParaRPr lang="ru-RU" altLang="ru-RU" sz="1400">
                <a:solidFill>
                  <a:schemeClr val="bg1"/>
                </a:solidFill>
                <a:latin typeface="Arial" panose="020B0604020202020204" pitchFamily="34" charset="0"/>
              </a:endParaRPr>
            </a:p>
          </p:txBody>
        </p:sp>
        <p:sp>
          <p:nvSpPr>
            <p:cNvPr id="203793" name="Rectangle 16"/>
            <p:cNvSpPr>
              <a:spLocks noChangeArrowheads="1"/>
            </p:cNvSpPr>
            <p:nvPr/>
          </p:nvSpPr>
          <p:spPr bwMode="auto">
            <a:xfrm>
              <a:off x="2835" y="1587"/>
              <a:ext cx="998" cy="50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endParaRPr lang="ro-RO" altLang="ru-RU" sz="1400">
                <a:solidFill>
                  <a:schemeClr val="bg1"/>
                </a:solidFill>
                <a:latin typeface="Arial" panose="020B0604020202020204" pitchFamily="34" charset="0"/>
              </a:endParaRPr>
            </a:p>
            <a:p>
              <a:pPr algn="ctr">
                <a:spcBef>
                  <a:spcPct val="0"/>
                </a:spcBef>
                <a:buClrTx/>
                <a:buSzTx/>
                <a:buFontTx/>
                <a:buNone/>
              </a:pPr>
              <a:r>
                <a:rPr lang="ro-RO" altLang="ru-RU" sz="1400">
                  <a:solidFill>
                    <a:schemeClr val="bg1"/>
                  </a:solidFill>
                  <a:latin typeface="Arial" panose="020B0604020202020204" pitchFamily="34" charset="0"/>
                </a:rPr>
                <a:t>Eaborare proceduri</a:t>
              </a:r>
            </a:p>
            <a:p>
              <a:pPr algn="ctr">
                <a:spcBef>
                  <a:spcPct val="0"/>
                </a:spcBef>
                <a:buClrTx/>
                <a:buSzTx/>
                <a:buFontTx/>
                <a:buNone/>
              </a:pPr>
              <a:r>
                <a:rPr lang="ro-RO" altLang="ru-RU" sz="1400">
                  <a:solidFill>
                    <a:schemeClr val="bg1"/>
                  </a:solidFill>
                  <a:latin typeface="Arial" panose="020B0604020202020204" pitchFamily="34" charset="0"/>
                </a:rPr>
                <a:t>De Selectare</a:t>
              </a:r>
            </a:p>
            <a:p>
              <a:pPr algn="ctr">
                <a:spcBef>
                  <a:spcPct val="0"/>
                </a:spcBef>
                <a:buClrTx/>
                <a:buSzTx/>
                <a:buFontTx/>
                <a:buNone/>
              </a:pPr>
              <a:r>
                <a:rPr lang="ro-RO" altLang="ru-RU" sz="1400">
                  <a:solidFill>
                    <a:schemeClr val="bg1"/>
                  </a:solidFill>
                  <a:latin typeface="Arial" panose="020B0604020202020204" pitchFamily="34" charset="0"/>
                </a:rPr>
                <a:t> furnizor</a:t>
              </a:r>
              <a:endParaRPr lang="ru-RU" altLang="ru-RU" sz="1400">
                <a:solidFill>
                  <a:schemeClr val="bg1"/>
                </a:solidFill>
                <a:latin typeface="Arial" panose="020B0604020202020204" pitchFamily="34" charset="0"/>
              </a:endParaRPr>
            </a:p>
            <a:p>
              <a:pPr algn="ctr">
                <a:spcBef>
                  <a:spcPct val="0"/>
                </a:spcBef>
                <a:buClrTx/>
                <a:buSzTx/>
                <a:buFontTx/>
                <a:buNone/>
              </a:pPr>
              <a:endParaRPr lang="ru-RU" altLang="ru-RU" sz="1400">
                <a:solidFill>
                  <a:schemeClr val="bg1"/>
                </a:solidFill>
                <a:latin typeface="Arial" panose="020B0604020202020204" pitchFamily="34" charset="0"/>
              </a:endParaRPr>
            </a:p>
          </p:txBody>
        </p:sp>
        <p:sp>
          <p:nvSpPr>
            <p:cNvPr id="203794" name="Rectangle 17"/>
            <p:cNvSpPr>
              <a:spLocks noChangeArrowheads="1"/>
            </p:cNvSpPr>
            <p:nvPr/>
          </p:nvSpPr>
          <p:spPr bwMode="auto">
            <a:xfrm>
              <a:off x="2835" y="2143"/>
              <a:ext cx="907" cy="31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Selectare</a:t>
              </a:r>
            </a:p>
            <a:p>
              <a:pPr algn="ctr">
                <a:spcBef>
                  <a:spcPct val="0"/>
                </a:spcBef>
                <a:buClrTx/>
                <a:buSzTx/>
                <a:buFontTx/>
                <a:buNone/>
              </a:pPr>
              <a:r>
                <a:rPr lang="ro-RO" altLang="ru-RU" sz="1400">
                  <a:solidFill>
                    <a:schemeClr val="bg1"/>
                  </a:solidFill>
                  <a:latin typeface="Arial" panose="020B0604020202020204" pitchFamily="34" charset="0"/>
                </a:rPr>
                <a:t> furnizor</a:t>
              </a:r>
              <a:endParaRPr lang="ru-RU" altLang="ru-RU" sz="1400">
                <a:solidFill>
                  <a:schemeClr val="bg1"/>
                </a:solidFill>
                <a:latin typeface="Arial" panose="020B0604020202020204" pitchFamily="34" charset="0"/>
              </a:endParaRPr>
            </a:p>
          </p:txBody>
        </p:sp>
        <p:sp>
          <p:nvSpPr>
            <p:cNvPr id="203795" name="Rectangle 18"/>
            <p:cNvSpPr>
              <a:spLocks noChangeArrowheads="1"/>
            </p:cNvSpPr>
            <p:nvPr/>
          </p:nvSpPr>
          <p:spPr bwMode="auto">
            <a:xfrm>
              <a:off x="2835" y="2522"/>
              <a:ext cx="907" cy="31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Pregătire </a:t>
              </a:r>
            </a:p>
            <a:p>
              <a:pPr algn="ctr">
                <a:spcBef>
                  <a:spcPct val="0"/>
                </a:spcBef>
                <a:buClrTx/>
                <a:buSzTx/>
                <a:buFontTx/>
                <a:buNone/>
              </a:pPr>
              <a:r>
                <a:rPr lang="ro-RO" altLang="ru-RU" sz="1400">
                  <a:solidFill>
                    <a:schemeClr val="bg1"/>
                  </a:solidFill>
                  <a:latin typeface="Arial" panose="020B0604020202020204" pitchFamily="34" charset="0"/>
                </a:rPr>
                <a:t>contract</a:t>
              </a:r>
              <a:endParaRPr lang="ru-RU" altLang="ru-RU" sz="1400">
                <a:solidFill>
                  <a:schemeClr val="bg1"/>
                </a:solidFill>
                <a:latin typeface="Arial" panose="020B0604020202020204" pitchFamily="34" charset="0"/>
              </a:endParaRPr>
            </a:p>
          </p:txBody>
        </p:sp>
        <p:sp>
          <p:nvSpPr>
            <p:cNvPr id="203796" name="Rectangle 19"/>
            <p:cNvSpPr>
              <a:spLocks noChangeArrowheads="1"/>
            </p:cNvSpPr>
            <p:nvPr/>
          </p:nvSpPr>
          <p:spPr bwMode="auto">
            <a:xfrm>
              <a:off x="2835" y="2931"/>
              <a:ext cx="907" cy="45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Corectare</a:t>
              </a:r>
            </a:p>
            <a:p>
              <a:pPr algn="ctr">
                <a:spcBef>
                  <a:spcPct val="0"/>
                </a:spcBef>
                <a:buClrTx/>
                <a:buSzTx/>
                <a:buFontTx/>
                <a:buNone/>
              </a:pPr>
              <a:r>
                <a:rPr lang="ro-RO" altLang="ru-RU" sz="1400">
                  <a:solidFill>
                    <a:schemeClr val="bg1"/>
                  </a:solidFill>
                  <a:latin typeface="Arial" panose="020B0604020202020204" pitchFamily="34" charset="0"/>
                </a:rPr>
                <a:t> contract</a:t>
              </a:r>
              <a:endParaRPr lang="ru-RU" altLang="ru-RU" sz="1400">
                <a:solidFill>
                  <a:schemeClr val="bg1"/>
                </a:solidFill>
                <a:latin typeface="Arial" panose="020B0604020202020204" pitchFamily="34" charset="0"/>
              </a:endParaRPr>
            </a:p>
          </p:txBody>
        </p:sp>
        <p:sp>
          <p:nvSpPr>
            <p:cNvPr id="203797" name="Rectangle 20"/>
            <p:cNvSpPr>
              <a:spLocks noChangeArrowheads="1"/>
            </p:cNvSpPr>
            <p:nvPr/>
          </p:nvSpPr>
          <p:spPr bwMode="auto">
            <a:xfrm>
              <a:off x="3833" y="981"/>
              <a:ext cx="862" cy="5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Supravegerea</a:t>
              </a:r>
            </a:p>
            <a:p>
              <a:pPr algn="ctr">
                <a:spcBef>
                  <a:spcPct val="0"/>
                </a:spcBef>
                <a:buClrTx/>
                <a:buSzTx/>
                <a:buFontTx/>
                <a:buNone/>
              </a:pPr>
              <a:r>
                <a:rPr lang="ro-RO" altLang="ru-RU" sz="1400">
                  <a:solidFill>
                    <a:schemeClr val="bg1"/>
                  </a:solidFill>
                  <a:latin typeface="Arial" panose="020B0604020202020204" pitchFamily="34" charset="0"/>
                </a:rPr>
                <a:t>furnizorului</a:t>
              </a:r>
              <a:endParaRPr lang="ru-RU" altLang="ru-RU" sz="1400">
                <a:solidFill>
                  <a:schemeClr val="bg1"/>
                </a:solidFill>
                <a:latin typeface="Arial" panose="020B0604020202020204" pitchFamily="34" charset="0"/>
              </a:endParaRPr>
            </a:p>
          </p:txBody>
        </p:sp>
        <p:sp>
          <p:nvSpPr>
            <p:cNvPr id="203798" name="Rectangle 21"/>
            <p:cNvSpPr>
              <a:spLocks noChangeArrowheads="1"/>
            </p:cNvSpPr>
            <p:nvPr/>
          </p:nvSpPr>
          <p:spPr bwMode="auto">
            <a:xfrm>
              <a:off x="4830" y="981"/>
              <a:ext cx="793" cy="5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a:solidFill>
                    <a:schemeClr val="bg1"/>
                  </a:solidFill>
                  <a:latin typeface="Arial" panose="020B0604020202020204" pitchFamily="34" charset="0"/>
                </a:rPr>
                <a:t>Recepția</a:t>
              </a:r>
            </a:p>
            <a:p>
              <a:pPr algn="ctr">
                <a:spcBef>
                  <a:spcPct val="0"/>
                </a:spcBef>
                <a:buClrTx/>
                <a:buSzTx/>
                <a:buFontTx/>
                <a:buNone/>
              </a:pPr>
              <a:r>
                <a:rPr lang="ro-RO" altLang="ru-RU" sz="1400">
                  <a:solidFill>
                    <a:schemeClr val="bg1"/>
                  </a:solidFill>
                  <a:latin typeface="Arial" panose="020B0604020202020204" pitchFamily="34" charset="0"/>
                </a:rPr>
                <a:t>Și finalizarea</a:t>
              </a:r>
            </a:p>
            <a:p>
              <a:pPr algn="ctr">
                <a:spcBef>
                  <a:spcPct val="0"/>
                </a:spcBef>
                <a:buClrTx/>
                <a:buSzTx/>
                <a:buFontTx/>
                <a:buNone/>
              </a:pPr>
              <a:r>
                <a:rPr lang="ro-RO" altLang="ru-RU" sz="1400">
                  <a:solidFill>
                    <a:schemeClr val="bg1"/>
                  </a:solidFill>
                  <a:latin typeface="Arial" panose="020B0604020202020204" pitchFamily="34" charset="0"/>
                </a:rPr>
                <a:t> lucrărilor</a:t>
              </a:r>
              <a:endParaRPr lang="ru-RU" altLang="ru-RU" sz="1400">
                <a:solidFill>
                  <a:schemeClr val="bg1"/>
                </a:solidFill>
                <a:latin typeface="Arial" panose="020B0604020202020204" pitchFamily="34" charset="0"/>
              </a:endParaRPr>
            </a:p>
          </p:txBody>
        </p:sp>
        <p:sp>
          <p:nvSpPr>
            <p:cNvPr id="203799" name="Line 22"/>
            <p:cNvSpPr>
              <a:spLocks noChangeShapeType="1"/>
            </p:cNvSpPr>
            <p:nvPr/>
          </p:nvSpPr>
          <p:spPr bwMode="auto">
            <a:xfrm>
              <a:off x="703" y="709"/>
              <a:ext cx="45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0" name="Line 23"/>
            <p:cNvSpPr>
              <a:spLocks noChangeShapeType="1"/>
            </p:cNvSpPr>
            <p:nvPr/>
          </p:nvSpPr>
          <p:spPr bwMode="auto">
            <a:xfrm>
              <a:off x="703" y="709"/>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1" name="Line 24"/>
            <p:cNvSpPr>
              <a:spLocks noChangeShapeType="1"/>
            </p:cNvSpPr>
            <p:nvPr/>
          </p:nvSpPr>
          <p:spPr bwMode="auto">
            <a:xfrm>
              <a:off x="1927" y="709"/>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2" name="Line 25"/>
            <p:cNvSpPr>
              <a:spLocks noChangeShapeType="1"/>
            </p:cNvSpPr>
            <p:nvPr/>
          </p:nvSpPr>
          <p:spPr bwMode="auto">
            <a:xfrm>
              <a:off x="3288" y="709"/>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3" name="Line 26"/>
            <p:cNvSpPr>
              <a:spLocks noChangeShapeType="1"/>
            </p:cNvSpPr>
            <p:nvPr/>
          </p:nvSpPr>
          <p:spPr bwMode="auto">
            <a:xfrm>
              <a:off x="4241" y="709"/>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4" name="Line 27"/>
            <p:cNvSpPr>
              <a:spLocks noChangeShapeType="1"/>
            </p:cNvSpPr>
            <p:nvPr/>
          </p:nvSpPr>
          <p:spPr bwMode="auto">
            <a:xfrm>
              <a:off x="5239" y="709"/>
              <a:ext cx="0" cy="2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5" name="Line 28"/>
            <p:cNvSpPr>
              <a:spLocks noChangeShapeType="1"/>
            </p:cNvSpPr>
            <p:nvPr/>
          </p:nvSpPr>
          <p:spPr bwMode="auto">
            <a:xfrm>
              <a:off x="113" y="1162"/>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6" name="Line 29"/>
            <p:cNvSpPr>
              <a:spLocks noChangeShapeType="1"/>
            </p:cNvSpPr>
            <p:nvPr/>
          </p:nvSpPr>
          <p:spPr bwMode="auto">
            <a:xfrm>
              <a:off x="113" y="1162"/>
              <a:ext cx="0" cy="25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7" name="Line 30"/>
            <p:cNvSpPr>
              <a:spLocks noChangeShapeType="1"/>
            </p:cNvSpPr>
            <p:nvPr/>
          </p:nvSpPr>
          <p:spPr bwMode="auto">
            <a:xfrm>
              <a:off x="113" y="3748"/>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8" name="Line 31"/>
            <p:cNvSpPr>
              <a:spLocks noChangeShapeType="1"/>
            </p:cNvSpPr>
            <p:nvPr/>
          </p:nvSpPr>
          <p:spPr bwMode="auto">
            <a:xfrm>
              <a:off x="113" y="3203"/>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09" name="Line 32"/>
            <p:cNvSpPr>
              <a:spLocks noChangeShapeType="1"/>
            </p:cNvSpPr>
            <p:nvPr/>
          </p:nvSpPr>
          <p:spPr bwMode="auto">
            <a:xfrm>
              <a:off x="113" y="2659"/>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0" name="Line 33"/>
            <p:cNvSpPr>
              <a:spLocks noChangeShapeType="1"/>
            </p:cNvSpPr>
            <p:nvPr/>
          </p:nvSpPr>
          <p:spPr bwMode="auto">
            <a:xfrm>
              <a:off x="113" y="2160"/>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1" name="Line 34"/>
            <p:cNvSpPr>
              <a:spLocks noChangeShapeType="1"/>
            </p:cNvSpPr>
            <p:nvPr/>
          </p:nvSpPr>
          <p:spPr bwMode="auto">
            <a:xfrm>
              <a:off x="113" y="1706"/>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2" name="Line 35"/>
            <p:cNvSpPr>
              <a:spLocks noChangeShapeType="1"/>
            </p:cNvSpPr>
            <p:nvPr/>
          </p:nvSpPr>
          <p:spPr bwMode="auto">
            <a:xfrm>
              <a:off x="1383" y="1162"/>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3" name="Line 36"/>
            <p:cNvSpPr>
              <a:spLocks noChangeShapeType="1"/>
            </p:cNvSpPr>
            <p:nvPr/>
          </p:nvSpPr>
          <p:spPr bwMode="auto">
            <a:xfrm>
              <a:off x="1383" y="1162"/>
              <a:ext cx="0" cy="190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4" name="Line 37"/>
            <p:cNvSpPr>
              <a:spLocks noChangeShapeType="1"/>
            </p:cNvSpPr>
            <p:nvPr/>
          </p:nvSpPr>
          <p:spPr bwMode="auto">
            <a:xfrm>
              <a:off x="1383" y="3067"/>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5" name="Line 38"/>
            <p:cNvSpPr>
              <a:spLocks noChangeShapeType="1"/>
            </p:cNvSpPr>
            <p:nvPr/>
          </p:nvSpPr>
          <p:spPr bwMode="auto">
            <a:xfrm>
              <a:off x="1383" y="2659"/>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6" name="Line 39"/>
            <p:cNvSpPr>
              <a:spLocks noChangeShapeType="1"/>
            </p:cNvSpPr>
            <p:nvPr/>
          </p:nvSpPr>
          <p:spPr bwMode="auto">
            <a:xfrm>
              <a:off x="1383" y="2160"/>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7" name="Line 40"/>
            <p:cNvSpPr>
              <a:spLocks noChangeShapeType="1"/>
            </p:cNvSpPr>
            <p:nvPr/>
          </p:nvSpPr>
          <p:spPr bwMode="auto">
            <a:xfrm>
              <a:off x="1383" y="1706"/>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8" name="Line 41"/>
            <p:cNvSpPr>
              <a:spLocks noChangeShapeType="1"/>
            </p:cNvSpPr>
            <p:nvPr/>
          </p:nvSpPr>
          <p:spPr bwMode="auto">
            <a:xfrm>
              <a:off x="2653" y="1162"/>
              <a:ext cx="0" cy="18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19" name="Line 42"/>
            <p:cNvSpPr>
              <a:spLocks noChangeShapeType="1"/>
            </p:cNvSpPr>
            <p:nvPr/>
          </p:nvSpPr>
          <p:spPr bwMode="auto">
            <a:xfrm>
              <a:off x="2653" y="3022"/>
              <a:ext cx="18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20" name="Line 43"/>
            <p:cNvSpPr>
              <a:spLocks noChangeShapeType="1"/>
            </p:cNvSpPr>
            <p:nvPr/>
          </p:nvSpPr>
          <p:spPr bwMode="auto">
            <a:xfrm>
              <a:off x="2653" y="2614"/>
              <a:ext cx="18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21" name="Line 44"/>
            <p:cNvSpPr>
              <a:spLocks noChangeShapeType="1"/>
            </p:cNvSpPr>
            <p:nvPr/>
          </p:nvSpPr>
          <p:spPr bwMode="auto">
            <a:xfrm>
              <a:off x="2653" y="2205"/>
              <a:ext cx="18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22" name="Line 45"/>
            <p:cNvSpPr>
              <a:spLocks noChangeShapeType="1"/>
            </p:cNvSpPr>
            <p:nvPr/>
          </p:nvSpPr>
          <p:spPr bwMode="auto">
            <a:xfrm>
              <a:off x="2653" y="1752"/>
              <a:ext cx="18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3823" name="Line 46"/>
            <p:cNvSpPr>
              <a:spLocks noChangeShapeType="1"/>
            </p:cNvSpPr>
            <p:nvPr/>
          </p:nvSpPr>
          <p:spPr bwMode="auto">
            <a:xfrm>
              <a:off x="2653" y="1162"/>
              <a:ext cx="18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203779" name="Rectangle 47"/>
          <p:cNvSpPr>
            <a:spLocks noChangeArrowheads="1"/>
          </p:cNvSpPr>
          <p:nvPr/>
        </p:nvSpPr>
        <p:spPr bwMode="auto">
          <a:xfrm>
            <a:off x="2667001" y="0"/>
            <a:ext cx="6416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r>
              <a:rPr lang="ro-RO" altLang="ru-RU" sz="3600">
                <a:solidFill>
                  <a:schemeClr val="tx2"/>
                </a:solidFill>
                <a:latin typeface="Tahoma" panose="020B0604030504040204" pitchFamily="34" charset="0"/>
              </a:rPr>
              <a:t>Procesele primare ale CV</a:t>
            </a:r>
            <a:endParaRPr lang="ru-RU" altLang="ru-RU" sz="3600">
              <a:solidFill>
                <a:schemeClr val="tx2"/>
              </a:solidFill>
              <a:latin typeface="Tahoma" panose="020B0604030504040204" pitchFamily="34" charset="0"/>
            </a:endParaRPr>
          </a:p>
        </p:txBody>
      </p:sp>
    </p:spTree>
    <p:extLst>
      <p:ext uri="{BB962C8B-B14F-4D97-AF65-F5344CB8AC3E}">
        <p14:creationId xmlns:p14="http://schemas.microsoft.com/office/powerpoint/2010/main" val="32403326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624411" y="110837"/>
            <a:ext cx="7459225" cy="6539345"/>
          </a:xfrm>
          <a:prstGeom prst="rect">
            <a:avLst/>
          </a:prstGeom>
        </p:spPr>
      </p:pic>
    </p:spTree>
    <p:extLst>
      <p:ext uri="{BB962C8B-B14F-4D97-AF65-F5344CB8AC3E}">
        <p14:creationId xmlns:p14="http://schemas.microsoft.com/office/powerpoint/2010/main" val="5735102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105025" y="291306"/>
            <a:ext cx="8438284" cy="6192774"/>
          </a:xfrm>
          <a:prstGeom prst="rect">
            <a:avLst/>
          </a:prstGeom>
        </p:spPr>
      </p:pic>
    </p:spTree>
    <p:extLst>
      <p:ext uri="{BB962C8B-B14F-4D97-AF65-F5344CB8AC3E}">
        <p14:creationId xmlns:p14="http://schemas.microsoft.com/office/powerpoint/2010/main" val="32847547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199" y="346364"/>
            <a:ext cx="10924309" cy="5830599"/>
          </a:xfrm>
        </p:spPr>
        <p:txBody>
          <a:bodyPr/>
          <a:lstStyle/>
          <a:p>
            <a:r>
              <a:rPr lang="ro-RO" dirty="0"/>
              <a:t>TOGAF reprezintă un set de instrumente care pot fi utilizate pentru dezvoltarea unei game largi de diferite arhitecturi. </a:t>
            </a:r>
            <a:endParaRPr lang="ro-RO" dirty="0" smtClean="0"/>
          </a:p>
          <a:p>
            <a:pPr marL="0" indent="0">
              <a:buNone/>
            </a:pPr>
            <a:r>
              <a:rPr lang="ro-RO" dirty="0" smtClean="0"/>
              <a:t>Este </a:t>
            </a:r>
            <a:r>
              <a:rPr lang="ro-RO" dirty="0"/>
              <a:t>construit pentru </a:t>
            </a:r>
            <a:r>
              <a:rPr lang="ro-RO" dirty="0" smtClean="0"/>
              <a:t>următoarele facilități: </a:t>
            </a:r>
          </a:p>
          <a:p>
            <a:pPr>
              <a:buFontTx/>
              <a:buChar char="-"/>
            </a:pPr>
            <a:r>
              <a:rPr lang="ro-RO" dirty="0" smtClean="0"/>
              <a:t>descrie </a:t>
            </a:r>
            <a:r>
              <a:rPr lang="ro-RO" dirty="0"/>
              <a:t>o metodă pentru definirea unui sistem de informare în ceea ce priveşte un set de blocuri de construcţie; </a:t>
            </a:r>
            <a:endParaRPr lang="ro-RO" dirty="0" smtClean="0"/>
          </a:p>
          <a:p>
            <a:pPr>
              <a:buFontTx/>
              <a:buChar char="-"/>
            </a:pPr>
            <a:r>
              <a:rPr lang="ro-RO" dirty="0" smtClean="0"/>
              <a:t>arată </a:t>
            </a:r>
            <a:r>
              <a:rPr lang="ro-RO" dirty="0"/>
              <a:t>cum se potrivesc blocurile; </a:t>
            </a:r>
            <a:endParaRPr lang="ro-RO" dirty="0" smtClean="0"/>
          </a:p>
          <a:p>
            <a:pPr>
              <a:buFontTx/>
              <a:buChar char="-"/>
            </a:pPr>
            <a:r>
              <a:rPr lang="ro-RO" dirty="0" smtClean="0"/>
              <a:t>conţine </a:t>
            </a:r>
            <a:r>
              <a:rPr lang="ro-RO" dirty="0"/>
              <a:t>un set de instrumente; </a:t>
            </a:r>
            <a:endParaRPr lang="ro-RO" dirty="0" smtClean="0"/>
          </a:p>
          <a:p>
            <a:pPr>
              <a:buFontTx/>
              <a:buChar char="-"/>
            </a:pPr>
            <a:r>
              <a:rPr lang="ro-RO" dirty="0" smtClean="0"/>
              <a:t>oferă </a:t>
            </a:r>
            <a:r>
              <a:rPr lang="ro-RO" dirty="0"/>
              <a:t>un vocabular comun; </a:t>
            </a:r>
            <a:endParaRPr lang="ro-RO" dirty="0" smtClean="0"/>
          </a:p>
          <a:p>
            <a:pPr>
              <a:buFontTx/>
              <a:buChar char="-"/>
            </a:pPr>
            <a:r>
              <a:rPr lang="ro-RO" dirty="0" smtClean="0"/>
              <a:t>include </a:t>
            </a:r>
            <a:r>
              <a:rPr lang="ro-RO" dirty="0"/>
              <a:t>o listă a standardelor recomandate; </a:t>
            </a:r>
            <a:endParaRPr lang="ro-RO" dirty="0" smtClean="0"/>
          </a:p>
          <a:p>
            <a:pPr>
              <a:buFontTx/>
              <a:buChar char="-"/>
            </a:pPr>
            <a:r>
              <a:rPr lang="ro-RO" dirty="0" smtClean="0"/>
              <a:t>include </a:t>
            </a:r>
            <a:r>
              <a:rPr lang="ro-RO" dirty="0"/>
              <a:t>o listă de produse conforme, care pote fi folosită pentru a pune în aplicare blocul de construcţie.</a:t>
            </a:r>
            <a:br>
              <a:rPr lang="ro-RO" dirty="0"/>
            </a:br>
            <a:endParaRPr lang="ru-RU" dirty="0"/>
          </a:p>
        </p:txBody>
      </p:sp>
    </p:spTree>
    <p:extLst>
      <p:ext uri="{BB962C8B-B14F-4D97-AF65-F5344CB8AC3E}">
        <p14:creationId xmlns:p14="http://schemas.microsoft.com/office/powerpoint/2010/main" val="11156908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71055"/>
            <a:ext cx="10515600" cy="5705908"/>
          </a:xfrm>
        </p:spPr>
        <p:txBody>
          <a:bodyPr>
            <a:normAutofit fontScale="92500" lnSpcReduction="10000"/>
          </a:bodyPr>
          <a:lstStyle/>
          <a:p>
            <a:r>
              <a:rPr lang="ro-RO" dirty="0"/>
              <a:t>TOGAF se bazează pe patru domenii interdependente de specializare numite domenii arhitectură: </a:t>
            </a:r>
            <a:endParaRPr lang="ro-RO" dirty="0" smtClean="0"/>
          </a:p>
          <a:p>
            <a:pPr>
              <a:buFontTx/>
              <a:buChar char="-"/>
            </a:pPr>
            <a:r>
              <a:rPr lang="ro-RO" b="1" i="1" dirty="0" smtClean="0">
                <a:solidFill>
                  <a:srgbClr val="C00000"/>
                </a:solidFill>
              </a:rPr>
              <a:t>arhitectura </a:t>
            </a:r>
            <a:r>
              <a:rPr lang="ro-RO" b="1" i="1" dirty="0">
                <a:solidFill>
                  <a:srgbClr val="C00000"/>
                </a:solidFill>
              </a:rPr>
              <a:t>de afaceri </a:t>
            </a:r>
            <a:r>
              <a:rPr lang="ro-RO" dirty="0"/>
              <a:t>care defineşte strategia de afaceri, guvernarea, organizarea şi procesele-cheie de business ale organizaţiei; </a:t>
            </a:r>
            <a:endParaRPr lang="ro-RO" dirty="0" smtClean="0"/>
          </a:p>
          <a:p>
            <a:pPr>
              <a:buFontTx/>
              <a:buChar char="-"/>
            </a:pPr>
            <a:r>
              <a:rPr lang="ro-RO" b="1" i="1" dirty="0" smtClean="0">
                <a:solidFill>
                  <a:srgbClr val="C00000"/>
                </a:solidFill>
              </a:rPr>
              <a:t>arhitectura </a:t>
            </a:r>
            <a:r>
              <a:rPr lang="ro-RO" b="1" i="1" dirty="0">
                <a:solidFill>
                  <a:srgbClr val="C00000"/>
                </a:solidFill>
              </a:rPr>
              <a:t>aplicaţiei</a:t>
            </a:r>
            <a:r>
              <a:rPr lang="ro-RO" dirty="0"/>
              <a:t>, care prevede un plan pentru sistemele individuale ce urmează a fi desfăşurate, interacţiunile dintre sistemele de aplicare, precum şi relaţiile lor cu procesele de afaceri de bază ale organizaţiei cu cadrele de servicii care urmează a fi expuse ca funcţii de afaceri de integrare; </a:t>
            </a:r>
            <a:endParaRPr lang="ro-RO" dirty="0" smtClean="0"/>
          </a:p>
          <a:p>
            <a:pPr>
              <a:buFontTx/>
              <a:buChar char="-"/>
            </a:pPr>
            <a:r>
              <a:rPr lang="ro-RO" b="1" i="1" dirty="0" smtClean="0">
                <a:solidFill>
                  <a:srgbClr val="C00000"/>
                </a:solidFill>
              </a:rPr>
              <a:t>arhitectura datelor </a:t>
            </a:r>
            <a:r>
              <a:rPr lang="ro-RO" dirty="0"/>
              <a:t>care descrie structura activelor, date logice şi fizice ale unei organizaţii şi a resurselor de gestionare a datelor asociate; </a:t>
            </a:r>
            <a:endParaRPr lang="ro-RO" dirty="0" smtClean="0"/>
          </a:p>
          <a:p>
            <a:pPr>
              <a:buFontTx/>
              <a:buChar char="-"/>
            </a:pPr>
            <a:r>
              <a:rPr lang="ro-RO" b="1" i="1" dirty="0" smtClean="0">
                <a:solidFill>
                  <a:srgbClr val="C00000"/>
                </a:solidFill>
              </a:rPr>
              <a:t>arhitectura </a:t>
            </a:r>
            <a:r>
              <a:rPr lang="ro-RO" b="1" i="1" dirty="0">
                <a:solidFill>
                  <a:srgbClr val="C00000"/>
                </a:solidFill>
              </a:rPr>
              <a:t>tehnică sau tehnologie </a:t>
            </a:r>
            <a:r>
              <a:rPr lang="ro-RO" dirty="0"/>
              <a:t>care descrie hardware, software şi infrastructurii de reţea necesare pentru a sprijini implementarea de bază, aplicaţii mission-critical.</a:t>
            </a:r>
            <a:br>
              <a:rPr lang="ro-RO" dirty="0"/>
            </a:br>
            <a:endParaRPr lang="ru-RU" dirty="0"/>
          </a:p>
        </p:txBody>
      </p:sp>
    </p:spTree>
    <p:extLst>
      <p:ext uri="{BB962C8B-B14F-4D97-AF65-F5344CB8AC3E}">
        <p14:creationId xmlns:p14="http://schemas.microsoft.com/office/powerpoint/2010/main" val="15365486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32509"/>
            <a:ext cx="10515600" cy="5844454"/>
          </a:xfrm>
        </p:spPr>
        <p:txBody>
          <a:bodyPr/>
          <a:lstStyle/>
          <a:p>
            <a:r>
              <a:rPr lang="ro-RO" i="1" dirty="0"/>
              <a:t>Cadrul Mechanics-Dynamics-Aesthetics (MDA). Jocurile electronice.</a:t>
            </a:r>
            <a:r>
              <a:rPr lang="ro-RO" dirty="0"/>
              <a:t> </a:t>
            </a:r>
            <a:endParaRPr lang="ro-RO" dirty="0" smtClean="0"/>
          </a:p>
          <a:p>
            <a:pPr marL="0" indent="0">
              <a:buNone/>
            </a:pPr>
            <a:r>
              <a:rPr lang="ro-RO" b="1" i="1" dirty="0" smtClean="0">
                <a:solidFill>
                  <a:srgbClr val="C00000"/>
                </a:solidFill>
              </a:rPr>
              <a:t>Ce </a:t>
            </a:r>
            <a:r>
              <a:rPr lang="ro-RO" b="1" i="1" dirty="0">
                <a:solidFill>
                  <a:srgbClr val="C00000"/>
                </a:solidFill>
              </a:rPr>
              <a:t>sunt jocurile? </a:t>
            </a:r>
            <a:endParaRPr lang="ro-RO" b="1" i="1" dirty="0" smtClean="0">
              <a:solidFill>
                <a:srgbClr val="C00000"/>
              </a:solidFill>
            </a:endParaRPr>
          </a:p>
          <a:p>
            <a:pPr marL="0" indent="0">
              <a:buNone/>
            </a:pPr>
            <a:r>
              <a:rPr lang="ro-RO" dirty="0" smtClean="0"/>
              <a:t>Mulţi </a:t>
            </a:r>
            <a:r>
              <a:rPr lang="ro-RO" dirty="0"/>
              <a:t>joacă, însă puţini meditează asupra naturii lor. </a:t>
            </a:r>
            <a:endParaRPr lang="ro-RO" dirty="0" smtClean="0"/>
          </a:p>
          <a:p>
            <a:pPr marL="0" indent="0">
              <a:buNone/>
            </a:pPr>
            <a:r>
              <a:rPr lang="ro-RO" dirty="0" smtClean="0"/>
              <a:t>Studiul </a:t>
            </a:r>
            <a:r>
              <a:rPr lang="ro-RO" dirty="0"/>
              <a:t>jocurilor, în special studiul jocurilor în actuala sa formă, este recent. Numai în 2001 Espen Aarseth a declarat anul ca fiind primul an al studiilor jocului (Aarseth, 2001). </a:t>
            </a:r>
            <a:endParaRPr lang="ro-RO" dirty="0" smtClean="0"/>
          </a:p>
          <a:p>
            <a:pPr marL="0" indent="0">
              <a:buNone/>
            </a:pPr>
            <a:r>
              <a:rPr lang="ro-RO" dirty="0" smtClean="0"/>
              <a:t>Studiul </a:t>
            </a:r>
            <a:r>
              <a:rPr lang="ro-RO" dirty="0"/>
              <a:t>jocurilor este un obiect multidisciplinar chiar de la început, cercetătorii din diferite domenii studiind jocuri din diferite perspective. Primii ani de studii a jocurilor au fost caracterizaţi prin dezbateri feroce între </a:t>
            </a:r>
            <a:r>
              <a:rPr lang="ro-RO" b="1" i="1" dirty="0">
                <a:solidFill>
                  <a:srgbClr val="C00000"/>
                </a:solidFill>
              </a:rPr>
              <a:t>naratologi</a:t>
            </a:r>
            <a:r>
              <a:rPr lang="ro-RO" b="1" i="1" dirty="0"/>
              <a:t> </a:t>
            </a:r>
            <a:r>
              <a:rPr lang="ro-RO" b="1" dirty="0"/>
              <a:t>şi </a:t>
            </a:r>
            <a:r>
              <a:rPr lang="ro-RO" b="1" i="1" dirty="0" smtClean="0">
                <a:solidFill>
                  <a:srgbClr val="C00000"/>
                </a:solidFill>
              </a:rPr>
              <a:t>dologi</a:t>
            </a:r>
            <a:r>
              <a:rPr lang="ro-RO" b="1" i="1" dirty="0"/>
              <a:t>.</a:t>
            </a:r>
            <a:r>
              <a:rPr lang="ro-RO" b="1" dirty="0"/>
              <a:t/>
            </a:r>
            <a:br>
              <a:rPr lang="ro-RO" b="1" dirty="0"/>
            </a:br>
            <a:r>
              <a:rPr lang="ro-RO" sz="2400" i="1" dirty="0" smtClean="0">
                <a:solidFill>
                  <a:srgbClr val="002060"/>
                </a:solidFill>
              </a:rPr>
              <a:t>Narațiune - </a:t>
            </a:r>
            <a:r>
              <a:rPr lang="ro-RO" sz="2400" i="1" dirty="0">
                <a:solidFill>
                  <a:srgbClr val="002060"/>
                </a:solidFill>
              </a:rPr>
              <a:t>Expunere a unui fapt, a unui eveniment sau a unui șir de fapte sau de evenimente, într-o desfășurare </a:t>
            </a:r>
            <a:r>
              <a:rPr lang="ro-RO" sz="2400" i="1" dirty="0" smtClean="0">
                <a:solidFill>
                  <a:srgbClr val="002060"/>
                </a:solidFill>
              </a:rPr>
              <a:t>gradată</a:t>
            </a:r>
          </a:p>
          <a:p>
            <a:pPr marL="0" indent="0">
              <a:buNone/>
            </a:pPr>
            <a:r>
              <a:rPr lang="ro-RO" sz="2400" b="1" i="1" dirty="0" smtClean="0">
                <a:solidFill>
                  <a:srgbClr val="C00000"/>
                </a:solidFill>
              </a:rPr>
              <a:t>Dologi- </a:t>
            </a:r>
            <a:r>
              <a:rPr lang="pt-BR" sz="2400" b="1" i="1" dirty="0">
                <a:solidFill>
                  <a:srgbClr val="C00000"/>
                </a:solidFill>
              </a:rPr>
              <a:t>A se deprinde cu o anumită activitate</a:t>
            </a:r>
            <a:r>
              <a:rPr lang="pt-BR" sz="2400" dirty="0"/>
              <a:t>.</a:t>
            </a:r>
            <a:endParaRPr lang="ru-RU" sz="2400" i="1" dirty="0">
              <a:solidFill>
                <a:srgbClr val="002060"/>
              </a:solidFill>
            </a:endParaRPr>
          </a:p>
        </p:txBody>
      </p:sp>
    </p:spTree>
    <p:extLst>
      <p:ext uri="{BB962C8B-B14F-4D97-AF65-F5344CB8AC3E}">
        <p14:creationId xmlns:p14="http://schemas.microsoft.com/office/powerpoint/2010/main" val="13502532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87927"/>
            <a:ext cx="10515600" cy="5789036"/>
          </a:xfrm>
        </p:spPr>
        <p:txBody>
          <a:bodyPr/>
          <a:lstStyle/>
          <a:p>
            <a:r>
              <a:rPr lang="ro-RO" dirty="0"/>
              <a:t>Astăzi, ambele poziţii sunt considerate destul de extreme. Este dificil să găseşti pe cineva care să susţină că paradigmele folosite pentru studierea poveştilor în literatură sau cinematografie se aplică direct jocurilor</a:t>
            </a:r>
            <a:r>
              <a:rPr lang="ro-RO" dirty="0" smtClean="0"/>
              <a:t>.</a:t>
            </a:r>
          </a:p>
          <a:p>
            <a:pPr marL="0" indent="0">
              <a:buNone/>
            </a:pPr>
            <a:r>
              <a:rPr lang="ro-RO" b="1" i="1" dirty="0" smtClean="0">
                <a:solidFill>
                  <a:srgbClr val="C00000"/>
                </a:solidFill>
              </a:rPr>
              <a:t>Definiție joc</a:t>
            </a:r>
            <a:r>
              <a:rPr lang="ro-RO" dirty="0"/>
              <a:t/>
            </a:r>
            <a:br>
              <a:rPr lang="ro-RO" dirty="0"/>
            </a:br>
            <a:r>
              <a:rPr lang="ro-RO" i="1" dirty="0"/>
              <a:t>„</a:t>
            </a:r>
            <a:r>
              <a:rPr lang="ro-RO" b="1" i="1" dirty="0">
                <a:solidFill>
                  <a:srgbClr val="002060"/>
                </a:solidFill>
              </a:rPr>
              <a:t>Un joc este un sistem în care jucătorii se angajează într-un conflict artificial, definit </a:t>
            </a:r>
            <a:r>
              <a:rPr lang="ro-RO" b="1" i="1" dirty="0" smtClean="0">
                <a:solidFill>
                  <a:srgbClr val="002060"/>
                </a:solidFill>
              </a:rPr>
              <a:t>de reguli</a:t>
            </a:r>
            <a:r>
              <a:rPr lang="ro-RO" b="1" i="1" dirty="0">
                <a:solidFill>
                  <a:srgbClr val="002060"/>
                </a:solidFill>
              </a:rPr>
              <a:t>, care are ca rezultat un cuantificabil rezultat"</a:t>
            </a:r>
            <a:r>
              <a:rPr lang="ro-RO" dirty="0"/>
              <a:t>, definiţie dată de Katie Salen and </a:t>
            </a:r>
            <a:r>
              <a:rPr lang="ro-RO" dirty="0" smtClean="0"/>
              <a:t>Eric Zimmerman </a:t>
            </a:r>
            <a:r>
              <a:rPr lang="ro-RO" dirty="0"/>
              <a:t>(2004).</a:t>
            </a:r>
            <a:br>
              <a:rPr lang="ro-RO" dirty="0"/>
            </a:br>
            <a:endParaRPr lang="ru-RU" dirty="0"/>
          </a:p>
        </p:txBody>
      </p:sp>
    </p:spTree>
    <p:extLst>
      <p:ext uri="{BB962C8B-B14F-4D97-AF65-F5344CB8AC3E}">
        <p14:creationId xmlns:p14="http://schemas.microsoft.com/office/powerpoint/2010/main" val="34089901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43345"/>
            <a:ext cx="10515600" cy="5733618"/>
          </a:xfrm>
        </p:spPr>
        <p:txBody>
          <a:bodyPr/>
          <a:lstStyle/>
          <a:p>
            <a:r>
              <a:rPr lang="ro-RO" dirty="0"/>
              <a:t>Ei conchid că jocurile au următoarele şase trăsături (Juul, 2005): </a:t>
            </a:r>
            <a:endParaRPr lang="ro-RO" dirty="0" smtClean="0"/>
          </a:p>
          <a:p>
            <a:pPr marL="514350" indent="-514350">
              <a:buAutoNum type="arabicParenR"/>
            </a:pPr>
            <a:r>
              <a:rPr lang="ro-RO" b="1" i="1" dirty="0" smtClean="0">
                <a:solidFill>
                  <a:srgbClr val="002060"/>
                </a:solidFill>
              </a:rPr>
              <a:t>jocurile </a:t>
            </a:r>
            <a:r>
              <a:rPr lang="ro-RO" b="1" i="1" dirty="0">
                <a:solidFill>
                  <a:srgbClr val="002060"/>
                </a:solidFill>
              </a:rPr>
              <a:t>sunt bazate pe reguli; </a:t>
            </a:r>
            <a:endParaRPr lang="ro-RO" b="1" i="1" dirty="0" smtClean="0">
              <a:solidFill>
                <a:srgbClr val="002060"/>
              </a:solidFill>
            </a:endParaRPr>
          </a:p>
          <a:p>
            <a:pPr marL="514350" indent="-514350">
              <a:buAutoNum type="arabicParenR"/>
            </a:pPr>
            <a:r>
              <a:rPr lang="ro-RO" b="1" i="1" dirty="0" smtClean="0">
                <a:solidFill>
                  <a:srgbClr val="002060"/>
                </a:solidFill>
              </a:rPr>
              <a:t>au </a:t>
            </a:r>
            <a:r>
              <a:rPr lang="ro-RO" b="1" i="1" dirty="0">
                <a:solidFill>
                  <a:srgbClr val="002060"/>
                </a:solidFill>
              </a:rPr>
              <a:t>rezultate variabile, cuantificabile; </a:t>
            </a:r>
            <a:endParaRPr lang="ro-RO" b="1" i="1" dirty="0" smtClean="0">
              <a:solidFill>
                <a:srgbClr val="002060"/>
              </a:solidFill>
            </a:endParaRPr>
          </a:p>
          <a:p>
            <a:pPr marL="514350" indent="-514350">
              <a:buAutoNum type="arabicParenR"/>
            </a:pPr>
            <a:r>
              <a:rPr lang="ro-RO" b="1" i="1" dirty="0" smtClean="0">
                <a:solidFill>
                  <a:srgbClr val="002060"/>
                </a:solidFill>
              </a:rPr>
              <a:t>sunt </a:t>
            </a:r>
            <a:r>
              <a:rPr lang="ro-RO" b="1" i="1" dirty="0">
                <a:solidFill>
                  <a:srgbClr val="002060"/>
                </a:solidFill>
              </a:rPr>
              <a:t>afectate de efortul jucătorului; </a:t>
            </a:r>
            <a:endParaRPr lang="ro-RO" b="1" i="1" dirty="0" smtClean="0">
              <a:solidFill>
                <a:srgbClr val="002060"/>
              </a:solidFill>
            </a:endParaRPr>
          </a:p>
          <a:p>
            <a:pPr marL="514350" indent="-514350">
              <a:buAutoNum type="arabicParenR"/>
            </a:pPr>
            <a:r>
              <a:rPr lang="ro-RO" b="1" i="1" dirty="0" smtClean="0">
                <a:solidFill>
                  <a:srgbClr val="002060"/>
                </a:solidFill>
              </a:rPr>
              <a:t>li </a:t>
            </a:r>
            <a:r>
              <a:rPr lang="ro-RO" b="1" i="1" dirty="0">
                <a:solidFill>
                  <a:srgbClr val="002060"/>
                </a:solidFill>
              </a:rPr>
              <a:t>se atribuie valori diferite; </a:t>
            </a:r>
            <a:endParaRPr lang="ro-RO" b="1" i="1" dirty="0" smtClean="0">
              <a:solidFill>
                <a:srgbClr val="002060"/>
              </a:solidFill>
            </a:endParaRPr>
          </a:p>
          <a:p>
            <a:pPr marL="514350" indent="-514350">
              <a:buAutoNum type="arabicParenR"/>
            </a:pPr>
            <a:r>
              <a:rPr lang="ro-RO" b="1" i="1" dirty="0" smtClean="0">
                <a:solidFill>
                  <a:srgbClr val="002060"/>
                </a:solidFill>
              </a:rPr>
              <a:t>jucătorul </a:t>
            </a:r>
            <a:r>
              <a:rPr lang="ro-RO" b="1" i="1" dirty="0">
                <a:solidFill>
                  <a:srgbClr val="002060"/>
                </a:solidFill>
              </a:rPr>
              <a:t>este ataşat emoţional; </a:t>
            </a:r>
            <a:endParaRPr lang="ro-RO" b="1" i="1" dirty="0" smtClean="0">
              <a:solidFill>
                <a:srgbClr val="002060"/>
              </a:solidFill>
            </a:endParaRPr>
          </a:p>
          <a:p>
            <a:pPr marL="514350" indent="-514350">
              <a:buAutoNum type="arabicParenR"/>
            </a:pPr>
            <a:r>
              <a:rPr lang="ro-RO" b="1" i="1" dirty="0" smtClean="0">
                <a:solidFill>
                  <a:srgbClr val="002060"/>
                </a:solidFill>
              </a:rPr>
              <a:t>au </a:t>
            </a:r>
            <a:r>
              <a:rPr lang="ro-RO" b="1" i="1" dirty="0">
                <a:solidFill>
                  <a:srgbClr val="002060"/>
                </a:solidFill>
              </a:rPr>
              <a:t>consecinţe negociabile.</a:t>
            </a:r>
            <a:br>
              <a:rPr lang="ro-RO" b="1" i="1" dirty="0">
                <a:solidFill>
                  <a:srgbClr val="002060"/>
                </a:solidFill>
              </a:rPr>
            </a:br>
            <a:endParaRPr lang="ru-RU" b="1" i="1" dirty="0">
              <a:solidFill>
                <a:srgbClr val="002060"/>
              </a:solidFill>
            </a:endParaRPr>
          </a:p>
        </p:txBody>
      </p:sp>
    </p:spTree>
    <p:extLst>
      <p:ext uri="{BB962C8B-B14F-4D97-AF65-F5344CB8AC3E}">
        <p14:creationId xmlns:p14="http://schemas.microsoft.com/office/powerpoint/2010/main" val="18006476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01782"/>
            <a:ext cx="10515600" cy="5775181"/>
          </a:xfrm>
        </p:spPr>
        <p:txBody>
          <a:bodyPr/>
          <a:lstStyle/>
          <a:p>
            <a:r>
              <a:rPr lang="ro-RO" b="1" i="1" dirty="0">
                <a:solidFill>
                  <a:srgbClr val="002060"/>
                </a:solidFill>
              </a:rPr>
              <a:t>Standardul cadru mecanic, dinamic, estetic (MDA) </a:t>
            </a:r>
            <a:endParaRPr lang="ro-RO" b="1" i="1" dirty="0" smtClean="0">
              <a:solidFill>
                <a:srgbClr val="002060"/>
              </a:solidFill>
            </a:endParaRPr>
          </a:p>
          <a:p>
            <a:pPr marL="0" indent="0">
              <a:buNone/>
            </a:pPr>
            <a:r>
              <a:rPr lang="ro-RO" dirty="0" smtClean="0"/>
              <a:t>a </a:t>
            </a:r>
            <a:r>
              <a:rPr lang="ro-RO" dirty="0"/>
              <a:t>captat o atenţie deosebită din partea profesioniştilor din industria jocurilor, </a:t>
            </a:r>
            <a:r>
              <a:rPr lang="ro-RO" dirty="0" smtClean="0"/>
              <a:t>acesta:</a:t>
            </a:r>
          </a:p>
          <a:p>
            <a:pPr marL="0" indent="0">
              <a:buNone/>
            </a:pPr>
            <a:r>
              <a:rPr lang="ro-RO" dirty="0" smtClean="0"/>
              <a:t> </a:t>
            </a:r>
            <a:r>
              <a:rPr lang="ro-RO" dirty="0"/>
              <a:t>- reflectă jocul din perspectiva designerului şi din perspectiva jucătorului; </a:t>
            </a:r>
            <a:endParaRPr lang="ro-RO" dirty="0" smtClean="0"/>
          </a:p>
          <a:p>
            <a:pPr>
              <a:buFontTx/>
              <a:buChar char="-"/>
            </a:pPr>
            <a:r>
              <a:rPr lang="ro-RO" dirty="0" smtClean="0"/>
              <a:t>arată </a:t>
            </a:r>
            <a:r>
              <a:rPr lang="ro-RO" dirty="0"/>
              <a:t>punctul de "vedere" al fiecărui participant referitor la aceleaşi părţi ale jocului; </a:t>
            </a:r>
            <a:endParaRPr lang="ro-RO" dirty="0" smtClean="0"/>
          </a:p>
          <a:p>
            <a:pPr>
              <a:buFontTx/>
              <a:buChar char="-"/>
            </a:pPr>
            <a:r>
              <a:rPr lang="ro-RO" dirty="0" smtClean="0"/>
              <a:t>susţine </a:t>
            </a:r>
            <a:r>
              <a:rPr lang="ro-RO" dirty="0"/>
              <a:t>procesul de proiectare şi dezvoltare a unui joc.</a:t>
            </a:r>
            <a:br>
              <a:rPr lang="ro-RO" dirty="0"/>
            </a:br>
            <a:endParaRPr lang="ru-RU" dirty="0"/>
          </a:p>
        </p:txBody>
      </p:sp>
    </p:spTree>
    <p:extLst>
      <p:ext uri="{BB962C8B-B14F-4D97-AF65-F5344CB8AC3E}">
        <p14:creationId xmlns:p14="http://schemas.microsoft.com/office/powerpoint/2010/main" val="28466531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435686" y="387350"/>
            <a:ext cx="8617011" cy="6304395"/>
          </a:xfrm>
          <a:prstGeom prst="rect">
            <a:avLst/>
          </a:prstGeom>
        </p:spPr>
      </p:pic>
    </p:spTree>
    <p:extLst>
      <p:ext uri="{BB962C8B-B14F-4D97-AF65-F5344CB8AC3E}">
        <p14:creationId xmlns:p14="http://schemas.microsoft.com/office/powerpoint/2010/main" val="20238768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46364"/>
            <a:ext cx="10515600" cy="5830599"/>
          </a:xfrm>
        </p:spPr>
        <p:txBody>
          <a:bodyPr/>
          <a:lstStyle/>
          <a:p>
            <a:r>
              <a:rPr lang="ro-RO" b="1" i="1" dirty="0">
                <a:solidFill>
                  <a:srgbClr val="002060"/>
                </a:solidFill>
              </a:rPr>
              <a:t>Perechea Mecanică–Reguli </a:t>
            </a:r>
            <a:endParaRPr lang="ro-RO" b="1" i="1" dirty="0" smtClean="0">
              <a:solidFill>
                <a:srgbClr val="002060"/>
              </a:solidFill>
            </a:endParaRPr>
          </a:p>
          <a:p>
            <a:pPr marL="0" indent="0">
              <a:buNone/>
            </a:pPr>
            <a:r>
              <a:rPr lang="ro-RO" dirty="0" smtClean="0"/>
              <a:t>descrie </a:t>
            </a:r>
            <a:r>
              <a:rPr lang="ro-RO" dirty="0"/>
              <a:t>jocul la nivelul de reprezentare a datelor şi a algoritmilor. </a:t>
            </a:r>
            <a:endParaRPr lang="ro-RO" dirty="0" smtClean="0"/>
          </a:p>
          <a:p>
            <a:pPr marL="0" indent="0">
              <a:buNone/>
            </a:pPr>
            <a:r>
              <a:rPr lang="ro-RO" dirty="0" smtClean="0"/>
              <a:t>Aceste </a:t>
            </a:r>
            <a:r>
              <a:rPr lang="ro-RO" dirty="0"/>
              <a:t>reguli formale definesc: </a:t>
            </a:r>
            <a:endParaRPr lang="ro-RO" dirty="0" smtClean="0"/>
          </a:p>
          <a:p>
            <a:pPr>
              <a:buFontTx/>
              <a:buChar char="-"/>
            </a:pPr>
            <a:r>
              <a:rPr lang="ro-RO" dirty="0" smtClean="0"/>
              <a:t>ce </a:t>
            </a:r>
            <a:r>
              <a:rPr lang="ro-RO" dirty="0"/>
              <a:t>este permis (ce nu este permis); </a:t>
            </a:r>
            <a:endParaRPr lang="ro-RO" dirty="0" smtClean="0"/>
          </a:p>
          <a:p>
            <a:pPr>
              <a:buFontTx/>
              <a:buChar char="-"/>
            </a:pPr>
            <a:r>
              <a:rPr lang="ro-RO" dirty="0" smtClean="0"/>
              <a:t>cum </a:t>
            </a:r>
            <a:r>
              <a:rPr lang="ro-RO" dirty="0"/>
              <a:t>se configurează jocul; </a:t>
            </a:r>
            <a:endParaRPr lang="ro-RO" dirty="0" smtClean="0"/>
          </a:p>
          <a:p>
            <a:pPr>
              <a:buFontTx/>
              <a:buChar char="-"/>
            </a:pPr>
            <a:r>
              <a:rPr lang="ro-RO" dirty="0" smtClean="0"/>
              <a:t>ce </a:t>
            </a:r>
            <a:r>
              <a:rPr lang="ro-RO" dirty="0"/>
              <a:t>acţiuni pot juca jucătorii; </a:t>
            </a:r>
            <a:endParaRPr lang="ro-RO" dirty="0" smtClean="0"/>
          </a:p>
          <a:p>
            <a:pPr>
              <a:buFontTx/>
              <a:buChar char="-"/>
            </a:pPr>
            <a:r>
              <a:rPr lang="ro-RO" dirty="0" smtClean="0"/>
              <a:t>ce </a:t>
            </a:r>
            <a:r>
              <a:rPr lang="ro-RO" dirty="0"/>
              <a:t>obiective / obiective pot / ar trebui / trebuie să fie realizate; </a:t>
            </a:r>
            <a:endParaRPr lang="ro-RO" dirty="0" smtClean="0"/>
          </a:p>
          <a:p>
            <a:pPr>
              <a:buFontTx/>
              <a:buChar char="-"/>
            </a:pPr>
            <a:r>
              <a:rPr lang="ro-RO" dirty="0" smtClean="0"/>
              <a:t>când </a:t>
            </a:r>
            <a:r>
              <a:rPr lang="ro-RO" dirty="0"/>
              <a:t>se termină jocul; </a:t>
            </a:r>
            <a:endParaRPr lang="ro-RO" dirty="0" smtClean="0"/>
          </a:p>
          <a:p>
            <a:pPr>
              <a:buFontTx/>
              <a:buChar char="-"/>
            </a:pPr>
            <a:r>
              <a:rPr lang="ro-RO" dirty="0" smtClean="0"/>
              <a:t>cine </a:t>
            </a:r>
            <a:r>
              <a:rPr lang="ro-RO" dirty="0"/>
              <a:t>câştigă, cine pierde, ce este înscris; </a:t>
            </a:r>
            <a:endParaRPr lang="ro-RO" dirty="0" smtClean="0"/>
          </a:p>
          <a:p>
            <a:pPr>
              <a:buFontTx/>
              <a:buChar char="-"/>
            </a:pPr>
            <a:r>
              <a:rPr lang="ro-RO" dirty="0" smtClean="0"/>
              <a:t>cum </a:t>
            </a:r>
            <a:r>
              <a:rPr lang="ro-RO" dirty="0"/>
              <a:t>se aplică normele jocului.</a:t>
            </a:r>
            <a:br>
              <a:rPr lang="ro-RO" dirty="0"/>
            </a:br>
            <a:endParaRPr lang="ru-RU" dirty="0"/>
          </a:p>
        </p:txBody>
      </p:sp>
    </p:spTree>
    <p:extLst>
      <p:ext uri="{BB962C8B-B14F-4D97-AF65-F5344CB8AC3E}">
        <p14:creationId xmlns:p14="http://schemas.microsoft.com/office/powerpoint/2010/main" val="4292933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Title 1"/>
          <p:cNvSpPr>
            <a:spLocks noGrp="1"/>
          </p:cNvSpPr>
          <p:nvPr>
            <p:ph type="title"/>
          </p:nvPr>
        </p:nvSpPr>
        <p:spPr>
          <a:xfrm>
            <a:off x="2193925" y="306388"/>
            <a:ext cx="7799388" cy="912812"/>
          </a:xfrm>
        </p:spPr>
        <p:txBody>
          <a:bodyPr/>
          <a:lstStyle/>
          <a:p>
            <a:pPr eaLnBrk="1" hangingPunct="1"/>
            <a:r>
              <a:rPr lang="ro-RO" altLang="en-US" smtClean="0"/>
              <a:t>Conținutul proceselor primare</a:t>
            </a:r>
            <a:endParaRPr lang="en-US" altLang="en-US" smtClean="0"/>
          </a:p>
        </p:txBody>
      </p:sp>
      <p:graphicFrame>
        <p:nvGraphicFramePr>
          <p:cNvPr id="205827" name="Object 4"/>
          <p:cNvGraphicFramePr>
            <a:graphicFrameLocks noChangeAspect="1"/>
          </p:cNvGraphicFramePr>
          <p:nvPr>
            <p:extLst>
              <p:ext uri="{D42A27DB-BD31-4B8C-83A1-F6EECF244321}">
                <p14:modId xmlns:p14="http://schemas.microsoft.com/office/powerpoint/2010/main" val="4199467445"/>
              </p:ext>
            </p:extLst>
          </p:nvPr>
        </p:nvGraphicFramePr>
        <p:xfrm>
          <a:off x="704850" y="1631950"/>
          <a:ext cx="11049000" cy="5226050"/>
        </p:xfrm>
        <a:graphic>
          <a:graphicData uri="http://schemas.openxmlformats.org/presentationml/2006/ole">
            <mc:AlternateContent xmlns:mc="http://schemas.openxmlformats.org/markup-compatibility/2006">
              <mc:Choice xmlns:v="urn:schemas-microsoft-com:vml" Requires="v">
                <p:oleObj spid="_x0000_s3148" name="Документ" r:id="rId3" imgW="6526823" imgH="2508593" progId="Word.Document.12">
                  <p:embed/>
                </p:oleObj>
              </mc:Choice>
              <mc:Fallback>
                <p:oleObj name="Документ" r:id="rId3" imgW="6526823" imgH="2508593"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1631950"/>
                        <a:ext cx="11049000" cy="52260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17533280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43345"/>
            <a:ext cx="10515600" cy="5733618"/>
          </a:xfrm>
        </p:spPr>
        <p:txBody>
          <a:bodyPr>
            <a:normAutofit/>
          </a:bodyPr>
          <a:lstStyle/>
          <a:p>
            <a:r>
              <a:rPr lang="ro-RO" sz="3200" b="1" i="1" dirty="0">
                <a:solidFill>
                  <a:srgbClr val="002060"/>
                </a:solidFill>
              </a:rPr>
              <a:t>Perechea Dinamică–Sistem </a:t>
            </a:r>
            <a:endParaRPr lang="ro-RO" sz="3200" b="1" i="1" dirty="0" smtClean="0">
              <a:solidFill>
                <a:srgbClr val="002060"/>
              </a:solidFill>
            </a:endParaRPr>
          </a:p>
          <a:p>
            <a:pPr marL="0" indent="0">
              <a:buNone/>
            </a:pPr>
            <a:r>
              <a:rPr lang="ro-RO" sz="3200" dirty="0" smtClean="0"/>
              <a:t>descrie </a:t>
            </a:r>
            <a:r>
              <a:rPr lang="ro-RO" sz="3200" dirty="0"/>
              <a:t>timpul de execuţie, comportamentul mecanicii care acţionează asupra </a:t>
            </a:r>
            <a:r>
              <a:rPr lang="ro-RO" sz="3200" i="1" dirty="0"/>
              <a:t>player inputs </a:t>
            </a:r>
            <a:r>
              <a:rPr lang="ro-RO" sz="3200" dirty="0"/>
              <a:t>şi output ale celorlalţi conform orarului: </a:t>
            </a:r>
            <a:endParaRPr lang="ro-RO" sz="3200" dirty="0" smtClean="0"/>
          </a:p>
          <a:p>
            <a:pPr>
              <a:buFontTx/>
              <a:buChar char="-"/>
            </a:pPr>
            <a:r>
              <a:rPr lang="ro-RO" sz="3200" dirty="0" smtClean="0"/>
              <a:t>descrie </a:t>
            </a:r>
            <a:r>
              <a:rPr lang="ro-RO" sz="3200" dirty="0"/>
              <a:t>„joaca“ jocului; </a:t>
            </a:r>
            <a:endParaRPr lang="ro-RO" sz="3200" dirty="0" smtClean="0"/>
          </a:p>
          <a:p>
            <a:pPr>
              <a:buFontTx/>
              <a:buChar char="-"/>
            </a:pPr>
            <a:r>
              <a:rPr lang="ro-RO" sz="3200" dirty="0" smtClean="0"/>
              <a:t>ce </a:t>
            </a:r>
            <a:r>
              <a:rPr lang="ro-RO" sz="3200" dirty="0"/>
              <a:t>strategii / comportamente </a:t>
            </a:r>
            <a:r>
              <a:rPr lang="ro-RO" sz="3200" dirty="0" smtClean="0"/>
              <a:t>ce apar </a:t>
            </a:r>
            <a:r>
              <a:rPr lang="ro-RO" sz="3200" dirty="0"/>
              <a:t>din norme; </a:t>
            </a:r>
            <a:endParaRPr lang="ro-RO" sz="3200" dirty="0" smtClean="0"/>
          </a:p>
          <a:p>
            <a:pPr>
              <a:buFontTx/>
              <a:buChar char="-"/>
            </a:pPr>
            <a:r>
              <a:rPr lang="ro-RO" sz="3200" dirty="0" smtClean="0"/>
              <a:t>- </a:t>
            </a:r>
            <a:r>
              <a:rPr lang="ro-RO" sz="3200" dirty="0"/>
              <a:t>cum interacţionează jucătorii cu mediul, şi invers.</a:t>
            </a:r>
            <a:br>
              <a:rPr lang="ro-RO" sz="3200" dirty="0"/>
            </a:br>
            <a:endParaRPr lang="ru-RU" sz="3200" dirty="0"/>
          </a:p>
        </p:txBody>
      </p:sp>
    </p:spTree>
    <p:extLst>
      <p:ext uri="{BB962C8B-B14F-4D97-AF65-F5344CB8AC3E}">
        <p14:creationId xmlns:p14="http://schemas.microsoft.com/office/powerpoint/2010/main" val="36841871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87927" y="443345"/>
            <a:ext cx="11333018" cy="6096000"/>
          </a:xfrm>
        </p:spPr>
        <p:txBody>
          <a:bodyPr>
            <a:normAutofit fontScale="85000" lnSpcReduction="20000"/>
          </a:bodyPr>
          <a:lstStyle/>
          <a:p>
            <a:r>
              <a:rPr lang="ro-RO" sz="3200" b="1" i="1" dirty="0">
                <a:solidFill>
                  <a:srgbClr val="002060"/>
                </a:solidFill>
              </a:rPr>
              <a:t>Perechea Estetică=„Fun“. </a:t>
            </a:r>
            <a:endParaRPr lang="ro-RO" sz="3200" b="1" i="1" dirty="0" smtClean="0">
              <a:solidFill>
                <a:srgbClr val="002060"/>
              </a:solidFill>
            </a:endParaRPr>
          </a:p>
          <a:p>
            <a:r>
              <a:rPr lang="ro-RO" sz="3200" dirty="0" smtClean="0"/>
              <a:t>Estetica </a:t>
            </a:r>
            <a:r>
              <a:rPr lang="ro-RO" sz="3200" dirty="0"/>
              <a:t>descrie dorinţele, răspunsurile emoţionale evocate de jucător când interacţionează cu jocul (cu sistemul): </a:t>
            </a:r>
            <a:endParaRPr lang="ro-RO" sz="3200" dirty="0" smtClean="0"/>
          </a:p>
          <a:p>
            <a:pPr>
              <a:buFontTx/>
              <a:buChar char="-"/>
            </a:pPr>
            <a:r>
              <a:rPr lang="ro-RO" sz="3200" dirty="0" smtClean="0"/>
              <a:t>nu </a:t>
            </a:r>
            <a:r>
              <a:rPr lang="ro-RO" sz="3200" dirty="0"/>
              <a:t>elementele vizuale ale jocului, ci mai degrabă experienţa jucătorului în joc - plăcut, distractiv, frustrant, plictisitor, interesant</a:t>
            </a:r>
            <a:r>
              <a:rPr lang="ro-RO" sz="3200" dirty="0" smtClean="0"/>
              <a:t>...;</a:t>
            </a:r>
          </a:p>
          <a:p>
            <a:pPr>
              <a:buFontTx/>
              <a:buChar char="-"/>
            </a:pPr>
            <a:r>
              <a:rPr lang="ro-RO" sz="3200" dirty="0" smtClean="0"/>
              <a:t>o </a:t>
            </a:r>
            <a:r>
              <a:rPr lang="ro-RO" sz="3200" dirty="0"/>
              <a:t>încărcătură emoţională sau intelectuală</a:t>
            </a:r>
            <a:r>
              <a:rPr lang="ro-RO" sz="3200" dirty="0" smtClean="0"/>
              <a:t>.</a:t>
            </a:r>
          </a:p>
          <a:p>
            <a:pPr marL="0" indent="0">
              <a:buNone/>
            </a:pPr>
            <a:r>
              <a:rPr lang="ro-RO" sz="3200" dirty="0" smtClean="0"/>
              <a:t>Cadrul </a:t>
            </a:r>
            <a:r>
              <a:rPr lang="ro-RO" sz="3200" dirty="0"/>
              <a:t>MDA defineşte 8 factori estetici: </a:t>
            </a:r>
            <a:endParaRPr lang="ro-RO" sz="3200" dirty="0" smtClean="0"/>
          </a:p>
          <a:p>
            <a:pPr marL="514350" indent="-514350">
              <a:buAutoNum type="arabicParenR"/>
            </a:pPr>
            <a:r>
              <a:rPr lang="ro-RO" sz="3200" dirty="0" smtClean="0"/>
              <a:t>senzaţie</a:t>
            </a:r>
            <a:r>
              <a:rPr lang="ro-RO" sz="3200" dirty="0"/>
              <a:t>; </a:t>
            </a:r>
            <a:endParaRPr lang="ro-RO" sz="3200" dirty="0" smtClean="0"/>
          </a:p>
          <a:p>
            <a:pPr marL="514350" indent="-514350">
              <a:buAutoNum type="arabicParenR"/>
            </a:pPr>
            <a:r>
              <a:rPr lang="ro-RO" sz="3200" dirty="0" smtClean="0"/>
              <a:t>fantasy</a:t>
            </a:r>
            <a:r>
              <a:rPr lang="ro-RO" sz="3200" dirty="0"/>
              <a:t>; </a:t>
            </a:r>
            <a:endParaRPr lang="ro-RO" sz="3200" dirty="0" smtClean="0"/>
          </a:p>
          <a:p>
            <a:pPr marL="514350" indent="-514350">
              <a:buAutoNum type="arabicParenR"/>
            </a:pPr>
            <a:r>
              <a:rPr lang="ro-RO" sz="3200" dirty="0" smtClean="0"/>
              <a:t>narativ</a:t>
            </a:r>
            <a:r>
              <a:rPr lang="ro-RO" sz="3200" dirty="0"/>
              <a:t>; </a:t>
            </a:r>
            <a:endParaRPr lang="ro-RO" sz="3200" dirty="0" smtClean="0"/>
          </a:p>
          <a:p>
            <a:pPr marL="514350" indent="-514350">
              <a:buAutoNum type="arabicParenR"/>
            </a:pPr>
            <a:r>
              <a:rPr lang="ro-RO" sz="3200" dirty="0" smtClean="0"/>
              <a:t>provocarea</a:t>
            </a:r>
            <a:r>
              <a:rPr lang="ro-RO" sz="3200" dirty="0"/>
              <a:t>; </a:t>
            </a:r>
            <a:endParaRPr lang="ro-RO" sz="3200" dirty="0" smtClean="0"/>
          </a:p>
          <a:p>
            <a:pPr marL="514350" indent="-514350">
              <a:buAutoNum type="arabicParenR"/>
            </a:pPr>
            <a:r>
              <a:rPr lang="ro-RO" sz="3200" dirty="0" smtClean="0"/>
              <a:t>fellowship</a:t>
            </a:r>
            <a:r>
              <a:rPr lang="ro-RO" sz="3200" dirty="0"/>
              <a:t>; </a:t>
            </a:r>
            <a:endParaRPr lang="ro-RO" sz="3200" dirty="0" smtClean="0"/>
          </a:p>
          <a:p>
            <a:pPr marL="514350" indent="-514350">
              <a:buAutoNum type="arabicParenR"/>
            </a:pPr>
            <a:r>
              <a:rPr lang="ro-RO" sz="3200" dirty="0" smtClean="0"/>
              <a:t>discovery</a:t>
            </a:r>
            <a:r>
              <a:rPr lang="ro-RO" sz="3200" dirty="0"/>
              <a:t>; </a:t>
            </a:r>
            <a:endParaRPr lang="ro-RO" sz="3200" dirty="0" smtClean="0"/>
          </a:p>
          <a:p>
            <a:pPr marL="514350" indent="-514350">
              <a:buAutoNum type="arabicParenR"/>
            </a:pPr>
            <a:r>
              <a:rPr lang="ro-RO" sz="3200" dirty="0" smtClean="0"/>
              <a:t>expresia</a:t>
            </a:r>
            <a:r>
              <a:rPr lang="ro-RO" sz="3200" dirty="0"/>
              <a:t>; </a:t>
            </a:r>
            <a:endParaRPr lang="ro-RO" sz="3200" dirty="0" smtClean="0"/>
          </a:p>
          <a:p>
            <a:pPr marL="514350" indent="-514350">
              <a:buAutoNum type="arabicParenR"/>
            </a:pPr>
            <a:r>
              <a:rPr lang="ro-RO" sz="3200" dirty="0" smtClean="0"/>
              <a:t>prezentarea.</a:t>
            </a:r>
            <a:endParaRPr lang="ru-RU" sz="3200" dirty="0"/>
          </a:p>
        </p:txBody>
      </p:sp>
    </p:spTree>
    <p:extLst>
      <p:ext uri="{BB962C8B-B14F-4D97-AF65-F5344CB8AC3E}">
        <p14:creationId xmlns:p14="http://schemas.microsoft.com/office/powerpoint/2010/main" val="36091121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29491" y="318655"/>
            <a:ext cx="11388435" cy="6206836"/>
          </a:xfrm>
        </p:spPr>
        <p:txBody>
          <a:bodyPr>
            <a:normAutofit fontScale="85000" lnSpcReduction="20000"/>
          </a:bodyPr>
          <a:lstStyle/>
          <a:p>
            <a:r>
              <a:rPr lang="ro-RO" b="1" i="1" dirty="0">
                <a:solidFill>
                  <a:srgbClr val="002060"/>
                </a:solidFill>
              </a:rPr>
              <a:t>Mecanica reprezintă componenta de bază a unui joc </a:t>
            </a:r>
            <a:r>
              <a:rPr lang="ro-RO" dirty="0"/>
              <a:t>- normele sale, fiecare acţiune de bază pe care jucatorul o poate efectua în joc, algoritmi şi structurile de date într-un motor de joc etc. </a:t>
            </a:r>
            <a:endParaRPr lang="ro-RO" dirty="0" smtClean="0"/>
          </a:p>
          <a:p>
            <a:r>
              <a:rPr lang="ro-RO" b="1" i="1" dirty="0" smtClean="0">
                <a:solidFill>
                  <a:srgbClr val="002060"/>
                </a:solidFill>
              </a:rPr>
              <a:t>Dinamica </a:t>
            </a:r>
            <a:r>
              <a:rPr lang="ro-RO" b="1" i="1" dirty="0">
                <a:solidFill>
                  <a:srgbClr val="002060"/>
                </a:solidFill>
              </a:rPr>
              <a:t>este comportamentul run-time al mecanicii </a:t>
            </a:r>
            <a:r>
              <a:rPr lang="ro-RO" dirty="0"/>
              <a:t>care acţionează la intrarea jucătorului şi „cooperează“ cu alte reguli ale mecanicii. </a:t>
            </a:r>
            <a:endParaRPr lang="ro-RO" dirty="0" smtClean="0"/>
          </a:p>
          <a:p>
            <a:r>
              <a:rPr lang="ro-RO" b="1" i="1" dirty="0" smtClean="0">
                <a:solidFill>
                  <a:srgbClr val="002060"/>
                </a:solidFill>
              </a:rPr>
              <a:t>Estetica </a:t>
            </a:r>
            <a:r>
              <a:rPr lang="ro-RO" b="1" i="1" dirty="0">
                <a:solidFill>
                  <a:srgbClr val="002060"/>
                </a:solidFill>
              </a:rPr>
              <a:t>rprezintă răspunsurile emoţionale evocate în player </a:t>
            </a:r>
            <a:r>
              <a:rPr lang="ro-RO" dirty="0"/>
              <a:t>- bucurie, frustrare, fantezie, părtăşie. </a:t>
            </a:r>
            <a:endParaRPr lang="ro-RO" dirty="0" smtClean="0"/>
          </a:p>
          <a:p>
            <a:pPr marL="0" indent="0">
              <a:buNone/>
            </a:pPr>
            <a:r>
              <a:rPr lang="ro-RO" dirty="0" smtClean="0"/>
              <a:t>	Standardul </a:t>
            </a:r>
            <a:r>
              <a:rPr lang="ro-RO" dirty="0"/>
              <a:t>urmăreşte să precizeze mai bine termenii precum „gameplay“ şi „distracţie“ şi extinde vocabularul de studii de joc, ceea ce sugerează o taxonomie neexhaustivă de opt tipuri diferite de joc. </a:t>
            </a:r>
            <a:endParaRPr lang="ro-RO" dirty="0" smtClean="0"/>
          </a:p>
          <a:p>
            <a:pPr marL="0" indent="0">
              <a:buNone/>
            </a:pPr>
            <a:r>
              <a:rPr lang="ro-RO" dirty="0" smtClean="0"/>
              <a:t>Cadrul </a:t>
            </a:r>
            <a:r>
              <a:rPr lang="ro-RO" dirty="0"/>
              <a:t>utilizează aceste definiţii pentru a demonstra stimularea proprietăţilor dinamicii în cele opt subcategorii de utilizare a unui joc</a:t>
            </a:r>
            <a:r>
              <a:rPr lang="ro-RO" dirty="0" smtClean="0"/>
              <a:t>. </a:t>
            </a:r>
          </a:p>
          <a:p>
            <a:pPr marL="0" indent="0">
              <a:buNone/>
            </a:pPr>
            <a:r>
              <a:rPr lang="ro-RO" dirty="0" smtClean="0"/>
              <a:t>Din </a:t>
            </a:r>
            <a:r>
              <a:rPr lang="ro-RO" dirty="0"/>
              <a:t>punctul de vedere al proiectantului, mecanica condiţionează o dinamică care generează estetica. Această relaţie reprezintă o provocare pentru un designer de joc, sugerândui că este capabil doar de a influenţa mecanica şi numai prin ea designerul poate să producă dinamica semnificativă şi estetică pentru jucător. </a:t>
            </a:r>
            <a:endParaRPr lang="ro-RO" dirty="0" smtClean="0"/>
          </a:p>
          <a:p>
            <a:pPr marL="0" indent="0">
              <a:buNone/>
            </a:pPr>
            <a:r>
              <a:rPr lang="ro-RO" b="1" i="1" dirty="0" smtClean="0">
                <a:solidFill>
                  <a:srgbClr val="002060"/>
                </a:solidFill>
              </a:rPr>
              <a:t>Perspectiva </a:t>
            </a:r>
            <a:r>
              <a:rPr lang="ro-RO" b="1" i="1" dirty="0">
                <a:solidFill>
                  <a:srgbClr val="002060"/>
                </a:solidFill>
              </a:rPr>
              <a:t>jucătorului este inversă. El trăieşte jocul prin estetica care asigură dinamica de joc, rezultat al mecanicii.</a:t>
            </a:r>
            <a:br>
              <a:rPr lang="ro-RO" b="1" i="1" dirty="0">
                <a:solidFill>
                  <a:srgbClr val="002060"/>
                </a:solidFill>
              </a:rPr>
            </a:br>
            <a:endParaRPr lang="ru-RU" b="1" i="1" dirty="0">
              <a:solidFill>
                <a:srgbClr val="002060"/>
              </a:solidFill>
            </a:endParaRPr>
          </a:p>
        </p:txBody>
      </p:sp>
    </p:spTree>
    <p:extLst>
      <p:ext uri="{BB962C8B-B14F-4D97-AF65-F5344CB8AC3E}">
        <p14:creationId xmlns:p14="http://schemas.microsoft.com/office/powerpoint/2010/main" val="14011454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323070" y="220227"/>
            <a:ext cx="7999554" cy="6291784"/>
          </a:xfrm>
          <a:prstGeom prst="rect">
            <a:avLst/>
          </a:prstGeom>
        </p:spPr>
      </p:pic>
    </p:spTree>
    <p:extLst>
      <p:ext uri="{BB962C8B-B14F-4D97-AF65-F5344CB8AC3E}">
        <p14:creationId xmlns:p14="http://schemas.microsoft.com/office/powerpoint/2010/main" val="30082831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51557" y="444844"/>
            <a:ext cx="11237216" cy="5436972"/>
          </a:xfrm>
          <a:prstGeom prst="rect">
            <a:avLst/>
          </a:prstGeom>
        </p:spPr>
      </p:pic>
    </p:spTree>
    <p:extLst>
      <p:ext uri="{BB962C8B-B14F-4D97-AF65-F5344CB8AC3E}">
        <p14:creationId xmlns:p14="http://schemas.microsoft.com/office/powerpoint/2010/main" val="102071385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5818909" y="181014"/>
            <a:ext cx="6245812" cy="6523638"/>
          </a:xfrm>
          <a:prstGeom prst="rect">
            <a:avLst/>
          </a:prstGeom>
        </p:spPr>
      </p:pic>
      <p:sp>
        <p:nvSpPr>
          <p:cNvPr id="5" name="TextBox 4"/>
          <p:cNvSpPr txBox="1"/>
          <p:nvPr/>
        </p:nvSpPr>
        <p:spPr>
          <a:xfrm>
            <a:off x="191344" y="149011"/>
            <a:ext cx="5752256" cy="6555641"/>
          </a:xfrm>
          <a:prstGeom prst="rect">
            <a:avLst/>
          </a:prstGeom>
          <a:noFill/>
        </p:spPr>
        <p:txBody>
          <a:bodyPr wrap="square" rtlCol="0">
            <a:spAutoFit/>
          </a:bodyPr>
          <a:lstStyle/>
          <a:p>
            <a:r>
              <a:rPr lang="en-US" sz="2800" b="1" dirty="0" err="1"/>
              <a:t>Clasificarea</a:t>
            </a:r>
            <a:r>
              <a:rPr lang="en-US" sz="2800" b="1" dirty="0"/>
              <a:t> </a:t>
            </a:r>
            <a:r>
              <a:rPr lang="en-US" sz="2800" b="1" dirty="0" err="1"/>
              <a:t>jocurilor</a:t>
            </a:r>
            <a:r>
              <a:rPr lang="en-US" sz="2800" b="1" dirty="0"/>
              <a:t> </a:t>
            </a:r>
            <a:endParaRPr lang="ro-RO" sz="2800" b="1" dirty="0" smtClean="0"/>
          </a:p>
          <a:p>
            <a:r>
              <a:rPr lang="ro-RO" sz="2800" dirty="0" smtClean="0"/>
              <a:t>T</a:t>
            </a:r>
            <a:r>
              <a:rPr lang="en-US" sz="2800" dirty="0" err="1" smtClean="0"/>
              <a:t>ip</a:t>
            </a:r>
            <a:r>
              <a:rPr lang="en-US" sz="2800" dirty="0" smtClean="0"/>
              <a:t> </a:t>
            </a:r>
            <a:r>
              <a:rPr lang="en-US" sz="2800" dirty="0"/>
              <a:t>de </a:t>
            </a:r>
            <a:r>
              <a:rPr lang="en-US" sz="2800" dirty="0" err="1" smtClean="0"/>
              <a:t>reguli</a:t>
            </a:r>
            <a:r>
              <a:rPr lang="ro-RO" sz="2800" dirty="0" smtClean="0"/>
              <a:t> ce</a:t>
            </a:r>
            <a:r>
              <a:rPr lang="en-US" sz="2800" dirty="0" smtClean="0"/>
              <a:t> </a:t>
            </a:r>
            <a:r>
              <a:rPr lang="en-US" sz="2800" dirty="0" err="1" smtClean="0"/>
              <a:t>conduc</a:t>
            </a:r>
            <a:r>
              <a:rPr lang="en-US" sz="2800" dirty="0" smtClean="0"/>
              <a:t> </a:t>
            </a:r>
            <a:r>
              <a:rPr lang="ro-RO" sz="2800" dirty="0" smtClean="0"/>
              <a:t>rularea</a:t>
            </a:r>
            <a:r>
              <a:rPr lang="en-US" sz="2800" dirty="0" smtClean="0"/>
              <a:t> </a:t>
            </a:r>
            <a:r>
              <a:rPr lang="en-US" sz="2800" dirty="0" err="1"/>
              <a:t>unui</a:t>
            </a:r>
            <a:r>
              <a:rPr lang="en-US" sz="2800" dirty="0"/>
              <a:t> </a:t>
            </a:r>
            <a:r>
              <a:rPr lang="en-US" sz="2800" dirty="0" err="1"/>
              <a:t>anumit</a:t>
            </a:r>
            <a:r>
              <a:rPr lang="en-US" sz="2800" dirty="0"/>
              <a:t> </a:t>
            </a:r>
            <a:r>
              <a:rPr lang="en-US" sz="2800" dirty="0" err="1"/>
              <a:t>joc</a:t>
            </a:r>
            <a:r>
              <a:rPr lang="en-US" sz="2800" dirty="0"/>
              <a:t> </a:t>
            </a:r>
            <a:r>
              <a:rPr lang="en-US" sz="2800" dirty="0" err="1"/>
              <a:t>variază</a:t>
            </a:r>
            <a:r>
              <a:rPr lang="en-US" sz="2800" dirty="0"/>
              <a:t> </a:t>
            </a:r>
            <a:r>
              <a:rPr lang="en-US" sz="2800" dirty="0" err="1"/>
              <a:t>foarte</a:t>
            </a:r>
            <a:r>
              <a:rPr lang="en-US" sz="2800" dirty="0"/>
              <a:t> </a:t>
            </a:r>
            <a:r>
              <a:rPr lang="en-US" sz="2800" dirty="0" err="1"/>
              <a:t>mult</a:t>
            </a:r>
            <a:r>
              <a:rPr lang="en-US" sz="2800" dirty="0"/>
              <a:t> </a:t>
            </a:r>
            <a:r>
              <a:rPr lang="en-US" sz="2800" dirty="0" err="1"/>
              <a:t>între</a:t>
            </a:r>
            <a:r>
              <a:rPr lang="en-US" sz="2800" dirty="0"/>
              <a:t> </a:t>
            </a:r>
            <a:r>
              <a:rPr lang="en-US" sz="2800" dirty="0" err="1"/>
              <a:t>jocuri</a:t>
            </a:r>
            <a:r>
              <a:rPr lang="en-US" sz="2800" dirty="0"/>
              <a:t> </a:t>
            </a:r>
            <a:r>
              <a:rPr lang="en-US" sz="2800" dirty="0" err="1"/>
              <a:t>și</a:t>
            </a:r>
            <a:r>
              <a:rPr lang="en-US" sz="2800" dirty="0"/>
              <a:t> </a:t>
            </a:r>
            <a:r>
              <a:rPr lang="en-US" sz="2800" dirty="0" err="1"/>
              <a:t>genuri</a:t>
            </a:r>
            <a:r>
              <a:rPr lang="en-US" sz="2800" dirty="0"/>
              <a:t>. </a:t>
            </a:r>
            <a:r>
              <a:rPr lang="en-US" sz="2800" dirty="0" err="1"/>
              <a:t>Unele</a:t>
            </a:r>
            <a:r>
              <a:rPr lang="en-US" sz="2800" dirty="0"/>
              <a:t> </a:t>
            </a:r>
            <a:r>
              <a:rPr lang="en-US" sz="2800" dirty="0" err="1"/>
              <a:t>jocuri</a:t>
            </a:r>
            <a:r>
              <a:rPr lang="en-US" sz="2800" dirty="0"/>
              <a:t> </a:t>
            </a:r>
            <a:r>
              <a:rPr lang="en-US" sz="2800" dirty="0" err="1"/>
              <a:t>derivă</a:t>
            </a:r>
            <a:r>
              <a:rPr lang="en-US" sz="2800" dirty="0"/>
              <a:t> din gameplay-</a:t>
            </a:r>
            <a:r>
              <a:rPr lang="en-US" sz="2800" dirty="0" err="1"/>
              <a:t>ul</a:t>
            </a:r>
            <a:r>
              <a:rPr lang="en-US" sz="2800" dirty="0"/>
              <a:t> </a:t>
            </a:r>
            <a:r>
              <a:rPr lang="en-US" sz="2800" dirty="0" err="1"/>
              <a:t>lor</a:t>
            </a:r>
            <a:r>
              <a:rPr lang="en-US" sz="2800" dirty="0"/>
              <a:t> </a:t>
            </a:r>
            <a:r>
              <a:rPr lang="en-US" sz="2800" dirty="0" err="1"/>
              <a:t>în</a:t>
            </a:r>
            <a:r>
              <a:rPr lang="en-US" sz="2800" dirty="0"/>
              <a:t> </a:t>
            </a:r>
            <a:r>
              <a:rPr lang="en-US" sz="2800" dirty="0" err="1"/>
              <a:t>cea</a:t>
            </a:r>
            <a:r>
              <a:rPr lang="en-US" sz="2800" dirty="0"/>
              <a:t> </a:t>
            </a:r>
            <a:r>
              <a:rPr lang="en-US" sz="2800" dirty="0" err="1"/>
              <a:t>mai</a:t>
            </a:r>
            <a:r>
              <a:rPr lang="en-US" sz="2800" dirty="0"/>
              <a:t> mare parte din </a:t>
            </a:r>
            <a:r>
              <a:rPr lang="en-US" sz="2800" dirty="0" err="1"/>
              <a:t>economie</a:t>
            </a:r>
            <a:r>
              <a:rPr lang="en-US" sz="2800" dirty="0"/>
              <a:t>, </a:t>
            </a:r>
            <a:r>
              <a:rPr lang="en-US" sz="2800" dirty="0" err="1"/>
              <a:t>alții</a:t>
            </a:r>
            <a:r>
              <a:rPr lang="en-US" sz="2800" dirty="0"/>
              <a:t> din </a:t>
            </a:r>
            <a:r>
              <a:rPr lang="en-US" sz="2800" dirty="0" err="1"/>
              <a:t>fizică</a:t>
            </a:r>
            <a:r>
              <a:rPr lang="en-US" sz="2800" dirty="0"/>
              <a:t>, </a:t>
            </a:r>
            <a:r>
              <a:rPr lang="en-US" sz="2800" dirty="0" err="1"/>
              <a:t>progresul</a:t>
            </a:r>
            <a:r>
              <a:rPr lang="en-US" sz="2800" dirty="0"/>
              <a:t> </a:t>
            </a:r>
            <a:r>
              <a:rPr lang="en-US" sz="2800" dirty="0" err="1"/>
              <a:t>nivelului</a:t>
            </a:r>
            <a:r>
              <a:rPr lang="en-US" sz="2800" dirty="0"/>
              <a:t>, </a:t>
            </a:r>
            <a:r>
              <a:rPr lang="en-US" sz="2800" dirty="0" err="1"/>
              <a:t>manevrarea</a:t>
            </a:r>
            <a:r>
              <a:rPr lang="en-US" sz="2800" dirty="0"/>
              <a:t> </a:t>
            </a:r>
            <a:r>
              <a:rPr lang="en-US" sz="2800" dirty="0" err="1"/>
              <a:t>tactică</a:t>
            </a:r>
            <a:r>
              <a:rPr lang="en-US" sz="2800" dirty="0"/>
              <a:t> </a:t>
            </a:r>
            <a:r>
              <a:rPr lang="en-US" sz="2800" dirty="0" err="1"/>
              <a:t>sau</a:t>
            </a:r>
            <a:r>
              <a:rPr lang="en-US" sz="2800" dirty="0"/>
              <a:t> </a:t>
            </a:r>
            <a:r>
              <a:rPr lang="en-US" sz="2800" dirty="0" err="1"/>
              <a:t>dinamica</a:t>
            </a:r>
            <a:r>
              <a:rPr lang="en-US" sz="2800" dirty="0"/>
              <a:t> </a:t>
            </a:r>
            <a:r>
              <a:rPr lang="en-US" sz="2800" dirty="0" err="1"/>
              <a:t>socială</a:t>
            </a:r>
            <a:r>
              <a:rPr lang="en-US" sz="2800" dirty="0"/>
              <a:t>. </a:t>
            </a:r>
            <a:r>
              <a:rPr lang="en-US" sz="2800" dirty="0" err="1"/>
              <a:t>Clasificarea</a:t>
            </a:r>
            <a:r>
              <a:rPr lang="en-US" sz="2800" dirty="0"/>
              <a:t> </a:t>
            </a:r>
            <a:r>
              <a:rPr lang="en-US" sz="2800" dirty="0" err="1"/>
              <a:t>jocurilor</a:t>
            </a:r>
            <a:r>
              <a:rPr lang="en-US" sz="2800" dirty="0"/>
              <a:t> </a:t>
            </a:r>
            <a:r>
              <a:rPr lang="en-US" sz="2800" dirty="0" err="1"/>
              <a:t>în</a:t>
            </a:r>
            <a:r>
              <a:rPr lang="en-US" sz="2800" dirty="0"/>
              <a:t> </a:t>
            </a:r>
            <a:r>
              <a:rPr lang="en-US" sz="2800" dirty="0" err="1"/>
              <a:t>diferite</a:t>
            </a:r>
            <a:r>
              <a:rPr lang="en-US" sz="2800" dirty="0"/>
              <a:t> </a:t>
            </a:r>
            <a:r>
              <a:rPr lang="en-US" sz="2800" dirty="0" err="1"/>
              <a:t>genuri</a:t>
            </a:r>
            <a:r>
              <a:rPr lang="en-US" sz="2800" dirty="0"/>
              <a:t> de </a:t>
            </a:r>
            <a:r>
              <a:rPr lang="en-US" sz="2800" dirty="0" err="1"/>
              <a:t>către</a:t>
            </a:r>
            <a:r>
              <a:rPr lang="en-US" sz="2800" dirty="0"/>
              <a:t> </a:t>
            </a:r>
            <a:r>
              <a:rPr lang="en-US" sz="2800" dirty="0" err="1"/>
              <a:t>industria</a:t>
            </a:r>
            <a:r>
              <a:rPr lang="en-US" sz="2800" dirty="0"/>
              <a:t> </a:t>
            </a:r>
            <a:r>
              <a:rPr lang="en-US" sz="2800" dirty="0" err="1"/>
              <a:t>jocurilor</a:t>
            </a:r>
            <a:r>
              <a:rPr lang="en-US" sz="2800" dirty="0"/>
              <a:t> </a:t>
            </a:r>
            <a:r>
              <a:rPr lang="en-US" sz="2800" dirty="0" err="1" smtClean="0"/>
              <a:t>și</a:t>
            </a:r>
            <a:r>
              <a:rPr lang="ro-RO" sz="2800" dirty="0" smtClean="0"/>
              <a:t> de către</a:t>
            </a:r>
            <a:r>
              <a:rPr lang="en-US" sz="2800" dirty="0" smtClean="0"/>
              <a:t> </a:t>
            </a:r>
            <a:r>
              <a:rPr lang="en-US" sz="2800" dirty="0" err="1"/>
              <a:t>jurnaliștii</a:t>
            </a:r>
            <a:r>
              <a:rPr lang="en-US" sz="2800" dirty="0"/>
              <a:t> de </a:t>
            </a:r>
            <a:r>
              <a:rPr lang="en-US" sz="2800" dirty="0" err="1"/>
              <a:t>jocuri</a:t>
            </a:r>
            <a:r>
              <a:rPr lang="en-US" sz="2800" dirty="0"/>
              <a:t> se </a:t>
            </a:r>
            <a:r>
              <a:rPr lang="en-US" sz="2800" dirty="0" err="1"/>
              <a:t>bazează</a:t>
            </a:r>
            <a:r>
              <a:rPr lang="en-US" sz="2800" dirty="0"/>
              <a:t>, de </a:t>
            </a:r>
            <a:r>
              <a:rPr lang="en-US" sz="2800" dirty="0" err="1"/>
              <a:t>obicei</a:t>
            </a:r>
            <a:r>
              <a:rPr lang="en-US" sz="2800" dirty="0"/>
              <a:t>, </a:t>
            </a:r>
            <a:r>
              <a:rPr lang="en-US" sz="2800" dirty="0" err="1"/>
              <a:t>pe</a:t>
            </a:r>
            <a:r>
              <a:rPr lang="en-US" sz="2800" dirty="0"/>
              <a:t> </a:t>
            </a:r>
            <a:r>
              <a:rPr lang="en-US" sz="2800" dirty="0" err="1"/>
              <a:t>tipul</a:t>
            </a:r>
            <a:r>
              <a:rPr lang="en-US" sz="2800" dirty="0"/>
              <a:t> de </a:t>
            </a:r>
            <a:r>
              <a:rPr lang="en-US" sz="2800" dirty="0" err="1" smtClean="0"/>
              <a:t>joc</a:t>
            </a:r>
            <a:r>
              <a:rPr lang="en-US" sz="2800" dirty="0" smtClean="0"/>
              <a:t> </a:t>
            </a:r>
            <a:r>
              <a:rPr lang="en-US" sz="2800" dirty="0" err="1"/>
              <a:t>și</a:t>
            </a:r>
            <a:r>
              <a:rPr lang="en-US" sz="2800" dirty="0"/>
              <a:t>, </a:t>
            </a:r>
            <a:r>
              <a:rPr lang="en-US" sz="2800" dirty="0" err="1"/>
              <a:t>prin</a:t>
            </a:r>
            <a:r>
              <a:rPr lang="en-US" sz="2800" dirty="0"/>
              <a:t> </a:t>
            </a:r>
            <a:r>
              <a:rPr lang="en-US" sz="2800" dirty="0" err="1"/>
              <a:t>urmare</a:t>
            </a:r>
            <a:r>
              <a:rPr lang="en-US" sz="2800" dirty="0"/>
              <a:t>, </a:t>
            </a:r>
            <a:r>
              <a:rPr lang="en-US" sz="2800" dirty="0" err="1"/>
              <a:t>prin</a:t>
            </a:r>
            <a:r>
              <a:rPr lang="en-US" sz="2800" dirty="0"/>
              <a:t> </a:t>
            </a:r>
            <a:r>
              <a:rPr lang="en-US" sz="2800" dirty="0" err="1"/>
              <a:t>extensia</a:t>
            </a:r>
            <a:r>
              <a:rPr lang="en-US" sz="2800" dirty="0"/>
              <a:t> </a:t>
            </a:r>
            <a:r>
              <a:rPr lang="en-US" sz="2800" dirty="0" err="1"/>
              <a:t>diferitelor</a:t>
            </a:r>
            <a:r>
              <a:rPr lang="en-US" sz="2800" dirty="0"/>
              <a:t> </a:t>
            </a:r>
            <a:r>
              <a:rPr lang="en-US" sz="2800" dirty="0" err="1"/>
              <a:t>tipuri</a:t>
            </a:r>
            <a:r>
              <a:rPr lang="en-US" sz="2800" dirty="0"/>
              <a:t> de </a:t>
            </a:r>
            <a:r>
              <a:rPr lang="en-US" sz="2800" dirty="0" err="1"/>
              <a:t>reguli</a:t>
            </a:r>
            <a:r>
              <a:rPr lang="en-US" sz="2800" dirty="0"/>
              <a:t> care </a:t>
            </a:r>
            <a:r>
              <a:rPr lang="en-US" sz="2800" dirty="0" err="1"/>
              <a:t>apar</a:t>
            </a:r>
            <a:r>
              <a:rPr lang="en-US" sz="2800" dirty="0"/>
              <a:t> </a:t>
            </a:r>
            <a:r>
              <a:rPr lang="en-US" sz="2800" dirty="0" err="1"/>
              <a:t>mai</a:t>
            </a:r>
            <a:r>
              <a:rPr lang="en-US" sz="2800" dirty="0"/>
              <a:t> </a:t>
            </a:r>
            <a:r>
              <a:rPr lang="en-US" sz="2800" dirty="0" err="1"/>
              <a:t>mult</a:t>
            </a:r>
            <a:r>
              <a:rPr lang="en-US" sz="2800" dirty="0"/>
              <a:t> </a:t>
            </a:r>
            <a:r>
              <a:rPr lang="en-US" sz="2800" dirty="0" err="1"/>
              <a:t>sau</a:t>
            </a:r>
            <a:r>
              <a:rPr lang="en-US" sz="2800" dirty="0"/>
              <a:t> </a:t>
            </a:r>
            <a:r>
              <a:rPr lang="en-US" sz="2800" dirty="0" err="1"/>
              <a:t>mai</a:t>
            </a:r>
            <a:r>
              <a:rPr lang="en-US" sz="2800" dirty="0"/>
              <a:t> </a:t>
            </a:r>
            <a:r>
              <a:rPr lang="en-US" sz="2800" dirty="0" err="1"/>
              <a:t>puțin</a:t>
            </a:r>
            <a:r>
              <a:rPr lang="en-US" sz="2800" dirty="0"/>
              <a:t> </a:t>
            </a:r>
            <a:r>
              <a:rPr lang="en-US" sz="2800" dirty="0" err="1"/>
              <a:t>vizibil</a:t>
            </a:r>
            <a:r>
              <a:rPr lang="en-US" sz="2800" dirty="0"/>
              <a:t> </a:t>
            </a:r>
            <a:r>
              <a:rPr lang="en-US" sz="2800" dirty="0" err="1"/>
              <a:t>în</a:t>
            </a:r>
            <a:r>
              <a:rPr lang="en-US" sz="2800" dirty="0"/>
              <a:t> </a:t>
            </a:r>
            <a:r>
              <a:rPr lang="en-US" sz="2800" dirty="0" err="1"/>
              <a:t>aceste</a:t>
            </a:r>
            <a:r>
              <a:rPr lang="en-US" sz="2800" dirty="0"/>
              <a:t> </a:t>
            </a:r>
            <a:r>
              <a:rPr lang="en-US" sz="2800" dirty="0" err="1"/>
              <a:t>genuri</a:t>
            </a:r>
            <a:r>
              <a:rPr lang="en-US" sz="2800" dirty="0"/>
              <a:t>.</a:t>
            </a:r>
            <a:endParaRPr lang="ru-RU" sz="2800" dirty="0"/>
          </a:p>
        </p:txBody>
      </p:sp>
    </p:spTree>
    <p:extLst>
      <p:ext uri="{BB962C8B-B14F-4D97-AF65-F5344CB8AC3E}">
        <p14:creationId xmlns:p14="http://schemas.microsoft.com/office/powerpoint/2010/main" val="7485747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066800" y="111559"/>
            <a:ext cx="8859105" cy="6607896"/>
          </a:xfrm>
          <a:prstGeom prst="rect">
            <a:avLst/>
          </a:prstGeom>
        </p:spPr>
      </p:pic>
    </p:spTree>
    <p:extLst>
      <p:ext uri="{BB962C8B-B14F-4D97-AF65-F5344CB8AC3E}">
        <p14:creationId xmlns:p14="http://schemas.microsoft.com/office/powerpoint/2010/main" val="33290337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43345"/>
            <a:ext cx="10515600" cy="5733618"/>
          </a:xfrm>
        </p:spPr>
        <p:txBody>
          <a:bodyPr/>
          <a:lstStyle/>
          <a:p>
            <a:pPr marL="0" indent="0">
              <a:buNone/>
            </a:pPr>
            <a:r>
              <a:rPr lang="ro-RO" sz="4000" b="1" i="1" dirty="0">
                <a:solidFill>
                  <a:srgbClr val="FF0000"/>
                </a:solidFill>
              </a:rPr>
              <a:t>Standarde, metamodele/concepte. </a:t>
            </a:r>
            <a:endParaRPr lang="ro-RO" sz="4000" b="1" i="1" dirty="0" smtClean="0">
              <a:solidFill>
                <a:srgbClr val="FF0000"/>
              </a:solidFill>
            </a:endParaRPr>
          </a:p>
          <a:p>
            <a:r>
              <a:rPr lang="ro-RO" dirty="0" smtClean="0"/>
              <a:t>Direcţia </a:t>
            </a:r>
            <a:r>
              <a:rPr lang="ro-RO" dirty="0"/>
              <a:t>spre care se îndreaptă industria TI în ultimii ani arată că mediul economic actual se află într-un process de reconsiderare a relaţiilor B2B. </a:t>
            </a:r>
            <a:endParaRPr lang="ro-RO" dirty="0" smtClean="0"/>
          </a:p>
          <a:p>
            <a:r>
              <a:rPr lang="ro-RO" dirty="0" smtClean="0"/>
              <a:t>În afară </a:t>
            </a:r>
            <a:r>
              <a:rPr lang="ro-RO" dirty="0"/>
              <a:t>de transport (protocol de reţea) şi încărcătură (sintaxa şi semantica mesajelor), alte aspecte, precum </a:t>
            </a:r>
            <a:r>
              <a:rPr lang="ro-RO" b="1" i="1" dirty="0">
                <a:solidFill>
                  <a:srgbClr val="002060"/>
                </a:solidFill>
              </a:rPr>
              <a:t>coordonarea</a:t>
            </a:r>
            <a:r>
              <a:rPr lang="ro-RO" i="1" dirty="0"/>
              <a:t> </a:t>
            </a:r>
            <a:r>
              <a:rPr lang="ro-RO" dirty="0"/>
              <a:t>şi </a:t>
            </a:r>
            <a:r>
              <a:rPr lang="ro-RO" b="1" i="1" dirty="0">
                <a:solidFill>
                  <a:srgbClr val="002060"/>
                </a:solidFill>
              </a:rPr>
              <a:t>monitorizarea</a:t>
            </a:r>
            <a:r>
              <a:rPr lang="ro-RO" dirty="0"/>
              <a:t> activităţilor desfăşurate în comun sau </a:t>
            </a:r>
            <a:r>
              <a:rPr lang="ro-RO" b="1" i="1" dirty="0">
                <a:solidFill>
                  <a:srgbClr val="002060"/>
                </a:solidFill>
              </a:rPr>
              <a:t>orchestrarea proceselor</a:t>
            </a:r>
            <a:r>
              <a:rPr lang="ro-RO" dirty="0"/>
              <a:t>, trebuie luate în considerare de către partenerii care vor </a:t>
            </a:r>
            <a:r>
              <a:rPr lang="ro-RO" b="1" i="1" dirty="0">
                <a:solidFill>
                  <a:srgbClr val="002060"/>
                </a:solidFill>
              </a:rPr>
              <a:t>coopera </a:t>
            </a:r>
            <a:r>
              <a:rPr lang="ro-RO" dirty="0"/>
              <a:t>pentru rezolvarea unei cereri specifice.</a:t>
            </a:r>
            <a:br>
              <a:rPr lang="ro-RO" dirty="0"/>
            </a:br>
            <a:endParaRPr lang="ru-RU" dirty="0"/>
          </a:p>
        </p:txBody>
      </p:sp>
    </p:spTree>
    <p:extLst>
      <p:ext uri="{BB962C8B-B14F-4D97-AF65-F5344CB8AC3E}">
        <p14:creationId xmlns:p14="http://schemas.microsoft.com/office/powerpoint/2010/main" val="9685596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96925"/>
          </a:xfrm>
        </p:spPr>
        <p:txBody>
          <a:bodyPr>
            <a:normAutofit/>
          </a:bodyPr>
          <a:lstStyle/>
          <a:p>
            <a:pPr algn="ctr"/>
            <a:r>
              <a:rPr lang="ro-RO" sz="3600" b="1" dirty="0" smtClean="0"/>
              <a:t>II. </a:t>
            </a:r>
            <a:r>
              <a:rPr lang="en-US" sz="3600" b="1" dirty="0" err="1" smtClean="0"/>
              <a:t>Metamodele</a:t>
            </a:r>
            <a:r>
              <a:rPr lang="en-US" sz="3600" b="1" dirty="0" smtClean="0"/>
              <a:t>/</a:t>
            </a:r>
            <a:r>
              <a:rPr lang="en-US" sz="3600" b="1" dirty="0" err="1" smtClean="0"/>
              <a:t>Concepte</a:t>
            </a:r>
            <a:endParaRPr lang="ru-RU" sz="3600" dirty="0"/>
          </a:p>
        </p:txBody>
      </p:sp>
      <p:sp>
        <p:nvSpPr>
          <p:cNvPr id="3" name="Объект 2"/>
          <p:cNvSpPr>
            <a:spLocks noGrp="1"/>
          </p:cNvSpPr>
          <p:nvPr>
            <p:ph idx="1"/>
          </p:nvPr>
        </p:nvSpPr>
        <p:spPr>
          <a:xfrm>
            <a:off x="838200" y="1371600"/>
            <a:ext cx="10515600" cy="4805363"/>
          </a:xfrm>
        </p:spPr>
        <p:txBody>
          <a:bodyPr>
            <a:normAutofit fontScale="92500" lnSpcReduction="10000"/>
          </a:bodyPr>
          <a:lstStyle/>
          <a:p>
            <a:pPr lvl="0" fontAlgn="b"/>
            <a:r>
              <a:rPr lang="en-US" b="1" dirty="0" smtClean="0"/>
              <a:t>ISO</a:t>
            </a:r>
            <a:r>
              <a:rPr lang="en-US" b="1" dirty="0"/>
              <a:t> </a:t>
            </a:r>
            <a:r>
              <a:rPr lang="en-US" b="1" dirty="0" smtClean="0"/>
              <a:t>14258:1998</a:t>
            </a:r>
            <a:r>
              <a:rPr lang="ro-RO" b="1" dirty="0" smtClean="0"/>
              <a:t> - </a:t>
            </a:r>
            <a:r>
              <a:rPr lang="en-US" i="1" dirty="0" err="1" smtClean="0"/>
              <a:t>Sisteme</a:t>
            </a:r>
            <a:r>
              <a:rPr lang="en-US" i="1" dirty="0" smtClean="0"/>
              <a:t> </a:t>
            </a:r>
            <a:r>
              <a:rPr lang="en-US" i="1" dirty="0"/>
              <a:t>de </a:t>
            </a:r>
            <a:r>
              <a:rPr lang="en-US" i="1" dirty="0" err="1"/>
              <a:t>automatizare</a:t>
            </a:r>
            <a:r>
              <a:rPr lang="en-US" i="1" dirty="0"/>
              <a:t> </a:t>
            </a:r>
            <a:r>
              <a:rPr lang="en-US" i="1" dirty="0" err="1"/>
              <a:t>industriale</a:t>
            </a:r>
            <a:r>
              <a:rPr lang="en-US" i="1" dirty="0"/>
              <a:t> - </a:t>
            </a:r>
            <a:r>
              <a:rPr lang="en-US" i="1" dirty="0" err="1"/>
              <a:t>Concepte</a:t>
            </a:r>
            <a:r>
              <a:rPr lang="en-US" i="1" dirty="0"/>
              <a:t> </a:t>
            </a:r>
            <a:r>
              <a:rPr lang="en-US" i="1" dirty="0" err="1"/>
              <a:t>și</a:t>
            </a:r>
            <a:r>
              <a:rPr lang="en-US" i="1" dirty="0"/>
              <a:t> </a:t>
            </a:r>
            <a:r>
              <a:rPr lang="en-US" i="1" dirty="0" err="1"/>
              <a:t>reguli</a:t>
            </a:r>
            <a:r>
              <a:rPr lang="en-US" i="1" dirty="0"/>
              <a:t> </a:t>
            </a:r>
            <a:r>
              <a:rPr lang="en-US" i="1" dirty="0" err="1"/>
              <a:t>pentru</a:t>
            </a:r>
            <a:r>
              <a:rPr lang="en-US" i="1" dirty="0"/>
              <a:t> </a:t>
            </a:r>
            <a:r>
              <a:rPr lang="en-US" i="1" dirty="0" err="1"/>
              <a:t>modele</a:t>
            </a:r>
            <a:r>
              <a:rPr lang="en-US" i="1" dirty="0"/>
              <a:t> de </a:t>
            </a:r>
            <a:r>
              <a:rPr lang="en-US" i="1" dirty="0" err="1" smtClean="0"/>
              <a:t>întreprindere</a:t>
            </a:r>
            <a:endParaRPr lang="ro-RO" i="1" dirty="0" smtClean="0"/>
          </a:p>
          <a:p>
            <a:pPr lvl="0" fontAlgn="b"/>
            <a:r>
              <a:rPr lang="en-US" b="1" dirty="0"/>
              <a:t>ISO 15704:2000(en</a:t>
            </a:r>
            <a:r>
              <a:rPr lang="en-US" b="1" dirty="0" smtClean="0"/>
              <a:t>)</a:t>
            </a:r>
            <a:r>
              <a:rPr lang="ro-RO" b="1" dirty="0" smtClean="0"/>
              <a:t> - </a:t>
            </a:r>
            <a:r>
              <a:rPr lang="en-US" i="1" dirty="0" err="1" smtClean="0"/>
              <a:t>Sisteme</a:t>
            </a:r>
            <a:r>
              <a:rPr lang="en-US" i="1" dirty="0" smtClean="0"/>
              <a:t> </a:t>
            </a:r>
            <a:r>
              <a:rPr lang="en-US" i="1" dirty="0"/>
              <a:t>de </a:t>
            </a:r>
            <a:r>
              <a:rPr lang="en-US" i="1" dirty="0" err="1"/>
              <a:t>automatizare</a:t>
            </a:r>
            <a:r>
              <a:rPr lang="en-US" i="1" dirty="0"/>
              <a:t> </a:t>
            </a:r>
            <a:r>
              <a:rPr lang="en-US" i="1" dirty="0" err="1"/>
              <a:t>industriale</a:t>
            </a:r>
            <a:r>
              <a:rPr lang="en-US" i="1" dirty="0"/>
              <a:t> - </a:t>
            </a:r>
            <a:r>
              <a:rPr lang="en-US" i="1" dirty="0" err="1"/>
              <a:t>Cerințe</a:t>
            </a:r>
            <a:r>
              <a:rPr lang="en-US" i="1" dirty="0"/>
              <a:t> </a:t>
            </a:r>
            <a:r>
              <a:rPr lang="en-US" i="1" dirty="0" err="1"/>
              <a:t>pentru</a:t>
            </a:r>
            <a:r>
              <a:rPr lang="en-US" i="1" dirty="0"/>
              <a:t> </a:t>
            </a:r>
            <a:r>
              <a:rPr lang="en-US" i="1" dirty="0" err="1"/>
              <a:t>intreprinderi</a:t>
            </a:r>
            <a:r>
              <a:rPr lang="en-US" i="1" dirty="0"/>
              <a:t> de tip </a:t>
            </a:r>
            <a:r>
              <a:rPr lang="en-US" i="1" dirty="0" err="1"/>
              <a:t>arhitectural</a:t>
            </a:r>
            <a:r>
              <a:rPr lang="en-US" i="1" dirty="0"/>
              <a:t> </a:t>
            </a:r>
            <a:r>
              <a:rPr lang="en-US" i="1" dirty="0" err="1"/>
              <a:t>și</a:t>
            </a:r>
            <a:r>
              <a:rPr lang="en-US" i="1" dirty="0"/>
              <a:t> </a:t>
            </a:r>
            <a:r>
              <a:rPr lang="en-US" i="1" dirty="0" err="1"/>
              <a:t>metodologii</a:t>
            </a:r>
            <a:r>
              <a:rPr lang="en-US" b="1" dirty="0"/>
              <a:t> </a:t>
            </a:r>
            <a:endParaRPr lang="ro-RO" b="1" dirty="0" smtClean="0"/>
          </a:p>
          <a:p>
            <a:pPr lvl="0" fontAlgn="b"/>
            <a:r>
              <a:rPr lang="en-US" b="1" dirty="0"/>
              <a:t>ISO 19440:2007 </a:t>
            </a:r>
            <a:r>
              <a:rPr lang="ro-RO" b="1" dirty="0" smtClean="0"/>
              <a:t>- </a:t>
            </a:r>
            <a:r>
              <a:rPr lang="en-US" i="1" dirty="0" err="1" smtClean="0"/>
              <a:t>Integrarea</a:t>
            </a:r>
            <a:r>
              <a:rPr lang="en-US" i="1" dirty="0" smtClean="0"/>
              <a:t> </a:t>
            </a:r>
            <a:r>
              <a:rPr lang="ro-RO" i="1" dirty="0"/>
              <a:t>A</a:t>
            </a:r>
            <a:r>
              <a:rPr lang="en-US" i="1" dirty="0" err="1" smtClean="0"/>
              <a:t>nterprise</a:t>
            </a:r>
            <a:r>
              <a:rPr lang="ro-RO" i="1" dirty="0" smtClean="0"/>
              <a:t>i</a:t>
            </a:r>
            <a:r>
              <a:rPr lang="en-US" i="1" dirty="0" smtClean="0"/>
              <a:t> </a:t>
            </a:r>
            <a:r>
              <a:rPr lang="en-US" i="1" dirty="0"/>
              <a:t>- </a:t>
            </a:r>
            <a:r>
              <a:rPr lang="en-US" i="1" dirty="0" err="1"/>
              <a:t>Constructii</a:t>
            </a:r>
            <a:r>
              <a:rPr lang="en-US" i="1" dirty="0"/>
              <a:t> de </a:t>
            </a:r>
            <a:r>
              <a:rPr lang="en-US" i="1" dirty="0" err="1"/>
              <a:t>modele</a:t>
            </a:r>
            <a:r>
              <a:rPr lang="en-US" i="1" dirty="0"/>
              <a:t> a </a:t>
            </a:r>
            <a:r>
              <a:rPr lang="en-US" i="1" dirty="0" err="1" smtClean="0"/>
              <a:t>întreprinderii</a:t>
            </a:r>
            <a:endParaRPr lang="ro-RO" i="1" dirty="0" smtClean="0"/>
          </a:p>
          <a:p>
            <a:pPr lvl="0"/>
            <a:r>
              <a:rPr lang="en-US" b="1" dirty="0"/>
              <a:t>ISO/IEC 15414:2015 </a:t>
            </a:r>
            <a:r>
              <a:rPr lang="ro-RO" b="1" dirty="0" smtClean="0"/>
              <a:t>- </a:t>
            </a:r>
            <a:r>
              <a:rPr lang="en-US" i="1" dirty="0" err="1" smtClean="0"/>
              <a:t>Tehnologia</a:t>
            </a:r>
            <a:r>
              <a:rPr lang="en-US" i="1" dirty="0" smtClean="0"/>
              <a:t> </a:t>
            </a:r>
            <a:r>
              <a:rPr lang="en-US" i="1" dirty="0" err="1"/>
              <a:t>informației</a:t>
            </a:r>
            <a:r>
              <a:rPr lang="en-US" i="1" dirty="0"/>
              <a:t> - </a:t>
            </a:r>
            <a:r>
              <a:rPr lang="en-US" i="1" dirty="0" err="1"/>
              <a:t>Procesarea</a:t>
            </a:r>
            <a:r>
              <a:rPr lang="en-US" i="1" dirty="0"/>
              <a:t> </a:t>
            </a:r>
            <a:r>
              <a:rPr lang="en-US" i="1" dirty="0" err="1"/>
              <a:t>deschisa</a:t>
            </a:r>
            <a:r>
              <a:rPr lang="en-US" i="1" dirty="0"/>
              <a:t> </a:t>
            </a:r>
            <a:r>
              <a:rPr lang="en-US" i="1" dirty="0" err="1"/>
              <a:t>distribuita</a:t>
            </a:r>
            <a:r>
              <a:rPr lang="en-US" i="1" dirty="0"/>
              <a:t> - Model de </a:t>
            </a:r>
            <a:r>
              <a:rPr lang="en-US" i="1" dirty="0" err="1"/>
              <a:t>referință</a:t>
            </a:r>
            <a:r>
              <a:rPr lang="en-US" i="1" dirty="0"/>
              <a:t> - </a:t>
            </a:r>
            <a:r>
              <a:rPr lang="en-US" i="1" dirty="0" err="1"/>
              <a:t>limbajul</a:t>
            </a:r>
            <a:r>
              <a:rPr lang="en-US" i="1" dirty="0"/>
              <a:t> </a:t>
            </a:r>
            <a:r>
              <a:rPr lang="en-US" i="1" dirty="0" smtClean="0"/>
              <a:t>Enterprise</a:t>
            </a:r>
            <a:endParaRPr lang="ro-RO" i="1" dirty="0" smtClean="0"/>
          </a:p>
          <a:p>
            <a:r>
              <a:rPr lang="ru-RU" b="1" dirty="0" err="1"/>
              <a:t>Metamodelul</a:t>
            </a:r>
            <a:r>
              <a:rPr lang="ru-RU" b="1" dirty="0"/>
              <a:t> </a:t>
            </a:r>
            <a:r>
              <a:rPr lang="ru-RU" b="1" dirty="0" err="1"/>
              <a:t>Business</a:t>
            </a:r>
            <a:r>
              <a:rPr lang="ru-RU" b="1" dirty="0"/>
              <a:t> </a:t>
            </a:r>
            <a:r>
              <a:rPr lang="ru-RU" b="1" dirty="0" err="1"/>
              <a:t>Process</a:t>
            </a:r>
            <a:r>
              <a:rPr lang="ru-RU" b="1" dirty="0"/>
              <a:t> </a:t>
            </a:r>
            <a:r>
              <a:rPr lang="ru-RU" b="1" dirty="0" err="1"/>
              <a:t>Definition</a:t>
            </a:r>
            <a:r>
              <a:rPr lang="ru-RU" b="1" dirty="0"/>
              <a:t> (BPDM)</a:t>
            </a:r>
            <a:endParaRPr lang="ru-RU" dirty="0"/>
          </a:p>
          <a:p>
            <a:r>
              <a:rPr lang="en-US" b="1" dirty="0" err="1"/>
              <a:t>Profilul</a:t>
            </a:r>
            <a:r>
              <a:rPr lang="en-US" b="1" dirty="0"/>
              <a:t> UML </a:t>
            </a:r>
            <a:r>
              <a:rPr lang="en-US" b="1" dirty="0" err="1"/>
              <a:t>pentru</a:t>
            </a:r>
            <a:r>
              <a:rPr lang="en-US" b="1" dirty="0"/>
              <a:t> Enterprise Distributed Object Computing (EDOC)</a:t>
            </a:r>
            <a:endParaRPr lang="ru-RU" dirty="0"/>
          </a:p>
          <a:p>
            <a:pPr lvl="0"/>
            <a:r>
              <a:rPr lang="en-US" i="1" dirty="0"/>
              <a:t/>
            </a:r>
            <a:br>
              <a:rPr lang="en-US" i="1" dirty="0"/>
            </a:br>
            <a:endParaRPr lang="ru-RU" dirty="0"/>
          </a:p>
          <a:p>
            <a:pPr lvl="0" fontAlgn="b"/>
            <a:endParaRPr lang="ru-RU" b="1" dirty="0"/>
          </a:p>
          <a:p>
            <a:pPr lvl="0" fontAlgn="b"/>
            <a:endParaRPr lang="ru-RU" dirty="0"/>
          </a:p>
          <a:p>
            <a:endParaRPr lang="ru-RU" dirty="0"/>
          </a:p>
        </p:txBody>
      </p:sp>
    </p:spTree>
    <p:extLst>
      <p:ext uri="{BB962C8B-B14F-4D97-AF65-F5344CB8AC3E}">
        <p14:creationId xmlns:p14="http://schemas.microsoft.com/office/powerpoint/2010/main" val="300794691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057400" y="54795"/>
            <a:ext cx="8527874" cy="6714305"/>
          </a:xfrm>
          <a:prstGeom prst="rect">
            <a:avLst/>
          </a:prstGeom>
        </p:spPr>
      </p:pic>
      <p:cxnSp>
        <p:nvCxnSpPr>
          <p:cNvPr id="3" name="Прямая соединительная линия 2"/>
          <p:cNvCxnSpPr/>
          <p:nvPr/>
        </p:nvCxnSpPr>
        <p:spPr>
          <a:xfrm flipV="1">
            <a:off x="6456218" y="4031673"/>
            <a:ext cx="277091" cy="138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264728" y="4475018"/>
            <a:ext cx="1579418" cy="338554"/>
          </a:xfrm>
          <a:prstGeom prst="rect">
            <a:avLst/>
          </a:prstGeom>
          <a:noFill/>
        </p:spPr>
        <p:txBody>
          <a:bodyPr wrap="square" rtlCol="0">
            <a:spAutoFit/>
          </a:bodyPr>
          <a:lstStyle/>
          <a:p>
            <a:r>
              <a:rPr lang="ro-RO" sz="1600" b="1" dirty="0" smtClean="0">
                <a:solidFill>
                  <a:srgbClr val="002060"/>
                </a:solidFill>
              </a:rPr>
              <a:t>XBRL</a:t>
            </a:r>
            <a:r>
              <a:rPr lang="ru-RU" sz="1600" b="1" dirty="0" smtClean="0">
                <a:solidFill>
                  <a:srgbClr val="002060"/>
                </a:solidFill>
              </a:rPr>
              <a:t>, ДРАКОН</a:t>
            </a:r>
            <a:r>
              <a:rPr lang="ro-RO" sz="1600" dirty="0" smtClean="0"/>
              <a:t> </a:t>
            </a:r>
            <a:endParaRPr lang="ru-RU" sz="1600" dirty="0"/>
          </a:p>
        </p:txBody>
      </p:sp>
    </p:spTree>
    <p:extLst>
      <p:ext uri="{BB962C8B-B14F-4D97-AF65-F5344CB8AC3E}">
        <p14:creationId xmlns:p14="http://schemas.microsoft.com/office/powerpoint/2010/main" val="36510618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850" name="Group 2"/>
          <p:cNvGrpSpPr>
            <a:grpSpLocks/>
          </p:cNvGrpSpPr>
          <p:nvPr/>
        </p:nvGrpSpPr>
        <p:grpSpPr bwMode="auto">
          <a:xfrm>
            <a:off x="1847850" y="990600"/>
            <a:ext cx="8567738" cy="5607050"/>
            <a:chOff x="340" y="210"/>
            <a:chExt cx="4988" cy="3265"/>
          </a:xfrm>
        </p:grpSpPr>
        <p:sp>
          <p:nvSpPr>
            <p:cNvPr id="206852" name="Rectangle 3"/>
            <p:cNvSpPr>
              <a:spLocks noChangeArrowheads="1"/>
            </p:cNvSpPr>
            <p:nvPr/>
          </p:nvSpPr>
          <p:spPr bwMode="auto">
            <a:xfrm>
              <a:off x="1292" y="210"/>
              <a:ext cx="2858" cy="362"/>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400" b="1">
                  <a:latin typeface="Arial" panose="020B0604020202020204" pitchFamily="34" charset="0"/>
                </a:rPr>
                <a:t>Procese livrare</a:t>
              </a:r>
              <a:endParaRPr lang="ru-RU" altLang="ru-RU" sz="2400" b="1">
                <a:latin typeface="Arial" panose="020B0604020202020204" pitchFamily="34" charset="0"/>
              </a:endParaRPr>
            </a:p>
          </p:txBody>
        </p:sp>
        <p:sp>
          <p:nvSpPr>
            <p:cNvPr id="206853" name="Rectangle 4"/>
            <p:cNvSpPr>
              <a:spLocks noChangeArrowheads="1"/>
            </p:cNvSpPr>
            <p:nvPr/>
          </p:nvSpPr>
          <p:spPr bwMode="auto">
            <a:xfrm>
              <a:off x="340" y="1298"/>
              <a:ext cx="1043" cy="726"/>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Inițiere livrare</a:t>
              </a:r>
              <a:endParaRPr lang="ru-RU" altLang="ru-RU" sz="2000" b="1">
                <a:latin typeface="Arial" panose="020B0604020202020204" pitchFamily="34" charset="0"/>
              </a:endParaRPr>
            </a:p>
          </p:txBody>
        </p:sp>
        <p:sp>
          <p:nvSpPr>
            <p:cNvPr id="206854" name="Rectangle 5"/>
            <p:cNvSpPr>
              <a:spLocks noChangeArrowheads="1"/>
            </p:cNvSpPr>
            <p:nvPr/>
          </p:nvSpPr>
          <p:spPr bwMode="auto">
            <a:xfrm>
              <a:off x="1428" y="1298"/>
              <a:ext cx="1225" cy="726"/>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800" b="1">
                  <a:latin typeface="Arial" panose="020B0604020202020204" pitchFamily="34" charset="0"/>
                </a:rPr>
                <a:t>Pregătire raspuns</a:t>
              </a:r>
            </a:p>
            <a:p>
              <a:pPr algn="ctr">
                <a:spcBef>
                  <a:spcPct val="0"/>
                </a:spcBef>
                <a:buClrTx/>
                <a:buSzTx/>
                <a:buFontTx/>
                <a:buNone/>
              </a:pPr>
              <a:r>
                <a:rPr lang="ro-RO" altLang="ru-RU" sz="1800" b="1">
                  <a:latin typeface="Arial" panose="020B0604020202020204" pitchFamily="34" charset="0"/>
                </a:rPr>
                <a:t> la comenzile </a:t>
              </a:r>
            </a:p>
            <a:p>
              <a:pPr algn="ctr">
                <a:spcBef>
                  <a:spcPct val="0"/>
                </a:spcBef>
                <a:buClrTx/>
                <a:buSzTx/>
                <a:buFontTx/>
                <a:buNone/>
              </a:pPr>
              <a:r>
                <a:rPr lang="ro-RO" altLang="ru-RU" sz="1800" b="1">
                  <a:latin typeface="Arial" panose="020B0604020202020204" pitchFamily="34" charset="0"/>
                </a:rPr>
                <a:t>anunțate</a:t>
              </a:r>
              <a:endParaRPr lang="ru-RU" altLang="ru-RU" sz="1800" b="1">
                <a:latin typeface="Arial" panose="020B0604020202020204" pitchFamily="34" charset="0"/>
              </a:endParaRPr>
            </a:p>
          </p:txBody>
        </p:sp>
        <p:sp>
          <p:nvSpPr>
            <p:cNvPr id="206855" name="Rectangle 6"/>
            <p:cNvSpPr>
              <a:spLocks noChangeArrowheads="1"/>
            </p:cNvSpPr>
            <p:nvPr/>
          </p:nvSpPr>
          <p:spPr bwMode="auto">
            <a:xfrm>
              <a:off x="3243" y="1298"/>
              <a:ext cx="861" cy="72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Pregătire </a:t>
              </a:r>
            </a:p>
            <a:p>
              <a:pPr algn="ctr">
                <a:spcBef>
                  <a:spcPct val="0"/>
                </a:spcBef>
                <a:buClrTx/>
                <a:buSzTx/>
                <a:buFontTx/>
                <a:buNone/>
              </a:pPr>
              <a:r>
                <a:rPr lang="ro-RO" altLang="ru-RU" sz="2000" b="1">
                  <a:latin typeface="Arial" panose="020B0604020202020204" pitchFamily="34" charset="0"/>
                </a:rPr>
                <a:t>contract</a:t>
              </a:r>
              <a:endParaRPr lang="ru-RU" altLang="ru-RU" sz="2000">
                <a:latin typeface="Arial" panose="020B0604020202020204" pitchFamily="34" charset="0"/>
              </a:endParaRPr>
            </a:p>
          </p:txBody>
        </p:sp>
        <p:sp>
          <p:nvSpPr>
            <p:cNvPr id="206856" name="Rectangle 7"/>
            <p:cNvSpPr>
              <a:spLocks noChangeArrowheads="1"/>
            </p:cNvSpPr>
            <p:nvPr/>
          </p:nvSpPr>
          <p:spPr bwMode="auto">
            <a:xfrm>
              <a:off x="4241" y="1298"/>
              <a:ext cx="998" cy="726"/>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Planificare</a:t>
              </a:r>
            </a:p>
            <a:p>
              <a:pPr algn="ctr">
                <a:spcBef>
                  <a:spcPct val="0"/>
                </a:spcBef>
                <a:buClrTx/>
                <a:buSzTx/>
                <a:buFontTx/>
                <a:buNone/>
              </a:pPr>
              <a:r>
                <a:rPr lang="ro-RO" altLang="ru-RU" sz="2000" b="1">
                  <a:latin typeface="Arial" panose="020B0604020202020204" pitchFamily="34" charset="0"/>
                </a:rPr>
                <a:t>livrare</a:t>
              </a:r>
              <a:endParaRPr lang="ru-RU" altLang="ru-RU" sz="2000" b="1">
                <a:latin typeface="Arial" panose="020B0604020202020204" pitchFamily="34" charset="0"/>
              </a:endParaRPr>
            </a:p>
          </p:txBody>
        </p:sp>
        <p:sp>
          <p:nvSpPr>
            <p:cNvPr id="206857" name="Rectangle 8"/>
            <p:cNvSpPr>
              <a:spLocks noChangeArrowheads="1"/>
            </p:cNvSpPr>
            <p:nvPr/>
          </p:nvSpPr>
          <p:spPr bwMode="auto">
            <a:xfrm>
              <a:off x="566" y="2840"/>
              <a:ext cx="1225" cy="63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Executare și</a:t>
              </a:r>
            </a:p>
            <a:p>
              <a:pPr algn="ctr">
                <a:spcBef>
                  <a:spcPct val="0"/>
                </a:spcBef>
                <a:buClrTx/>
                <a:buSzTx/>
                <a:buFontTx/>
                <a:buNone/>
              </a:pPr>
              <a:r>
                <a:rPr lang="ro-RO" altLang="ru-RU" sz="2000" b="1">
                  <a:latin typeface="Arial" panose="020B0604020202020204" pitchFamily="34" charset="0"/>
                </a:rPr>
                <a:t>Control livrare</a:t>
              </a:r>
              <a:endParaRPr lang="ru-RU" altLang="ru-RU" sz="2000" b="1">
                <a:latin typeface="Arial" panose="020B0604020202020204" pitchFamily="34" charset="0"/>
              </a:endParaRPr>
            </a:p>
          </p:txBody>
        </p:sp>
        <p:sp>
          <p:nvSpPr>
            <p:cNvPr id="206858" name="Rectangle 9"/>
            <p:cNvSpPr>
              <a:spLocks noChangeArrowheads="1"/>
            </p:cNvSpPr>
            <p:nvPr/>
          </p:nvSpPr>
          <p:spPr bwMode="auto">
            <a:xfrm>
              <a:off x="2199" y="2840"/>
              <a:ext cx="1315" cy="635"/>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Verificare și </a:t>
              </a:r>
            </a:p>
            <a:p>
              <a:pPr algn="ctr">
                <a:spcBef>
                  <a:spcPct val="0"/>
                </a:spcBef>
                <a:buClrTx/>
                <a:buSzTx/>
                <a:buFontTx/>
                <a:buNone/>
              </a:pPr>
              <a:r>
                <a:rPr lang="ro-RO" altLang="ru-RU" sz="2000" b="1">
                  <a:latin typeface="Arial" panose="020B0604020202020204" pitchFamily="34" charset="0"/>
                </a:rPr>
                <a:t>apreciere</a:t>
              </a:r>
              <a:endParaRPr lang="ru-RU" altLang="ru-RU" sz="2000" b="1">
                <a:latin typeface="Arial" panose="020B0604020202020204" pitchFamily="34" charset="0"/>
              </a:endParaRPr>
            </a:p>
          </p:txBody>
        </p:sp>
        <p:sp>
          <p:nvSpPr>
            <p:cNvPr id="20490" name="Rectangle 10"/>
            <p:cNvSpPr>
              <a:spLocks noChangeArrowheads="1"/>
            </p:cNvSpPr>
            <p:nvPr/>
          </p:nvSpPr>
          <p:spPr bwMode="auto">
            <a:xfrm>
              <a:off x="3922" y="2807"/>
              <a:ext cx="1406" cy="635"/>
            </a:xfrm>
            <a:prstGeom prst="rect">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ro-RO" altLang="ru-RU" sz="2000" b="1" dirty="0">
                  <a:ln>
                    <a:solidFill>
                      <a:schemeClr val="tx1"/>
                    </a:solidFill>
                  </a:ln>
                  <a:latin typeface="Arial" panose="020B0604020202020204" pitchFamily="34" charset="0"/>
                </a:rPr>
                <a:t>Livrare și</a:t>
              </a:r>
            </a:p>
            <a:p>
              <a:pPr algn="ctr">
                <a:defRPr/>
              </a:pPr>
              <a:r>
                <a:rPr lang="ro-RO" altLang="ru-RU" sz="2000" b="1" dirty="0">
                  <a:ln>
                    <a:solidFill>
                      <a:schemeClr val="tx1"/>
                    </a:solidFill>
                  </a:ln>
                  <a:latin typeface="Arial" panose="020B0604020202020204" pitchFamily="34" charset="0"/>
                </a:rPr>
                <a:t> finisare lucrări</a:t>
              </a:r>
              <a:endParaRPr lang="ru-RU" altLang="ru-RU" sz="2000" b="1" dirty="0">
                <a:ln>
                  <a:solidFill>
                    <a:schemeClr val="tx1"/>
                  </a:solidFill>
                </a:ln>
                <a:latin typeface="Arial" panose="020B0604020202020204" pitchFamily="34" charset="0"/>
              </a:endParaRPr>
            </a:p>
          </p:txBody>
        </p:sp>
        <p:sp>
          <p:nvSpPr>
            <p:cNvPr id="206860" name="Line 11"/>
            <p:cNvSpPr>
              <a:spLocks noChangeShapeType="1"/>
            </p:cNvSpPr>
            <p:nvPr/>
          </p:nvSpPr>
          <p:spPr bwMode="auto">
            <a:xfrm>
              <a:off x="748" y="981"/>
              <a:ext cx="40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6861" name="Line 12"/>
            <p:cNvSpPr>
              <a:spLocks noChangeShapeType="1"/>
            </p:cNvSpPr>
            <p:nvPr/>
          </p:nvSpPr>
          <p:spPr bwMode="auto">
            <a:xfrm>
              <a:off x="2744" y="572"/>
              <a:ext cx="0" cy="22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6862" name="Line 13"/>
            <p:cNvSpPr>
              <a:spLocks noChangeShapeType="1"/>
            </p:cNvSpPr>
            <p:nvPr/>
          </p:nvSpPr>
          <p:spPr bwMode="auto">
            <a:xfrm>
              <a:off x="748" y="981"/>
              <a:ext cx="0" cy="3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6863" name="Line 14"/>
            <p:cNvSpPr>
              <a:spLocks noChangeShapeType="1"/>
            </p:cNvSpPr>
            <p:nvPr/>
          </p:nvSpPr>
          <p:spPr bwMode="auto">
            <a:xfrm>
              <a:off x="2064" y="981"/>
              <a:ext cx="0" cy="3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6864" name="Line 15"/>
            <p:cNvSpPr>
              <a:spLocks noChangeShapeType="1"/>
            </p:cNvSpPr>
            <p:nvPr/>
          </p:nvSpPr>
          <p:spPr bwMode="auto">
            <a:xfrm>
              <a:off x="3651" y="981"/>
              <a:ext cx="0" cy="3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6865" name="Line 16"/>
            <p:cNvSpPr>
              <a:spLocks noChangeShapeType="1"/>
            </p:cNvSpPr>
            <p:nvPr/>
          </p:nvSpPr>
          <p:spPr bwMode="auto">
            <a:xfrm>
              <a:off x="4785" y="981"/>
              <a:ext cx="0" cy="3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6866" name="Line 17"/>
            <p:cNvSpPr>
              <a:spLocks noChangeShapeType="1"/>
            </p:cNvSpPr>
            <p:nvPr/>
          </p:nvSpPr>
          <p:spPr bwMode="auto">
            <a:xfrm>
              <a:off x="1066" y="2387"/>
              <a:ext cx="35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6867" name="Line 18"/>
            <p:cNvSpPr>
              <a:spLocks noChangeShapeType="1"/>
            </p:cNvSpPr>
            <p:nvPr/>
          </p:nvSpPr>
          <p:spPr bwMode="auto">
            <a:xfrm>
              <a:off x="1066" y="2387"/>
              <a:ext cx="0" cy="4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6868" name="Line 19"/>
            <p:cNvSpPr>
              <a:spLocks noChangeShapeType="1"/>
            </p:cNvSpPr>
            <p:nvPr/>
          </p:nvSpPr>
          <p:spPr bwMode="auto">
            <a:xfrm>
              <a:off x="4649" y="2387"/>
              <a:ext cx="0" cy="45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206851" name="Rectangle 20"/>
          <p:cNvSpPr>
            <a:spLocks noChangeArrowheads="1"/>
          </p:cNvSpPr>
          <p:nvPr/>
        </p:nvSpPr>
        <p:spPr bwMode="auto">
          <a:xfrm>
            <a:off x="2416176" y="0"/>
            <a:ext cx="706437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4400">
                <a:solidFill>
                  <a:schemeClr val="tx2"/>
                </a:solidFill>
                <a:latin typeface="Tahoma" panose="020B0604030504040204" pitchFamily="34" charset="0"/>
              </a:rPr>
              <a:t>Procesul de livrare</a:t>
            </a:r>
            <a:endParaRPr lang="ru-RU" altLang="ru-RU" sz="4400">
              <a:solidFill>
                <a:schemeClr val="tx2"/>
              </a:solidFill>
              <a:latin typeface="Tahoma" panose="020B0604030504040204" pitchFamily="34" charset="0"/>
            </a:endParaRPr>
          </a:p>
        </p:txBody>
      </p:sp>
    </p:spTree>
    <p:extLst>
      <p:ext uri="{BB962C8B-B14F-4D97-AF65-F5344CB8AC3E}">
        <p14:creationId xmlns:p14="http://schemas.microsoft.com/office/powerpoint/2010/main" val="25708950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38149" y="360218"/>
            <a:ext cx="11518323" cy="6173931"/>
          </a:xfrm>
        </p:spPr>
        <p:txBody>
          <a:bodyPr>
            <a:normAutofit fontScale="92500"/>
          </a:bodyPr>
          <a:lstStyle/>
          <a:p>
            <a:pPr fontAlgn="b">
              <a:lnSpc>
                <a:spcPct val="110000"/>
              </a:lnSpc>
            </a:pPr>
            <a:r>
              <a:rPr lang="ro-RO" b="1" i="1" dirty="0">
                <a:solidFill>
                  <a:srgbClr val="002060"/>
                </a:solidFill>
              </a:rPr>
              <a:t>Standardul ISO 14258:1998</a:t>
            </a:r>
            <a:r>
              <a:rPr lang="ro-RO" dirty="0"/>
              <a:t/>
            </a:r>
            <a:br>
              <a:rPr lang="ro-RO" dirty="0"/>
            </a:br>
            <a:r>
              <a:rPr lang="ro-RO" i="1" dirty="0"/>
              <a:t>Sisteme de automatizare industriale. Concepte şi reguli privind modelele de întreprindere.</a:t>
            </a:r>
            <a:r>
              <a:rPr lang="ro-RO" dirty="0"/>
              <a:t> </a:t>
            </a:r>
            <a:endParaRPr lang="ro-RO" dirty="0" smtClean="0"/>
          </a:p>
          <a:p>
            <a:pPr marL="0" indent="0" fontAlgn="b">
              <a:lnSpc>
                <a:spcPct val="110000"/>
              </a:lnSpc>
              <a:buNone/>
            </a:pPr>
            <a:r>
              <a:rPr lang="ro-RO" dirty="0" smtClean="0"/>
              <a:t>Obiectivul </a:t>
            </a:r>
            <a:r>
              <a:rPr lang="ro-RO" dirty="0"/>
              <a:t>major al acestui standard internaţional este de a defini concepte şi reguli pentru modelele de întreprindere cu intenţia de a ghida şi a constrânge alte standarde sau implementări care există sau vor exista la această temă. </a:t>
            </a:r>
            <a:endParaRPr lang="ro-RO" dirty="0" smtClean="0"/>
          </a:p>
          <a:p>
            <a:pPr marL="0" indent="0" fontAlgn="b">
              <a:lnSpc>
                <a:spcPct val="110000"/>
              </a:lnSpc>
              <a:buNone/>
            </a:pPr>
            <a:r>
              <a:rPr lang="ro-RO" dirty="0" smtClean="0"/>
              <a:t>Acest </a:t>
            </a:r>
            <a:r>
              <a:rPr lang="ro-RO" dirty="0"/>
              <a:t>lucru este realizat prin definirea elementelor pentru utilizare la producerea unui model de întreprindere, concepte pentru fazele ciclului de viaţă şi modul în care aceste modele descriu ierarhia, structura şi comportamentul. </a:t>
            </a:r>
            <a:endParaRPr lang="ro-RO" dirty="0" smtClean="0"/>
          </a:p>
          <a:p>
            <a:pPr marL="0" indent="0" fontAlgn="b">
              <a:lnSpc>
                <a:spcPct val="110000"/>
              </a:lnSpc>
              <a:buNone/>
            </a:pPr>
            <a:r>
              <a:rPr lang="ro-RO" dirty="0" smtClean="0"/>
              <a:t>Prezentul </a:t>
            </a:r>
            <a:r>
              <a:rPr lang="ro-RO" dirty="0"/>
              <a:t>standard internaţional prevede orientări şi constrângeri privind modelele de întreprindere pentru oricine încearcă să modeleze o întreprindere sau procese.</a:t>
            </a:r>
            <a:br>
              <a:rPr lang="ro-RO" dirty="0"/>
            </a:br>
            <a:endParaRPr lang="ru-RU" dirty="0"/>
          </a:p>
        </p:txBody>
      </p:sp>
    </p:spTree>
    <p:extLst>
      <p:ext uri="{BB962C8B-B14F-4D97-AF65-F5344CB8AC3E}">
        <p14:creationId xmlns:p14="http://schemas.microsoft.com/office/powerpoint/2010/main" val="14332151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15636"/>
            <a:ext cx="10515600" cy="5761327"/>
          </a:xfrm>
        </p:spPr>
        <p:txBody>
          <a:bodyPr/>
          <a:lstStyle/>
          <a:p>
            <a:pPr marL="0" indent="0">
              <a:buNone/>
            </a:pPr>
            <a:r>
              <a:rPr lang="ro-RO" dirty="0" smtClean="0"/>
              <a:t>Utilizatorii </a:t>
            </a:r>
            <a:r>
              <a:rPr lang="ro-RO" dirty="0"/>
              <a:t>acestui standard internaţional sunt în primul rând instituţiile care elaborează standarde mai detaliate despre o parte din domeniul integrării şi modelarii. </a:t>
            </a:r>
            <a:endParaRPr lang="ro-RO" dirty="0" smtClean="0"/>
          </a:p>
          <a:p>
            <a:pPr marL="0" indent="0">
              <a:buNone/>
            </a:pPr>
            <a:r>
              <a:rPr lang="ro-RO" dirty="0" smtClean="0"/>
              <a:t>Implementatorii </a:t>
            </a:r>
            <a:r>
              <a:rPr lang="ro-RO" dirty="0"/>
              <a:t>sistemelor pot găsi, de asemenea, valoare în structura dezvoltată în aceste standarde internaţionale, astfel că implementările lor sunt paralele conceptelor prezentate în cadrul standardelor. </a:t>
            </a:r>
            <a:endParaRPr lang="ro-RO" dirty="0" smtClean="0"/>
          </a:p>
          <a:p>
            <a:pPr marL="0" indent="0">
              <a:buNone/>
            </a:pPr>
            <a:r>
              <a:rPr lang="ro-RO" dirty="0" smtClean="0"/>
              <a:t>Dacă </a:t>
            </a:r>
            <a:r>
              <a:rPr lang="ro-RO" dirty="0"/>
              <a:t>designul implementării actuale este creat conform aceluiaşi domeniu tehnologic şi nomenclatură, sau este în măsură de a le mapa usor, informaţiile de la o întreprindere sau proces pot fi mai uşor răspândite împreună cu informaţiile de la o altă întreprindere sau proces.</a:t>
            </a:r>
            <a:br>
              <a:rPr lang="ro-RO" dirty="0"/>
            </a:br>
            <a:endParaRPr lang="ru-RU" dirty="0"/>
          </a:p>
        </p:txBody>
      </p:sp>
    </p:spTree>
    <p:extLst>
      <p:ext uri="{BB962C8B-B14F-4D97-AF65-F5344CB8AC3E}">
        <p14:creationId xmlns:p14="http://schemas.microsoft.com/office/powerpoint/2010/main" val="15749883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540327"/>
            <a:ext cx="10515600" cy="5636636"/>
          </a:xfrm>
        </p:spPr>
        <p:txBody>
          <a:bodyPr/>
          <a:lstStyle/>
          <a:p>
            <a:r>
              <a:rPr lang="ro-RO" dirty="0"/>
              <a:t>Motivul creării acestui standard internaţional constă în faptul că sunt necesare alte standarde bine concepute în domeniul integrării şi modelarii întreprinderii pentru a oferi un mediu cunoscut designerilor de întreprindere. </a:t>
            </a:r>
            <a:endParaRPr lang="ro-RO" dirty="0" smtClean="0"/>
          </a:p>
          <a:p>
            <a:r>
              <a:rPr lang="ro-RO" dirty="0" smtClean="0"/>
              <a:t>Astfel</a:t>
            </a:r>
            <a:r>
              <a:rPr lang="ro-RO" dirty="0"/>
              <a:t>, riscul de a investi în domenii disjuncte de integrare poate fi redus în mod semnificativ. În cazul în care nu există astfel de domenii, aceste standarde ajută proiectantul să efectueze transformarea necesară pentru a interacţiona cu mediul cunoscut. Un standard pentru modelele de întreprinderi ar trebui să sporească interoperabilitatea prin stabilirea elementelor care trebuie să fie prezente într-un model de întreprindere. Aceste elemente vor intra în joc când este nevoie de un proces pentru a comunica cu un alt proces.</a:t>
            </a:r>
            <a:br>
              <a:rPr lang="ro-RO" dirty="0"/>
            </a:br>
            <a:endParaRPr lang="ru-RU" dirty="0"/>
          </a:p>
        </p:txBody>
      </p:sp>
    </p:spTree>
    <p:extLst>
      <p:ext uri="{BB962C8B-B14F-4D97-AF65-F5344CB8AC3E}">
        <p14:creationId xmlns:p14="http://schemas.microsoft.com/office/powerpoint/2010/main" val="1344815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29491"/>
            <a:ext cx="10515600" cy="5747472"/>
          </a:xfrm>
        </p:spPr>
        <p:txBody>
          <a:bodyPr/>
          <a:lstStyle/>
          <a:p>
            <a:r>
              <a:rPr lang="ro-RO" b="1" i="1" dirty="0"/>
              <a:t>Scopul: </a:t>
            </a:r>
            <a:r>
              <a:rPr lang="ro-RO" b="1" dirty="0"/>
              <a:t>prezentul standard internaţional </a:t>
            </a:r>
            <a:endParaRPr lang="ro-RO" b="1" dirty="0" smtClean="0"/>
          </a:p>
          <a:p>
            <a:pPr marL="0" indent="0">
              <a:buNone/>
            </a:pPr>
            <a:r>
              <a:rPr lang="ro-RO" dirty="0" smtClean="0"/>
              <a:t>specifică </a:t>
            </a:r>
            <a:r>
              <a:rPr lang="ro-RO" dirty="0"/>
              <a:t>concepte şi reguli pentru modelele uşor de înţeles pentru calculator, oferite de o întreprindere de producţie, pentru a permite o mai bună cooperare a proceselor de întreprindere. </a:t>
            </a:r>
            <a:endParaRPr lang="ro-RO" dirty="0" smtClean="0"/>
          </a:p>
          <a:p>
            <a:pPr marL="0" indent="0">
              <a:buNone/>
            </a:pPr>
            <a:r>
              <a:rPr lang="ro-RO" dirty="0" smtClean="0"/>
              <a:t>Acest </a:t>
            </a:r>
            <a:r>
              <a:rPr lang="ro-RO" dirty="0"/>
              <a:t>standard internaţional nu defineşte procesele standard de companie, întreprinderi standard, structuri organizatorice standard, sau de date standard de întreprindere. </a:t>
            </a:r>
            <a:endParaRPr lang="ro-RO" dirty="0" smtClean="0"/>
          </a:p>
          <a:p>
            <a:pPr marL="0" indent="0">
              <a:buNone/>
            </a:pPr>
            <a:r>
              <a:rPr lang="ro-RO" dirty="0" smtClean="0"/>
              <a:t>În </a:t>
            </a:r>
            <a:r>
              <a:rPr lang="ro-RO" dirty="0"/>
              <a:t>plus, acest standard internaţional nu specifică procesul de modelare a întreprinderii, dar constituie baza prin care standardele de modelare a întreprinderii pot fi dezvoltate în cazul în care acestea sunt necesare.</a:t>
            </a:r>
            <a:br>
              <a:rPr lang="ro-RO" dirty="0"/>
            </a:br>
            <a:endParaRPr lang="ru-RU" dirty="0"/>
          </a:p>
        </p:txBody>
      </p:sp>
    </p:spTree>
    <p:extLst>
      <p:ext uri="{BB962C8B-B14F-4D97-AF65-F5344CB8AC3E}">
        <p14:creationId xmlns:p14="http://schemas.microsoft.com/office/powerpoint/2010/main" val="31783689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46363" y="273916"/>
            <a:ext cx="11249891" cy="6113030"/>
          </a:xfrm>
        </p:spPr>
        <p:txBody>
          <a:bodyPr>
            <a:normAutofit fontScale="92500" lnSpcReduction="20000"/>
          </a:bodyPr>
          <a:lstStyle/>
          <a:p>
            <a:r>
              <a:rPr lang="ro-RO" b="1" i="1" dirty="0">
                <a:solidFill>
                  <a:srgbClr val="002060"/>
                </a:solidFill>
              </a:rPr>
              <a:t>Standardul ISO 15704:2000</a:t>
            </a:r>
            <a:r>
              <a:rPr lang="ro-RO" dirty="0"/>
              <a:t/>
            </a:r>
            <a:br>
              <a:rPr lang="ro-RO" dirty="0"/>
            </a:br>
            <a:r>
              <a:rPr lang="ro-RO" b="1" i="1" dirty="0"/>
              <a:t>Sisteme de automatizare industrială. Cerinţe pentru întreprinderile de tip arhitectural </a:t>
            </a:r>
            <a:r>
              <a:rPr lang="ro-RO" b="1" i="1" dirty="0" smtClean="0"/>
              <a:t>şi metodologii</a:t>
            </a:r>
          </a:p>
          <a:p>
            <a:pPr marL="0" indent="0">
              <a:buNone/>
            </a:pPr>
            <a:r>
              <a:rPr lang="ro-RO" b="1" dirty="0"/>
              <a:t/>
            </a:r>
            <a:br>
              <a:rPr lang="ro-RO" b="1" dirty="0"/>
            </a:br>
            <a:r>
              <a:rPr lang="ro-RO" b="1" i="1" dirty="0"/>
              <a:t>Scopul: </a:t>
            </a:r>
            <a:r>
              <a:rPr lang="ro-RO" dirty="0"/>
              <a:t>acest standard internaţional defineşte cerinţele faţă de arhitecturile de întreprindere şi metodologiilor, precum şi cerinţele pe care astfel de arhitecturi şi metodologii trebuie să le îndeplinească pentru a fi considerate o arhitectură completă de întreprindere şi metodologii. </a:t>
            </a:r>
            <a:endParaRPr lang="ro-RO" dirty="0" smtClean="0"/>
          </a:p>
          <a:p>
            <a:pPr marL="0" indent="0">
              <a:buNone/>
            </a:pPr>
            <a:r>
              <a:rPr lang="ro-RO" dirty="0" smtClean="0"/>
              <a:t>Domeniul </a:t>
            </a:r>
            <a:r>
              <a:rPr lang="ro-RO" dirty="0"/>
              <a:t>de aplicare a acestor arhitecturi enterprise şi a metodologiilor acoperă aceste elemente constitutive considerate necesare pentru efectuarea tuturor tipurilor de proiecte de creare de întreprinderi, precum şi orice proiecte de schimbare suplimentare cerute de întreprindere pe parcursul întregii vieţi a întreprinderii, inclusiv</a:t>
            </a:r>
            <a:r>
              <a:rPr lang="ro-RO" dirty="0" smtClean="0"/>
              <a:t>:</a:t>
            </a:r>
          </a:p>
          <a:p>
            <a:pPr marL="0" indent="0">
              <a:buNone/>
            </a:pPr>
            <a:r>
              <a:rPr lang="ro-RO" dirty="0" smtClean="0"/>
              <a:t> </a:t>
            </a:r>
            <a:r>
              <a:rPr lang="ro-RO" dirty="0"/>
              <a:t>- crearea de întreprinderi; </a:t>
            </a:r>
            <a:endParaRPr lang="ro-RO" dirty="0" smtClean="0"/>
          </a:p>
          <a:p>
            <a:pPr>
              <a:buFontTx/>
              <a:buChar char="-"/>
            </a:pPr>
            <a:r>
              <a:rPr lang="ro-RO" dirty="0" smtClean="0"/>
              <a:t>eforturi </a:t>
            </a:r>
            <a:r>
              <a:rPr lang="ro-RO" dirty="0"/>
              <a:t>majore de restructurare a întreprinderii; </a:t>
            </a:r>
            <a:endParaRPr lang="ro-RO" dirty="0" smtClean="0"/>
          </a:p>
          <a:p>
            <a:pPr>
              <a:buFontTx/>
              <a:buChar char="-"/>
            </a:pPr>
            <a:r>
              <a:rPr lang="ro-RO" dirty="0" smtClean="0"/>
              <a:t>modificări </a:t>
            </a:r>
            <a:r>
              <a:rPr lang="ro-RO" dirty="0"/>
              <a:t>incrementale care afectează doar o parte a ciclului de viaţă al intreprinderii.</a:t>
            </a:r>
            <a:br>
              <a:rPr lang="ro-RO" dirty="0"/>
            </a:br>
            <a:endParaRPr lang="ru-RU" dirty="0"/>
          </a:p>
        </p:txBody>
      </p:sp>
    </p:spTree>
    <p:extLst>
      <p:ext uri="{BB962C8B-B14F-4D97-AF65-F5344CB8AC3E}">
        <p14:creationId xmlns:p14="http://schemas.microsoft.com/office/powerpoint/2010/main" val="32685687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22237"/>
            <a:ext cx="10515600" cy="868363"/>
          </a:xfrm>
        </p:spPr>
        <p:txBody>
          <a:bodyPr>
            <a:normAutofit/>
          </a:bodyPr>
          <a:lstStyle/>
          <a:p>
            <a:pPr lvl="0" algn="ctr"/>
            <a:r>
              <a:rPr lang="en-US" sz="3200" b="1" dirty="0"/>
              <a:t>ISO 15704:2000(en</a:t>
            </a:r>
            <a:r>
              <a:rPr lang="en-US" sz="3200" b="1" dirty="0" smtClean="0"/>
              <a:t>)</a:t>
            </a:r>
            <a:endParaRPr lang="ru-RU" sz="3200" dirty="0"/>
          </a:p>
        </p:txBody>
      </p:sp>
      <p:sp>
        <p:nvSpPr>
          <p:cNvPr id="3" name="Объект 2"/>
          <p:cNvSpPr>
            <a:spLocks noGrp="1"/>
          </p:cNvSpPr>
          <p:nvPr>
            <p:ph idx="1"/>
          </p:nvPr>
        </p:nvSpPr>
        <p:spPr>
          <a:xfrm>
            <a:off x="342900" y="990600"/>
            <a:ext cx="11220450" cy="5600699"/>
          </a:xfrm>
        </p:spPr>
        <p:txBody>
          <a:bodyPr>
            <a:normAutofit fontScale="85000" lnSpcReduction="20000"/>
          </a:bodyPr>
          <a:lstStyle/>
          <a:p>
            <a:r>
              <a:rPr lang="en-US" i="1" dirty="0" err="1"/>
              <a:t>Sisteme</a:t>
            </a:r>
            <a:r>
              <a:rPr lang="en-US" i="1" dirty="0"/>
              <a:t> de </a:t>
            </a:r>
            <a:r>
              <a:rPr lang="en-US" i="1" dirty="0" err="1"/>
              <a:t>automatizare</a:t>
            </a:r>
            <a:r>
              <a:rPr lang="en-US" i="1" dirty="0"/>
              <a:t> </a:t>
            </a:r>
            <a:r>
              <a:rPr lang="en-US" i="1" dirty="0" err="1"/>
              <a:t>industriale</a:t>
            </a:r>
            <a:r>
              <a:rPr lang="en-US" i="1" dirty="0"/>
              <a:t> - </a:t>
            </a:r>
            <a:r>
              <a:rPr lang="en-US" i="1" dirty="0" err="1"/>
              <a:t>Cerințe</a:t>
            </a:r>
            <a:r>
              <a:rPr lang="en-US" i="1" dirty="0"/>
              <a:t> </a:t>
            </a:r>
            <a:r>
              <a:rPr lang="en-US" i="1" dirty="0" err="1"/>
              <a:t>pentru</a:t>
            </a:r>
            <a:r>
              <a:rPr lang="en-US" i="1" dirty="0"/>
              <a:t> </a:t>
            </a:r>
            <a:r>
              <a:rPr lang="en-US" i="1" dirty="0" err="1"/>
              <a:t>intreprinderi</a:t>
            </a:r>
            <a:r>
              <a:rPr lang="en-US" i="1" dirty="0"/>
              <a:t> de tip </a:t>
            </a:r>
            <a:r>
              <a:rPr lang="en-US" i="1" dirty="0" err="1"/>
              <a:t>arhitectural</a:t>
            </a:r>
            <a:r>
              <a:rPr lang="en-US" i="1" dirty="0"/>
              <a:t> </a:t>
            </a:r>
            <a:r>
              <a:rPr lang="en-US" i="1" dirty="0" err="1"/>
              <a:t>și</a:t>
            </a:r>
            <a:r>
              <a:rPr lang="en-US" i="1" dirty="0"/>
              <a:t> </a:t>
            </a:r>
            <a:r>
              <a:rPr lang="en-US" i="1" dirty="0" err="1"/>
              <a:t>metodologii</a:t>
            </a:r>
            <a:r>
              <a:rPr lang="en-US" b="1" dirty="0"/>
              <a:t> </a:t>
            </a:r>
            <a:endParaRPr lang="ru-RU" b="1" dirty="0"/>
          </a:p>
          <a:p>
            <a:r>
              <a:rPr lang="en-US" b="1" dirty="0" err="1"/>
              <a:t>Scop</a:t>
            </a:r>
            <a:r>
              <a:rPr lang="en-US" b="1" dirty="0"/>
              <a:t>:</a:t>
            </a:r>
            <a:endParaRPr lang="ru-RU" dirty="0"/>
          </a:p>
          <a:p>
            <a:pPr>
              <a:lnSpc>
                <a:spcPct val="120000"/>
              </a:lnSpc>
            </a:pPr>
            <a:r>
              <a:rPr lang="en-US" dirty="0" err="1"/>
              <a:t>Acest</a:t>
            </a:r>
            <a:r>
              <a:rPr lang="en-US" dirty="0"/>
              <a:t> standard </a:t>
            </a:r>
            <a:r>
              <a:rPr lang="en-US" dirty="0" err="1"/>
              <a:t>internațional</a:t>
            </a:r>
            <a:r>
              <a:rPr lang="en-US" dirty="0"/>
              <a:t> </a:t>
            </a:r>
            <a:r>
              <a:rPr lang="en-US" dirty="0" err="1"/>
              <a:t>definește</a:t>
            </a:r>
            <a:r>
              <a:rPr lang="en-US" dirty="0"/>
              <a:t> </a:t>
            </a:r>
            <a:r>
              <a:rPr lang="en-US" dirty="0" err="1"/>
              <a:t>cerințele</a:t>
            </a:r>
            <a:r>
              <a:rPr lang="en-US" dirty="0"/>
              <a:t> </a:t>
            </a:r>
            <a:r>
              <a:rPr lang="en-US" dirty="0" err="1"/>
              <a:t>pentru</a:t>
            </a:r>
            <a:r>
              <a:rPr lang="en-US" dirty="0"/>
              <a:t> </a:t>
            </a:r>
            <a:r>
              <a:rPr lang="en-US" dirty="0" err="1"/>
              <a:t>arhitecturi</a:t>
            </a:r>
            <a:r>
              <a:rPr lang="en-US" dirty="0"/>
              <a:t> de </a:t>
            </a:r>
            <a:r>
              <a:rPr lang="en-US" dirty="0" err="1"/>
              <a:t>intreprindere</a:t>
            </a:r>
            <a:r>
              <a:rPr lang="en-US" dirty="0"/>
              <a:t> </a:t>
            </a:r>
            <a:r>
              <a:rPr lang="en-US" dirty="0" err="1"/>
              <a:t>și</a:t>
            </a:r>
            <a:r>
              <a:rPr lang="en-US" dirty="0"/>
              <a:t> a </a:t>
            </a:r>
            <a:r>
              <a:rPr lang="en-US" dirty="0" err="1"/>
              <a:t>metodologiilor</a:t>
            </a:r>
            <a:r>
              <a:rPr lang="en-US" dirty="0"/>
              <a:t>, </a:t>
            </a:r>
            <a:r>
              <a:rPr lang="en-US" dirty="0" err="1"/>
              <a:t>precum</a:t>
            </a:r>
            <a:r>
              <a:rPr lang="en-US" dirty="0"/>
              <a:t> </a:t>
            </a:r>
            <a:r>
              <a:rPr lang="en-US" dirty="0" err="1"/>
              <a:t>și</a:t>
            </a:r>
            <a:r>
              <a:rPr lang="en-US" dirty="0"/>
              <a:t> </a:t>
            </a:r>
            <a:r>
              <a:rPr lang="en-US" dirty="0" err="1"/>
              <a:t>cerințele</a:t>
            </a:r>
            <a:r>
              <a:rPr lang="en-US" dirty="0"/>
              <a:t> </a:t>
            </a:r>
            <a:r>
              <a:rPr lang="en-US" dirty="0" err="1"/>
              <a:t>pe</a:t>
            </a:r>
            <a:r>
              <a:rPr lang="en-US" dirty="0"/>
              <a:t> care </a:t>
            </a:r>
            <a:r>
              <a:rPr lang="en-US" dirty="0" err="1"/>
              <a:t>astfel</a:t>
            </a:r>
            <a:r>
              <a:rPr lang="en-US" dirty="0"/>
              <a:t> de </a:t>
            </a:r>
            <a:r>
              <a:rPr lang="en-US" dirty="0" err="1"/>
              <a:t>arhitecturi</a:t>
            </a:r>
            <a:r>
              <a:rPr lang="en-US" dirty="0"/>
              <a:t> </a:t>
            </a:r>
            <a:r>
              <a:rPr lang="en-US" dirty="0" err="1"/>
              <a:t>și</a:t>
            </a:r>
            <a:r>
              <a:rPr lang="en-US" dirty="0"/>
              <a:t> </a:t>
            </a:r>
            <a:r>
              <a:rPr lang="en-US" dirty="0" err="1"/>
              <a:t>metodologii</a:t>
            </a:r>
            <a:r>
              <a:rPr lang="en-US" dirty="0"/>
              <a:t> </a:t>
            </a:r>
            <a:r>
              <a:rPr lang="en-US" dirty="0" err="1"/>
              <a:t>trebuie</a:t>
            </a:r>
            <a:r>
              <a:rPr lang="en-US" dirty="0"/>
              <a:t> </a:t>
            </a:r>
            <a:r>
              <a:rPr lang="en-US" dirty="0" err="1"/>
              <a:t>să</a:t>
            </a:r>
            <a:r>
              <a:rPr lang="en-US" dirty="0"/>
              <a:t> le </a:t>
            </a:r>
            <a:r>
              <a:rPr lang="en-US" dirty="0" err="1"/>
              <a:t>îndeplinească</a:t>
            </a:r>
            <a:r>
              <a:rPr lang="en-US" dirty="0"/>
              <a:t> </a:t>
            </a:r>
            <a:r>
              <a:rPr lang="en-US" dirty="0" err="1"/>
              <a:t>pentru</a:t>
            </a:r>
            <a:r>
              <a:rPr lang="en-US" dirty="0"/>
              <a:t> a fi considerate o </a:t>
            </a:r>
            <a:r>
              <a:rPr lang="en-US" dirty="0" err="1"/>
              <a:t>arhitectură</a:t>
            </a:r>
            <a:r>
              <a:rPr lang="en-US" dirty="0"/>
              <a:t> </a:t>
            </a:r>
            <a:r>
              <a:rPr lang="en-US" dirty="0" err="1"/>
              <a:t>complet</a:t>
            </a:r>
            <a:r>
              <a:rPr lang="en-US" dirty="0"/>
              <a:t> de </a:t>
            </a:r>
            <a:r>
              <a:rPr lang="en-US" dirty="0" err="1"/>
              <a:t>întreprindere</a:t>
            </a:r>
            <a:r>
              <a:rPr lang="en-US" dirty="0"/>
              <a:t> </a:t>
            </a:r>
            <a:r>
              <a:rPr lang="en-US" dirty="0" err="1"/>
              <a:t>și</a:t>
            </a:r>
            <a:r>
              <a:rPr lang="en-US" dirty="0"/>
              <a:t> </a:t>
            </a:r>
            <a:r>
              <a:rPr lang="en-US" dirty="0" err="1"/>
              <a:t>metodologii</a:t>
            </a:r>
            <a:r>
              <a:rPr lang="en-US" dirty="0"/>
              <a:t>. </a:t>
            </a:r>
            <a:r>
              <a:rPr lang="en-US" dirty="0" err="1"/>
              <a:t>Domeniul</a:t>
            </a:r>
            <a:r>
              <a:rPr lang="en-US" dirty="0"/>
              <a:t> de </a:t>
            </a:r>
            <a:r>
              <a:rPr lang="en-US" dirty="0" err="1"/>
              <a:t>aplicare</a:t>
            </a:r>
            <a:r>
              <a:rPr lang="en-US" dirty="0"/>
              <a:t> al </a:t>
            </a:r>
            <a:r>
              <a:rPr lang="en-US" dirty="0" err="1"/>
              <a:t>acestor</a:t>
            </a:r>
            <a:r>
              <a:rPr lang="en-US" dirty="0"/>
              <a:t> </a:t>
            </a:r>
            <a:r>
              <a:rPr lang="en-US" dirty="0" err="1"/>
              <a:t>arhitecturi</a:t>
            </a:r>
            <a:r>
              <a:rPr lang="en-US" dirty="0"/>
              <a:t> enterprise </a:t>
            </a:r>
            <a:r>
              <a:rPr lang="en-US" dirty="0" err="1"/>
              <a:t>și</a:t>
            </a:r>
            <a:r>
              <a:rPr lang="en-US" dirty="0"/>
              <a:t> a </a:t>
            </a:r>
            <a:r>
              <a:rPr lang="en-US" dirty="0" err="1"/>
              <a:t>metodologiilor</a:t>
            </a:r>
            <a:r>
              <a:rPr lang="en-US" dirty="0"/>
              <a:t> </a:t>
            </a:r>
            <a:r>
              <a:rPr lang="en-US" dirty="0" err="1"/>
              <a:t>acoperă</a:t>
            </a:r>
            <a:r>
              <a:rPr lang="en-US" dirty="0"/>
              <a:t> </a:t>
            </a:r>
            <a:r>
              <a:rPr lang="en-US" dirty="0" err="1"/>
              <a:t>aceste</a:t>
            </a:r>
            <a:r>
              <a:rPr lang="en-US" dirty="0"/>
              <a:t> </a:t>
            </a:r>
            <a:r>
              <a:rPr lang="en-US" dirty="0" err="1"/>
              <a:t>elemente</a:t>
            </a:r>
            <a:r>
              <a:rPr lang="en-US" dirty="0"/>
              <a:t> constitutive considerate </a:t>
            </a:r>
            <a:r>
              <a:rPr lang="en-US" dirty="0" err="1"/>
              <a:t>necesare</a:t>
            </a:r>
            <a:r>
              <a:rPr lang="en-US" dirty="0"/>
              <a:t> </a:t>
            </a:r>
            <a:r>
              <a:rPr lang="en-US" dirty="0" err="1"/>
              <a:t>pentru</a:t>
            </a:r>
            <a:r>
              <a:rPr lang="en-US" dirty="0"/>
              <a:t> </a:t>
            </a:r>
            <a:r>
              <a:rPr lang="en-US" dirty="0" err="1"/>
              <a:t>efectuarea</a:t>
            </a:r>
            <a:r>
              <a:rPr lang="en-US" dirty="0"/>
              <a:t> </a:t>
            </a:r>
            <a:r>
              <a:rPr lang="en-US" dirty="0" err="1"/>
              <a:t>tuturor</a:t>
            </a:r>
            <a:r>
              <a:rPr lang="en-US" dirty="0"/>
              <a:t> </a:t>
            </a:r>
            <a:r>
              <a:rPr lang="en-US" dirty="0" err="1"/>
              <a:t>tipurilor</a:t>
            </a:r>
            <a:r>
              <a:rPr lang="en-US" dirty="0"/>
              <a:t> de </a:t>
            </a:r>
            <a:r>
              <a:rPr lang="en-US" dirty="0" err="1"/>
              <a:t>proiecte</a:t>
            </a:r>
            <a:r>
              <a:rPr lang="en-US" dirty="0"/>
              <a:t> de </a:t>
            </a:r>
            <a:r>
              <a:rPr lang="en-US" dirty="0" err="1"/>
              <a:t>creare</a:t>
            </a:r>
            <a:r>
              <a:rPr lang="en-US" dirty="0"/>
              <a:t> de </a:t>
            </a:r>
            <a:r>
              <a:rPr lang="en-US" dirty="0" err="1"/>
              <a:t>întreprinderi</a:t>
            </a:r>
            <a:r>
              <a:rPr lang="en-US" dirty="0"/>
              <a:t>, </a:t>
            </a:r>
            <a:r>
              <a:rPr lang="en-US" dirty="0" err="1"/>
              <a:t>precum</a:t>
            </a:r>
            <a:r>
              <a:rPr lang="en-US" dirty="0"/>
              <a:t> </a:t>
            </a:r>
            <a:r>
              <a:rPr lang="en-US" dirty="0" err="1"/>
              <a:t>și</a:t>
            </a:r>
            <a:r>
              <a:rPr lang="en-US" dirty="0"/>
              <a:t> </a:t>
            </a:r>
            <a:r>
              <a:rPr lang="en-US" dirty="0" err="1"/>
              <a:t>orice</a:t>
            </a:r>
            <a:r>
              <a:rPr lang="en-US" dirty="0"/>
              <a:t> </a:t>
            </a:r>
            <a:r>
              <a:rPr lang="en-US" dirty="0" err="1"/>
              <a:t>proiecte</a:t>
            </a:r>
            <a:r>
              <a:rPr lang="en-US" dirty="0"/>
              <a:t> de </a:t>
            </a:r>
            <a:r>
              <a:rPr lang="en-US" dirty="0" err="1"/>
              <a:t>schimbare</a:t>
            </a:r>
            <a:r>
              <a:rPr lang="en-US" dirty="0"/>
              <a:t> </a:t>
            </a:r>
            <a:r>
              <a:rPr lang="en-US" dirty="0" err="1"/>
              <a:t>suplimentare</a:t>
            </a:r>
            <a:r>
              <a:rPr lang="en-US" dirty="0"/>
              <a:t> </a:t>
            </a:r>
            <a:r>
              <a:rPr lang="en-US" dirty="0" err="1"/>
              <a:t>cerute</a:t>
            </a:r>
            <a:r>
              <a:rPr lang="en-US" dirty="0"/>
              <a:t> de </a:t>
            </a:r>
            <a:r>
              <a:rPr lang="en-US" dirty="0" err="1"/>
              <a:t>întreprindere</a:t>
            </a:r>
            <a:r>
              <a:rPr lang="en-US" dirty="0"/>
              <a:t> </a:t>
            </a:r>
            <a:r>
              <a:rPr lang="en-US" dirty="0" err="1"/>
              <a:t>pe</a:t>
            </a:r>
            <a:r>
              <a:rPr lang="en-US" dirty="0"/>
              <a:t> </a:t>
            </a:r>
            <a:r>
              <a:rPr lang="en-US" dirty="0" err="1"/>
              <a:t>parcursul</a:t>
            </a:r>
            <a:r>
              <a:rPr lang="en-US" dirty="0"/>
              <a:t> </a:t>
            </a:r>
            <a:r>
              <a:rPr lang="en-US" dirty="0" err="1"/>
              <a:t>întregii</a:t>
            </a:r>
            <a:r>
              <a:rPr lang="en-US" dirty="0"/>
              <a:t> </a:t>
            </a:r>
            <a:r>
              <a:rPr lang="en-US" dirty="0" err="1"/>
              <a:t>vieți</a:t>
            </a:r>
            <a:r>
              <a:rPr lang="en-US" dirty="0"/>
              <a:t> a </a:t>
            </a:r>
            <a:r>
              <a:rPr lang="en-US" dirty="0" err="1"/>
              <a:t>întreprinderii</a:t>
            </a:r>
            <a:r>
              <a:rPr lang="en-US" dirty="0"/>
              <a:t>, </a:t>
            </a:r>
            <a:r>
              <a:rPr lang="en-US" dirty="0" err="1"/>
              <a:t>inclusiv</a:t>
            </a:r>
            <a:r>
              <a:rPr lang="en-US" dirty="0"/>
              <a:t> </a:t>
            </a:r>
            <a:endParaRPr lang="ru-RU" dirty="0"/>
          </a:p>
          <a:p>
            <a:pPr>
              <a:lnSpc>
                <a:spcPct val="120000"/>
              </a:lnSpc>
            </a:pPr>
            <a:r>
              <a:rPr lang="en-US" dirty="0" err="1" smtClean="0"/>
              <a:t>Crearea</a:t>
            </a:r>
            <a:r>
              <a:rPr lang="en-US" dirty="0" smtClean="0"/>
              <a:t> </a:t>
            </a:r>
            <a:r>
              <a:rPr lang="en-US" dirty="0"/>
              <a:t>de </a:t>
            </a:r>
            <a:r>
              <a:rPr lang="en-US" dirty="0" err="1"/>
              <a:t>întreprinderi</a:t>
            </a:r>
            <a:r>
              <a:rPr lang="en-US" dirty="0"/>
              <a:t>, </a:t>
            </a:r>
            <a:endParaRPr lang="ru-RU" dirty="0"/>
          </a:p>
          <a:p>
            <a:pPr>
              <a:lnSpc>
                <a:spcPct val="120000"/>
              </a:lnSpc>
            </a:pPr>
            <a:r>
              <a:rPr lang="en-US" dirty="0" err="1" smtClean="0"/>
              <a:t>Eforturi</a:t>
            </a:r>
            <a:r>
              <a:rPr lang="en-US" dirty="0" smtClean="0"/>
              <a:t> </a:t>
            </a:r>
            <a:r>
              <a:rPr lang="en-US" dirty="0" err="1"/>
              <a:t>majore</a:t>
            </a:r>
            <a:r>
              <a:rPr lang="en-US" dirty="0"/>
              <a:t> de </a:t>
            </a:r>
            <a:r>
              <a:rPr lang="en-US" dirty="0" err="1"/>
              <a:t>restructurare</a:t>
            </a:r>
            <a:r>
              <a:rPr lang="en-US" dirty="0"/>
              <a:t> </a:t>
            </a:r>
            <a:r>
              <a:rPr lang="en-US" dirty="0" err="1"/>
              <a:t>întreprindere</a:t>
            </a:r>
            <a:r>
              <a:rPr lang="en-US" dirty="0"/>
              <a:t>, </a:t>
            </a:r>
            <a:r>
              <a:rPr lang="en-US" dirty="0" err="1"/>
              <a:t>și</a:t>
            </a:r>
            <a:endParaRPr lang="ru-RU" dirty="0"/>
          </a:p>
          <a:p>
            <a:pPr>
              <a:lnSpc>
                <a:spcPct val="120000"/>
              </a:lnSpc>
            </a:pPr>
            <a:r>
              <a:rPr lang="en-US" dirty="0" err="1" smtClean="0"/>
              <a:t>Modificări</a:t>
            </a:r>
            <a:r>
              <a:rPr lang="en-US" dirty="0" smtClean="0"/>
              <a:t> </a:t>
            </a:r>
            <a:r>
              <a:rPr lang="en-US" dirty="0" err="1"/>
              <a:t>incrementale</a:t>
            </a:r>
            <a:r>
              <a:rPr lang="en-US" dirty="0"/>
              <a:t> care </a:t>
            </a:r>
            <a:r>
              <a:rPr lang="en-US" dirty="0" err="1"/>
              <a:t>afectează</a:t>
            </a:r>
            <a:r>
              <a:rPr lang="en-US" dirty="0"/>
              <a:t> </a:t>
            </a:r>
            <a:r>
              <a:rPr lang="en-US" dirty="0" err="1"/>
              <a:t>doar</a:t>
            </a:r>
            <a:r>
              <a:rPr lang="en-US" dirty="0"/>
              <a:t> o parte a </a:t>
            </a:r>
            <a:r>
              <a:rPr lang="en-US" dirty="0" err="1"/>
              <a:t>ciclului</a:t>
            </a:r>
            <a:r>
              <a:rPr lang="en-US" dirty="0"/>
              <a:t> de </a:t>
            </a:r>
            <a:r>
              <a:rPr lang="en-US" dirty="0" err="1"/>
              <a:t>viață</a:t>
            </a:r>
            <a:r>
              <a:rPr lang="en-US" dirty="0"/>
              <a:t> a </a:t>
            </a:r>
            <a:r>
              <a:rPr lang="en-US" dirty="0" err="1"/>
              <a:t>intreprinderii</a:t>
            </a:r>
            <a:r>
              <a:rPr lang="en-US" dirty="0"/>
              <a:t>.</a:t>
            </a:r>
            <a:endParaRPr lang="ru-RU" dirty="0"/>
          </a:p>
          <a:p>
            <a:endParaRPr lang="ru-RU" dirty="0"/>
          </a:p>
        </p:txBody>
      </p:sp>
    </p:spTree>
    <p:extLst>
      <p:ext uri="{BB962C8B-B14F-4D97-AF65-F5344CB8AC3E}">
        <p14:creationId xmlns:p14="http://schemas.microsoft.com/office/powerpoint/2010/main" val="4748480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29491"/>
            <a:ext cx="10515600" cy="5747472"/>
          </a:xfrm>
        </p:spPr>
        <p:txBody>
          <a:bodyPr/>
          <a:lstStyle/>
          <a:p>
            <a:r>
              <a:rPr lang="ro-RO" dirty="0"/>
              <a:t>Întreprinderile industriale creează şi modifică operaţiunile de fabricaţie şi de afaceri pentru a îmbunătăţi performanţa pe pieţele locale şi globale. În faza de exploatare, ele implementează o varietate de resurse cum ar fi oameni, sisteme de informare şi maşini automate. Individual şi colectiv aceste resurse oferă capacităţile funcţionale necesare pentru a accelera procesele de afaceri şi activităţile lor constitutive. </a:t>
            </a:r>
            <a:endParaRPr lang="ro-RO" dirty="0" smtClean="0"/>
          </a:p>
          <a:p>
            <a:r>
              <a:rPr lang="ro-RO" dirty="0" smtClean="0"/>
              <a:t>Interconectarea </a:t>
            </a:r>
            <a:r>
              <a:rPr lang="ro-RO" dirty="0"/>
              <a:t>resurselor trebuie să fie organizate şi orientate pentru îndeplinirea misiunii. Acest lucru necesită reguli de afaceri adecvate şi structuri organizatorice pentru a permite întreprinderii să furnizeze produse şi servicii pentru clienţii săi în conformitate cu criteriile convenite.</a:t>
            </a:r>
            <a:br>
              <a:rPr lang="ro-RO" dirty="0"/>
            </a:br>
            <a:endParaRPr lang="ru-RU" dirty="0"/>
          </a:p>
        </p:txBody>
      </p:sp>
    </p:spTree>
    <p:extLst>
      <p:ext uri="{BB962C8B-B14F-4D97-AF65-F5344CB8AC3E}">
        <p14:creationId xmlns:p14="http://schemas.microsoft.com/office/powerpoint/2010/main" val="35678081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71055"/>
            <a:ext cx="10515600" cy="5705908"/>
          </a:xfrm>
        </p:spPr>
        <p:txBody>
          <a:bodyPr>
            <a:normAutofit/>
          </a:bodyPr>
          <a:lstStyle/>
          <a:p>
            <a:r>
              <a:rPr lang="ro-RO" sz="3200" dirty="0"/>
              <a:t>Intreprinderile operează în condiţii de piaţă şi de mediu incerte pentru ca ingineria întreprinderii să poată fi în curs de desfăşurare. Rezultă că personalul companiei are o varietate de roluri pentru a juca în conceperea şi dezvoltarea continuă a misiunii, regulile de afaceri, procesele de afaceri, structurile organizatorice, precum şi resursele şi serviciile de susţinere a proceselor. </a:t>
            </a:r>
            <a:endParaRPr lang="ro-RO" sz="3200" dirty="0" smtClean="0"/>
          </a:p>
          <a:p>
            <a:r>
              <a:rPr lang="ro-RO" sz="3200" dirty="0" smtClean="0"/>
              <a:t>Din </a:t>
            </a:r>
            <a:r>
              <a:rPr lang="ro-RO" sz="3200" dirty="0"/>
              <a:t>cauza nivelului ridicat de complexitate implicat în ingineria întreprindereii, invariabil este necesar pentru a implementa mijloacele de evaluare, structurare, coordonarea şi sprijinirea acestor activităţi de inginerie.</a:t>
            </a:r>
            <a:br>
              <a:rPr lang="ro-RO" sz="3200" dirty="0"/>
            </a:br>
            <a:endParaRPr lang="ru-RU" sz="3200" dirty="0"/>
          </a:p>
        </p:txBody>
      </p:sp>
    </p:spTree>
    <p:extLst>
      <p:ext uri="{BB962C8B-B14F-4D97-AF65-F5344CB8AC3E}">
        <p14:creationId xmlns:p14="http://schemas.microsoft.com/office/powerpoint/2010/main" val="35525815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951018" y="125491"/>
            <a:ext cx="8672946" cy="6555831"/>
          </a:xfrm>
          <a:prstGeom prst="rect">
            <a:avLst/>
          </a:prstGeom>
        </p:spPr>
      </p:pic>
      <p:sp>
        <p:nvSpPr>
          <p:cNvPr id="5" name="TextBox 4"/>
          <p:cNvSpPr txBox="1"/>
          <p:nvPr/>
        </p:nvSpPr>
        <p:spPr>
          <a:xfrm>
            <a:off x="110835" y="1842655"/>
            <a:ext cx="3629891" cy="646331"/>
          </a:xfrm>
          <a:prstGeom prst="rect">
            <a:avLst/>
          </a:prstGeom>
          <a:noFill/>
        </p:spPr>
        <p:txBody>
          <a:bodyPr wrap="square" rtlCol="0">
            <a:spAutoFit/>
          </a:bodyPr>
          <a:lstStyle/>
          <a:p>
            <a:r>
              <a:rPr lang="ro-RO" b="1" i="1" dirty="0"/>
              <a:t>Fig.4.14. Arhitectura modelării în standardul ISO </a:t>
            </a:r>
            <a:r>
              <a:rPr lang="ro-RO" b="1" i="1" dirty="0" smtClean="0"/>
              <a:t>15704</a:t>
            </a:r>
            <a:endParaRPr lang="ru-RU" dirty="0"/>
          </a:p>
        </p:txBody>
      </p:sp>
    </p:spTree>
    <p:extLst>
      <p:ext uri="{BB962C8B-B14F-4D97-AF65-F5344CB8AC3E}">
        <p14:creationId xmlns:p14="http://schemas.microsoft.com/office/powerpoint/2010/main" val="6522116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235527"/>
            <a:ext cx="10515600" cy="5941436"/>
          </a:xfrm>
        </p:spPr>
        <p:txBody>
          <a:bodyPr>
            <a:normAutofit fontScale="77500" lnSpcReduction="20000"/>
          </a:bodyPr>
          <a:lstStyle/>
          <a:p>
            <a:r>
              <a:rPr lang="ro-RO" b="1" i="1" dirty="0"/>
              <a:t>Scopul şi beneficiile implementării întreprinderii de tip arhitectural. </a:t>
            </a:r>
            <a:endParaRPr lang="ro-RO" b="1" i="1" dirty="0" smtClean="0"/>
          </a:p>
          <a:p>
            <a:r>
              <a:rPr lang="ro-RO" dirty="0" smtClean="0"/>
              <a:t>O </a:t>
            </a:r>
            <a:r>
              <a:rPr lang="ro-RO" dirty="0"/>
              <a:t>arhitectură de tip enterprise cu metodologia asociată şi tehnologii de întreprindere inginerească care îndeplinesc cerinţele acestui standard, va nominaliza o echipă de antrepriză-integrare-planificare pentru a determina şi a dezvolta un curs de acţiune care este complet, exact, orientat corect spre o viitoare evoluţie a afacerii, cu minimum de resurse, personal, şi capital. Adică: - descrie sarcinile necesare; - dfineşte cantitatea necesară de informaţii; - specifică relaţiile dintre oameni, procese şi echipamente în integrarea considerată; - adresează preocupările legate de gestiune; - adresează factorii economici, culturali şi tehnologici relevanţi; - detalizează gradul necesar de suport al calculatorului; - suportă modelarea bazată pe proces care poate descrie întreaga istorie a vieţii întreprinderii</a:t>
            </a:r>
            <a:r>
              <a:rPr lang="ro-RO" dirty="0" smtClean="0"/>
              <a:t>.</a:t>
            </a:r>
          </a:p>
          <a:p>
            <a:r>
              <a:rPr lang="ro-RO" b="1" i="1" dirty="0" smtClean="0"/>
              <a:t>Beneficii </a:t>
            </a:r>
            <a:r>
              <a:rPr lang="ro-RO" b="1" i="1" dirty="0"/>
              <a:t>ale acestui standard</a:t>
            </a:r>
            <a:r>
              <a:rPr lang="ro-RO" b="1" dirty="0"/>
              <a:t>. </a:t>
            </a:r>
            <a:endParaRPr lang="ro-RO" b="1" dirty="0" smtClean="0"/>
          </a:p>
          <a:p>
            <a:r>
              <a:rPr lang="ro-RO" dirty="0" smtClean="0"/>
              <a:t>Arhitecturile </a:t>
            </a:r>
            <a:r>
              <a:rPr lang="ro-RO" dirty="0"/>
              <a:t>de tip înterprindere şi cerinţele metodologice în acest standard vor permite o întreprindere specifică de tip arhitectural cu metodologia care urmează a fi verificată pentru asigurarea integralităţii în ceea ce priveşte scopul său actual şi viitor. Acest standard va ghida dezvoltarea lor. Acest beneficiu va fi cel mai relevant pentru orice grup responsabil de îmbunătăţirea infrastructurii de întreprindere sau procesele sale. Un astfel de grup va găsi că este necesar fie să creeze sau să selecteze o arhitectură de tip enterprise, cu o terminologie care se referă în mod specific la companie, industrie, cultură implicată. Acest standard va ghida acea selecţie sau elaborare.</a:t>
            </a:r>
            <a:br>
              <a:rPr lang="ro-RO" dirty="0"/>
            </a:br>
            <a:endParaRPr lang="ru-RU" dirty="0"/>
          </a:p>
        </p:txBody>
      </p:sp>
    </p:spTree>
    <p:extLst>
      <p:ext uri="{BB962C8B-B14F-4D97-AF65-F5344CB8AC3E}">
        <p14:creationId xmlns:p14="http://schemas.microsoft.com/office/powerpoint/2010/main" val="4114522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itle 1"/>
          <p:cNvSpPr>
            <a:spLocks noGrp="1"/>
          </p:cNvSpPr>
          <p:nvPr>
            <p:ph type="title"/>
          </p:nvPr>
        </p:nvSpPr>
        <p:spPr>
          <a:xfrm>
            <a:off x="2193925" y="306388"/>
            <a:ext cx="7799388" cy="912812"/>
          </a:xfrm>
        </p:spPr>
        <p:txBody>
          <a:bodyPr/>
          <a:lstStyle/>
          <a:p>
            <a:pPr eaLnBrk="1" hangingPunct="1"/>
            <a:r>
              <a:rPr lang="ro-RO" altLang="en-US" smtClean="0"/>
              <a:t>Conținutul proceselor primare</a:t>
            </a:r>
            <a:endParaRPr lang="en-US" altLang="en-US" smtClean="0"/>
          </a:p>
        </p:txBody>
      </p:sp>
      <p:graphicFrame>
        <p:nvGraphicFramePr>
          <p:cNvPr id="208899" name="Object 2"/>
          <p:cNvGraphicFramePr>
            <a:graphicFrameLocks noChangeAspect="1"/>
          </p:cNvGraphicFramePr>
          <p:nvPr>
            <p:extLst>
              <p:ext uri="{D42A27DB-BD31-4B8C-83A1-F6EECF244321}">
                <p14:modId xmlns:p14="http://schemas.microsoft.com/office/powerpoint/2010/main" val="1832839222"/>
              </p:ext>
            </p:extLst>
          </p:nvPr>
        </p:nvGraphicFramePr>
        <p:xfrm>
          <a:off x="702469" y="1828800"/>
          <a:ext cx="10782300" cy="4819650"/>
        </p:xfrm>
        <a:graphic>
          <a:graphicData uri="http://schemas.openxmlformats.org/presentationml/2006/ole">
            <mc:AlternateContent xmlns:mc="http://schemas.openxmlformats.org/markup-compatibility/2006">
              <mc:Choice xmlns:v="urn:schemas-microsoft-com:vml" Requires="v">
                <p:oleObj spid="_x0000_s4172" name="Документ" r:id="rId3" imgW="6552167" imgH="2289646" progId="Word.Document.12">
                  <p:embed/>
                </p:oleObj>
              </mc:Choice>
              <mc:Fallback>
                <p:oleObj name="Документ" r:id="rId3" imgW="6552167" imgH="2289646" progId="Word.Document.12">
                  <p:embed/>
                  <p:pic>
                    <p:nvPicPr>
                      <p:cNvPr id="0" name=""/>
                      <p:cNvPicPr>
                        <a:picLocks noChangeAspect="1" noChangeArrowheads="1"/>
                      </p:cNvPicPr>
                      <p:nvPr/>
                    </p:nvPicPr>
                    <p:blipFill>
                      <a:blip r:embed="rId4"/>
                      <a:srcRect/>
                      <a:stretch>
                        <a:fillRect/>
                      </a:stretch>
                    </p:blipFill>
                    <p:spPr bwMode="auto">
                      <a:xfrm>
                        <a:off x="702469" y="1828800"/>
                        <a:ext cx="10782300" cy="48196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74152324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18655"/>
            <a:ext cx="10515600" cy="5858308"/>
          </a:xfrm>
        </p:spPr>
        <p:txBody>
          <a:bodyPr>
            <a:normAutofit fontScale="92500" lnSpcReduction="10000"/>
          </a:bodyPr>
          <a:lstStyle/>
          <a:p>
            <a:r>
              <a:rPr lang="ro-RO" b="1" i="1" dirty="0">
                <a:solidFill>
                  <a:srgbClr val="002060"/>
                </a:solidFill>
              </a:rPr>
              <a:t>Standardul ISO 19440:2007</a:t>
            </a:r>
            <a:r>
              <a:rPr lang="ro-RO" dirty="0"/>
              <a:t/>
            </a:r>
            <a:br>
              <a:rPr lang="ro-RO" dirty="0"/>
            </a:br>
            <a:r>
              <a:rPr lang="ro-RO" b="1" i="1" dirty="0"/>
              <a:t>Integrare în cadrul întreprinderii. Concepte constructive pentru modelarea întreprinderii</a:t>
            </a:r>
            <a:r>
              <a:rPr lang="ro-RO" b="1" i="1" dirty="0" smtClean="0"/>
              <a:t>.</a:t>
            </a:r>
          </a:p>
          <a:p>
            <a:r>
              <a:rPr lang="ro-RO" dirty="0" smtClean="0"/>
              <a:t> </a:t>
            </a:r>
            <a:r>
              <a:rPr lang="ro-RO" dirty="0"/>
              <a:t>Acest standard a fost revizuit şi confirmat ultima dată în 2011. Prin urmare, această versiune rămâne actuală. ISO 19440: 2007 specifică caracteristicile constructive de bază necesare pentru modelarea cu suport computerizat a întreprinderilor conforme cu standardul ISO 19439. </a:t>
            </a:r>
            <a:endParaRPr lang="ro-RO" dirty="0" smtClean="0"/>
          </a:p>
          <a:p>
            <a:r>
              <a:rPr lang="ro-RO" dirty="0" smtClean="0"/>
              <a:t>Standardul </a:t>
            </a:r>
            <a:r>
              <a:rPr lang="ro-RO" dirty="0"/>
              <a:t>defineşte conceptele generice care sunt necesare pentru a permite crearea de modele de întreprinderi pentru întreprinderi industriale şi de a oferi sprijin pentru utilizarea cadrelor de către întreprinderile industriale. Prezentul standard internaţional se bazează pe ISO 19439 prin definirea şi detalierea unui set de construcţii de modelare a limbajului orientate spre utilizator, care oferă semantici comune şi permit unificarea modelelor dezvoltate de diferitele părţi interesate în diferite faze de dezvoltare a modelului.</a:t>
            </a:r>
            <a:br>
              <a:rPr lang="ro-RO" dirty="0"/>
            </a:br>
            <a:endParaRPr lang="ru-RU" dirty="0"/>
          </a:p>
        </p:txBody>
      </p:sp>
    </p:spTree>
    <p:extLst>
      <p:ext uri="{BB962C8B-B14F-4D97-AF65-F5344CB8AC3E}">
        <p14:creationId xmlns:p14="http://schemas.microsoft.com/office/powerpoint/2010/main" val="22728205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512618"/>
            <a:ext cx="10515600" cy="5664345"/>
          </a:xfrm>
        </p:spPr>
        <p:txBody>
          <a:bodyPr>
            <a:normAutofit/>
          </a:bodyPr>
          <a:lstStyle/>
          <a:p>
            <a:r>
              <a:rPr lang="ro-RO" dirty="0"/>
              <a:t>Astfel de modele sunt destinate suportului pe bază de model operaţional de luare a deciziilor şi pot fi folosite pentru modelul de monitorizare şi control de funcţionare. </a:t>
            </a:r>
            <a:endParaRPr lang="ro-RO" dirty="0" smtClean="0"/>
          </a:p>
          <a:p>
            <a:r>
              <a:rPr lang="ro-RO" dirty="0" smtClean="0"/>
              <a:t>Construcţiile </a:t>
            </a:r>
            <a:r>
              <a:rPr lang="ro-RO" dirty="0"/>
              <a:t>de modelare a limbajului definite în prezentul standard internaţional pot fi specializate sau organizate în structuri pentru scopuri specifice, de exemplu, pentru un sector industrial sau pentru un anumit tip de proiect de întreprindere, cum ar fi de întreţinere. La rândul său, astfel de structuri şi construcţii pentru modelarea generică a limbajului pot fi folosite la dezvoltarea anumitor modele pentru o anumită întreprindere. </a:t>
            </a:r>
            <a:endParaRPr lang="ro-RO" dirty="0" smtClean="0"/>
          </a:p>
        </p:txBody>
      </p:sp>
    </p:spTree>
    <p:extLst>
      <p:ext uri="{BB962C8B-B14F-4D97-AF65-F5344CB8AC3E}">
        <p14:creationId xmlns:p14="http://schemas.microsoft.com/office/powerpoint/2010/main" val="30641385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01782"/>
            <a:ext cx="10515600" cy="5775181"/>
          </a:xfrm>
        </p:spPr>
        <p:txBody>
          <a:bodyPr/>
          <a:lstStyle/>
          <a:p>
            <a:r>
              <a:rPr lang="ro-RO" b="1" i="1" dirty="0">
                <a:solidFill>
                  <a:srgbClr val="FF0000"/>
                </a:solidFill>
              </a:rPr>
              <a:t>Cerinţelele generale care determină caracteristicile de bază necesare pentru modelarea la calculator sunt</a:t>
            </a:r>
            <a:r>
              <a:rPr lang="ro-RO" dirty="0"/>
              <a:t>: </a:t>
            </a:r>
          </a:p>
          <a:p>
            <a:pPr marL="0" indent="0">
              <a:buNone/>
            </a:pPr>
            <a:r>
              <a:rPr lang="ro-RO" dirty="0"/>
              <a:t>- </a:t>
            </a:r>
            <a:r>
              <a:rPr lang="ro-RO" b="1" i="1" dirty="0">
                <a:solidFill>
                  <a:srgbClr val="002060"/>
                </a:solidFill>
              </a:rPr>
              <a:t>asigurarea unui model explicit de Business Processes</a:t>
            </a:r>
            <a:r>
              <a:rPr lang="ro-RO" dirty="0"/>
              <a:t>, cu propria lor dinamică, funcţii, informaţii, resurse, organizare şi responsabilităţi; </a:t>
            </a:r>
          </a:p>
          <a:p>
            <a:pPr marL="0" indent="0">
              <a:buNone/>
            </a:pPr>
            <a:r>
              <a:rPr lang="ro-RO" dirty="0"/>
              <a:t>- </a:t>
            </a:r>
            <a:r>
              <a:rPr lang="ro-RO" b="1" i="1" dirty="0">
                <a:solidFill>
                  <a:srgbClr val="002060"/>
                </a:solidFill>
              </a:rPr>
              <a:t>detalierea suficientă şi calificarea componentelor </a:t>
            </a:r>
            <a:r>
              <a:rPr lang="ro-RO" dirty="0"/>
              <a:t>întreprinderii pentru a permite crearea unui model pentru o întreprindere specifică; </a:t>
            </a:r>
          </a:p>
          <a:p>
            <a:pPr marL="0" indent="0">
              <a:buNone/>
            </a:pPr>
            <a:r>
              <a:rPr lang="ro-RO" dirty="0"/>
              <a:t>- </a:t>
            </a:r>
            <a:r>
              <a:rPr lang="ro-RO" dirty="0">
                <a:solidFill>
                  <a:srgbClr val="002060"/>
                </a:solidFill>
              </a:rPr>
              <a:t>suport pentru managementul schimbării; </a:t>
            </a:r>
          </a:p>
          <a:p>
            <a:pPr marL="0" indent="0">
              <a:buNone/>
            </a:pPr>
            <a:r>
              <a:rPr lang="ro-RO" dirty="0">
                <a:solidFill>
                  <a:srgbClr val="002060"/>
                </a:solidFill>
              </a:rPr>
              <a:t>- reprezentarea orientată spre utilizatorul final </a:t>
            </a:r>
            <a:r>
              <a:rPr lang="ro-RO" dirty="0"/>
              <a:t>pentru a permite utilizarea operaţională.</a:t>
            </a:r>
            <a:endParaRPr lang="ru-RU" dirty="0"/>
          </a:p>
          <a:p>
            <a:endParaRPr lang="ru-RU" dirty="0"/>
          </a:p>
        </p:txBody>
      </p:sp>
    </p:spTree>
    <p:extLst>
      <p:ext uri="{BB962C8B-B14F-4D97-AF65-F5344CB8AC3E}">
        <p14:creationId xmlns:p14="http://schemas.microsoft.com/office/powerpoint/2010/main" val="22662650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71055"/>
            <a:ext cx="10515600" cy="5705908"/>
          </a:xfrm>
        </p:spPr>
        <p:txBody>
          <a:bodyPr>
            <a:normAutofit lnSpcReduction="10000"/>
          </a:bodyPr>
          <a:lstStyle/>
          <a:p>
            <a:r>
              <a:rPr lang="ro-RO" b="1" i="1" dirty="0"/>
              <a:t>Scopul: </a:t>
            </a:r>
            <a:r>
              <a:rPr lang="ro-RO" dirty="0"/>
              <a:t>acest standard internaţional specifică caracteristicile construcţiilor de bază necesare pentru modelarea suportată de calculator a întreprinderilor conform ISO 19439. </a:t>
            </a:r>
            <a:endParaRPr lang="ro-RO" dirty="0" smtClean="0"/>
          </a:p>
          <a:p>
            <a:r>
              <a:rPr lang="ro-RO" dirty="0" smtClean="0"/>
              <a:t>Acest standard </a:t>
            </a:r>
            <a:r>
              <a:rPr lang="ro-RO" dirty="0"/>
              <a:t>se concentrează asupra, dar nu se limitează la integrarea calculatorului asupra </a:t>
            </a:r>
            <a:r>
              <a:rPr lang="ro-RO" dirty="0" smtClean="0"/>
              <a:t>aspectelor </a:t>
            </a:r>
            <a:r>
              <a:rPr lang="ro-RO" dirty="0"/>
              <a:t>de informare din procesul de fabricaţie, inclusiv tehnologia de gestionare şi control, precum şi sarcinile umane necesare. </a:t>
            </a:r>
            <a:endParaRPr lang="ro-RO" dirty="0" smtClean="0"/>
          </a:p>
          <a:p>
            <a:r>
              <a:rPr lang="ro-RO" dirty="0" smtClean="0"/>
              <a:t>Aceasta </a:t>
            </a:r>
            <a:r>
              <a:rPr lang="ro-RO" dirty="0"/>
              <a:t>nu specifică modul în care aceste construcţii de bază pentru operaţiunile bazate pe modele urmează a fi implementate şi, în special, nu include limba de control necesară pentru a specifica şi a executa comportamentul (intern) de activitate, nici cartografierea între operaţiunile şi capacităţile funcţionale.</a:t>
            </a:r>
            <a:br>
              <a:rPr lang="ro-RO" dirty="0"/>
            </a:br>
            <a:r>
              <a:rPr lang="ro-RO" dirty="0"/>
              <a:t/>
            </a:r>
            <a:br>
              <a:rPr lang="ro-RO" dirty="0"/>
            </a:br>
            <a:endParaRPr lang="ru-RU" dirty="0"/>
          </a:p>
        </p:txBody>
      </p:sp>
    </p:spTree>
    <p:extLst>
      <p:ext uri="{BB962C8B-B14F-4D97-AF65-F5344CB8AC3E}">
        <p14:creationId xmlns:p14="http://schemas.microsoft.com/office/powerpoint/2010/main" val="16628767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28600" y="484910"/>
            <a:ext cx="11334750" cy="6130204"/>
          </a:xfrm>
        </p:spPr>
        <p:txBody>
          <a:bodyPr>
            <a:normAutofit fontScale="92500" lnSpcReduction="10000"/>
          </a:bodyPr>
          <a:lstStyle/>
          <a:p>
            <a:r>
              <a:rPr lang="ro-RO" i="1" dirty="0"/>
              <a:t>Standardul ISO/IEC 15414:2015</a:t>
            </a:r>
            <a:r>
              <a:rPr lang="ro-RO" dirty="0"/>
              <a:t/>
            </a:r>
            <a:br>
              <a:rPr lang="ro-RO" dirty="0"/>
            </a:br>
            <a:r>
              <a:rPr lang="ro-RO" b="1" i="1" dirty="0"/>
              <a:t>Tehnologia informaţiei. Procesarea deschisă distribuită. Model de referinţă. </a:t>
            </a:r>
            <a:r>
              <a:rPr lang="ro-RO" b="1" i="1" dirty="0" smtClean="0"/>
              <a:t>Limbajul Enterprise</a:t>
            </a:r>
          </a:p>
          <a:p>
            <a:pPr marL="0" indent="0">
              <a:buNone/>
            </a:pPr>
            <a:r>
              <a:rPr lang="ro-RO" b="1" dirty="0"/>
              <a:t/>
            </a:r>
            <a:br>
              <a:rPr lang="ro-RO" b="1" dirty="0"/>
            </a:br>
            <a:r>
              <a:rPr lang="ro-RO" b="1" i="1" dirty="0"/>
              <a:t>Introducere</a:t>
            </a:r>
            <a:r>
              <a:rPr lang="ro-RO" i="1" dirty="0"/>
              <a:t>. </a:t>
            </a:r>
            <a:r>
              <a:rPr lang="ro-RO" dirty="0"/>
              <a:t>Creşterea rapidă a prelucrării distribuite a condus la adoptarea modelului de referinţă al procesării deschise distribuite (RM-ODP, </a:t>
            </a:r>
            <a:r>
              <a:rPr lang="ro-RO" i="1" dirty="0"/>
              <a:t>Reference Model of Open </a:t>
            </a:r>
            <a:r>
              <a:rPr lang="ro-RO" i="1" dirty="0" smtClean="0"/>
              <a:t>Distributed Processing</a:t>
            </a:r>
            <a:r>
              <a:rPr lang="ro-RO" dirty="0"/>
              <a:t>). Acest model de referinţă oferă un cadru de coordonare pentru standardizarea prelucrării deschise distribuită (ODP). Aceasta creează o arhitectură în care suportul de distribuţie, de portabilitate pot fi integrate. Această arhitectură oferă un cadru pentru specificarea sistemelor ODP. Modelul de referinţă a procesării deschise distribuite se bazează pe concepte precise derivate din evoluţiile actuale distribuite de prelucrare şi, pe cât posibil, pe utilizarea unor tehnici formale de descriere pentru specificarea arhitecturii. Prezenta recomandare redefineşte şi extinde definiţia modul în care sistemele ODP sunt specificate din punct de vedere al întreprinderile şi este destinată pentru dezvoltarea sau utilizarea specificaţiilor ce vin de la companiile de sisteme de ODP.</a:t>
            </a:r>
            <a:br>
              <a:rPr lang="ro-RO" dirty="0"/>
            </a:br>
            <a:endParaRPr lang="ru-RU" dirty="0"/>
          </a:p>
        </p:txBody>
      </p:sp>
    </p:spTree>
    <p:extLst>
      <p:ext uri="{BB962C8B-B14F-4D97-AF65-F5344CB8AC3E}">
        <p14:creationId xmlns:p14="http://schemas.microsoft.com/office/powerpoint/2010/main" val="181862527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71055"/>
            <a:ext cx="10515600" cy="5705908"/>
          </a:xfrm>
        </p:spPr>
        <p:txBody>
          <a:bodyPr>
            <a:normAutofit fontScale="92500" lnSpcReduction="20000"/>
          </a:bodyPr>
          <a:lstStyle/>
          <a:p>
            <a:r>
              <a:rPr lang="ro-RO" b="1" i="1" dirty="0"/>
              <a:t>Scopul: </a:t>
            </a:r>
            <a:endParaRPr lang="ro-RO" b="1" i="1" dirty="0" smtClean="0"/>
          </a:p>
          <a:p>
            <a:pPr marL="0" indent="0">
              <a:buNone/>
            </a:pPr>
            <a:r>
              <a:rPr lang="ro-RO" dirty="0" smtClean="0"/>
              <a:t>prezenta </a:t>
            </a:r>
            <a:r>
              <a:rPr lang="ro-RO" dirty="0"/>
              <a:t>recomandare prevede: - un limbaj (limbaju Enterprise) care cuprinde concepte, structuri şi reguli pentru dezvoltare, reprezentând şi raţionamentul cu privire la o specificaţie a unui sistem ODP din punct de vedere al întreprinderii; </a:t>
            </a:r>
            <a:endParaRPr lang="ro-RO" dirty="0" smtClean="0"/>
          </a:p>
          <a:p>
            <a:pPr>
              <a:buFontTx/>
              <a:buChar char="-"/>
            </a:pPr>
            <a:r>
              <a:rPr lang="ro-RO" dirty="0" smtClean="0"/>
              <a:t>norme </a:t>
            </a:r>
            <a:r>
              <a:rPr lang="ro-RO" dirty="0"/>
              <a:t>care stabilesc corespondenţe între limbajul de întreprindere şi celelalte limbaje de opinie pentru a asigura coerenţa de ansamblu a unui Caiet de sarcini. </a:t>
            </a:r>
            <a:endParaRPr lang="ro-RO" dirty="0" smtClean="0"/>
          </a:p>
          <a:p>
            <a:pPr marL="0" indent="0">
              <a:buNone/>
            </a:pPr>
            <a:r>
              <a:rPr lang="ro-RO" dirty="0" smtClean="0"/>
              <a:t>Limbajul </a:t>
            </a:r>
            <a:r>
              <a:rPr lang="ro-RO" dirty="0"/>
              <a:t>este specificat la un nivel de detaliu suficient pentru a permite determinarea conformităţii cu privire la orice limbaj de modelare pentru a prezenta o recomandare. Această recomandare este destinată utilizării la elaborarea Caietul de sarcini într-o companie de sisteme de ODP şi în dezvoltarea de notaţii şi instrumente pentru a sprijini astfel de specificaţii. După cum se specifică în Rec. X.903 ITU-T | ISO / IEC 10746-3, o specificaţie din punct de vedere al întreprinderii defineşte politicile unui sistem ODP, scopul şi domeniul de aplicare.</a:t>
            </a:r>
            <a:br>
              <a:rPr lang="ro-RO" dirty="0"/>
            </a:br>
            <a:endParaRPr lang="ru-RU" dirty="0"/>
          </a:p>
        </p:txBody>
      </p:sp>
    </p:spTree>
    <p:extLst>
      <p:ext uri="{BB962C8B-B14F-4D97-AF65-F5344CB8AC3E}">
        <p14:creationId xmlns:p14="http://schemas.microsoft.com/office/powerpoint/2010/main" val="36122793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04801" y="429491"/>
            <a:ext cx="11374582" cy="6096000"/>
          </a:xfrm>
        </p:spPr>
        <p:txBody>
          <a:bodyPr>
            <a:normAutofit/>
          </a:bodyPr>
          <a:lstStyle/>
          <a:p>
            <a:pPr marL="0" indent="0">
              <a:buNone/>
            </a:pPr>
            <a:r>
              <a:rPr lang="ro-RO" sz="3600" b="1" i="1" dirty="0">
                <a:solidFill>
                  <a:srgbClr val="002060"/>
                </a:solidFill>
              </a:rPr>
              <a:t>Standardul Metamodel Business Process Definition (BPDM</a:t>
            </a:r>
            <a:r>
              <a:rPr lang="ro-RO" sz="3600" b="1" i="1" dirty="0" smtClean="0">
                <a:solidFill>
                  <a:srgbClr val="002060"/>
                </a:solidFill>
              </a:rPr>
              <a:t>)</a:t>
            </a:r>
          </a:p>
          <a:p>
            <a:pPr marL="0" indent="0">
              <a:buNone/>
            </a:pPr>
            <a:r>
              <a:rPr lang="ro-RO" dirty="0"/>
              <a:t/>
            </a:r>
            <a:br>
              <a:rPr lang="ro-RO" dirty="0"/>
            </a:br>
            <a:r>
              <a:rPr lang="ro-RO" b="1" i="1" dirty="0"/>
              <a:t>Introducere</a:t>
            </a:r>
            <a:r>
              <a:rPr lang="ro-RO" i="1" dirty="0"/>
              <a:t>. </a:t>
            </a:r>
            <a:r>
              <a:rPr lang="ro-RO" b="1" i="1" dirty="0">
                <a:solidFill>
                  <a:srgbClr val="002060"/>
                </a:solidFill>
              </a:rPr>
              <a:t>Metamodelul Business Process Definition (BPDM) este o definiţie standard a conceptelor utilizate pentru a exprima modelele proceselor de afaceri </a:t>
            </a:r>
            <a:r>
              <a:rPr lang="ro-RO" dirty="0"/>
              <a:t>(un metamodel) adoptate de OMG (Object Management Group). </a:t>
            </a:r>
            <a:endParaRPr lang="ro-RO" dirty="0" smtClean="0"/>
          </a:p>
          <a:p>
            <a:pPr marL="0" indent="0">
              <a:buNone/>
            </a:pPr>
            <a:r>
              <a:rPr lang="ro-RO" b="1" i="1" dirty="0" smtClean="0">
                <a:solidFill>
                  <a:srgbClr val="C00000"/>
                </a:solidFill>
              </a:rPr>
              <a:t>Metamodele </a:t>
            </a:r>
            <a:r>
              <a:rPr lang="ro-RO" b="1" i="1" dirty="0">
                <a:solidFill>
                  <a:srgbClr val="C00000"/>
                </a:solidFill>
              </a:rPr>
              <a:t>definesc concepte, relaţii şi semantici pentru schimbul de modele utilizate între diferite instrumente de modelare.</a:t>
            </a:r>
            <a:r>
              <a:rPr lang="ro-RO" dirty="0"/>
              <a:t> </a:t>
            </a:r>
            <a:endParaRPr lang="ro-RO" dirty="0" smtClean="0"/>
          </a:p>
          <a:p>
            <a:pPr marL="0" indent="0">
              <a:buNone/>
            </a:pPr>
            <a:r>
              <a:rPr lang="ro-RO" dirty="0" smtClean="0"/>
              <a:t>Formatul </a:t>
            </a:r>
            <a:r>
              <a:rPr lang="ro-RO" dirty="0"/>
              <a:t>de schimb este definit de XSD (XML Schema) şi XMI (XML pentru Metadata Interchange), o specificaţie pentru transformarea metamodelelor OMG la XML. </a:t>
            </a:r>
            <a:endParaRPr lang="ro-RO" dirty="0" smtClean="0"/>
          </a:p>
          <a:p>
            <a:pPr marL="0" indent="0">
              <a:buNone/>
            </a:pPr>
            <a:r>
              <a:rPr lang="ro-RO" dirty="0" smtClean="0"/>
              <a:t>BPDM </a:t>
            </a:r>
            <a:r>
              <a:rPr lang="ro-RO" dirty="0"/>
              <a:t>oferă concepte abstracte ca bază pentru interpretări coerente ale conceptelor de specialitate folosite de modelatorii proceselor de afaceri.</a:t>
            </a:r>
            <a:br>
              <a:rPr lang="ro-RO" dirty="0"/>
            </a:br>
            <a:endParaRPr lang="ru-RU" dirty="0"/>
          </a:p>
        </p:txBody>
      </p:sp>
    </p:spTree>
    <p:extLst>
      <p:ext uri="{BB962C8B-B14F-4D97-AF65-F5344CB8AC3E}">
        <p14:creationId xmlns:p14="http://schemas.microsoft.com/office/powerpoint/2010/main" val="20582493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74073"/>
            <a:ext cx="10515600" cy="5802890"/>
          </a:xfrm>
        </p:spPr>
        <p:txBody>
          <a:bodyPr>
            <a:normAutofit fontScale="92500" lnSpcReduction="10000"/>
          </a:bodyPr>
          <a:lstStyle/>
          <a:p>
            <a:r>
              <a:rPr lang="ro-RO" b="1" i="1" dirty="0"/>
              <a:t>Scopul: </a:t>
            </a:r>
            <a:endParaRPr lang="ro-RO" b="1" i="1" dirty="0" smtClean="0"/>
          </a:p>
          <a:p>
            <a:r>
              <a:rPr lang="ro-RO" b="1" i="1" dirty="0" smtClean="0"/>
              <a:t>Caietul </a:t>
            </a:r>
            <a:r>
              <a:rPr lang="ro-RO" b="1" i="1" dirty="0"/>
              <a:t>de sarcini</a:t>
            </a:r>
            <a:r>
              <a:rPr lang="ro-RO" dirty="0"/>
              <a:t> se adresează obiectivelor BPDM din RFP OMG pe care se bazează: </a:t>
            </a:r>
            <a:endParaRPr lang="ro-RO" dirty="0" smtClean="0"/>
          </a:p>
          <a:p>
            <a:pPr>
              <a:buFontTx/>
              <a:buChar char="-"/>
            </a:pPr>
            <a:r>
              <a:rPr lang="ro-RO" dirty="0" smtClean="0"/>
              <a:t>1. BPDM </a:t>
            </a:r>
            <a:r>
              <a:rPr lang="ro-RO" dirty="0"/>
              <a:t>„</a:t>
            </a:r>
            <a:r>
              <a:rPr lang="ro-RO" b="1" i="1" dirty="0">
                <a:solidFill>
                  <a:srgbClr val="002060"/>
                </a:solidFill>
              </a:rPr>
              <a:t>va defini un set de elemente abstracte pentru specificarea proceselor de afaceri </a:t>
            </a:r>
            <a:r>
              <a:rPr lang="ro-RO" dirty="0"/>
              <a:t>executabile în cadrul unei întreprinderi şi pot colabora între procesele de afaceri; în caz contrar, acestea devin independente de executare în diferite unităţi de afaceri sau întreprinderi</a:t>
            </a:r>
            <a:r>
              <a:rPr lang="ro-RO" dirty="0" smtClean="0"/>
              <a:t>“; </a:t>
            </a:r>
          </a:p>
          <a:p>
            <a:pPr>
              <a:buFontTx/>
              <a:buChar char="-"/>
            </a:pPr>
            <a:r>
              <a:rPr lang="ro-RO" b="1" i="1" dirty="0" smtClean="0">
                <a:solidFill>
                  <a:srgbClr val="002060"/>
                </a:solidFill>
              </a:rPr>
              <a:t>2. un </a:t>
            </a:r>
            <a:r>
              <a:rPr lang="ro-RO" b="1" i="1" dirty="0">
                <a:solidFill>
                  <a:srgbClr val="002060"/>
                </a:solidFill>
              </a:rPr>
              <a:t>metamodel comun care să unifice diverse procese de afaceri </a:t>
            </a:r>
            <a:r>
              <a:rPr lang="ro-RO" dirty="0"/>
              <a:t>ce există în industrie şi care să conţină semantica compatibilă cu notaţiile pentru modelarea proceselor de afaceri; - un metamodel care completează metamodelele UML existente, astfel încât procesele de afaceri ale Caietului de sarcini pot fi parte a sistemului de specificaţii complete pentru a asigura coerenţa şi exhaustivitatea; </a:t>
            </a:r>
            <a:br>
              <a:rPr lang="ro-RO" dirty="0"/>
            </a:br>
            <a:r>
              <a:rPr lang="ro-RO" dirty="0"/>
              <a:t/>
            </a:r>
            <a:br>
              <a:rPr lang="ro-RO" dirty="0"/>
            </a:br>
            <a:endParaRPr lang="ru-RU" dirty="0"/>
          </a:p>
        </p:txBody>
      </p:sp>
    </p:spTree>
    <p:extLst>
      <p:ext uri="{BB962C8B-B14F-4D97-AF65-F5344CB8AC3E}">
        <p14:creationId xmlns:p14="http://schemas.microsoft.com/office/powerpoint/2010/main" val="173777423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32509"/>
            <a:ext cx="10515600" cy="5844454"/>
          </a:xfrm>
        </p:spPr>
        <p:txBody>
          <a:bodyPr/>
          <a:lstStyle/>
          <a:p>
            <a:pPr>
              <a:buFontTx/>
              <a:buChar char="-"/>
            </a:pPr>
            <a:endParaRPr lang="ro-RO" b="1" i="1" dirty="0" smtClean="0">
              <a:solidFill>
                <a:srgbClr val="002060"/>
              </a:solidFill>
            </a:endParaRPr>
          </a:p>
          <a:p>
            <a:pPr>
              <a:buFontTx/>
              <a:buChar char="-"/>
            </a:pPr>
            <a:r>
              <a:rPr lang="ro-RO" b="1" i="1" dirty="0" smtClean="0">
                <a:solidFill>
                  <a:srgbClr val="002060"/>
                </a:solidFill>
              </a:rPr>
              <a:t>3. capacitatea </a:t>
            </a:r>
            <a:r>
              <a:rPr lang="ro-RO" b="1" i="1" dirty="0">
                <a:solidFill>
                  <a:srgbClr val="002060"/>
                </a:solidFill>
              </a:rPr>
              <a:t>de a integra modele de proces pentru procesele de management </a:t>
            </a:r>
            <a:r>
              <a:rPr lang="ro-RO" dirty="0"/>
              <a:t>al fluxului de lucru, procesele de business automatizate si colaborari între unităţi de afaceri; </a:t>
            </a:r>
          </a:p>
          <a:p>
            <a:pPr>
              <a:buFontTx/>
              <a:buChar char="-"/>
            </a:pPr>
            <a:r>
              <a:rPr lang="ro-RO" b="1" i="1" dirty="0" smtClean="0">
                <a:solidFill>
                  <a:srgbClr val="002060"/>
                </a:solidFill>
              </a:rPr>
              <a:t>4. sprijin </a:t>
            </a:r>
            <a:r>
              <a:rPr lang="ro-RO" b="1" i="1" dirty="0">
                <a:solidFill>
                  <a:srgbClr val="002060"/>
                </a:solidFill>
              </a:rPr>
              <a:t>pentru specificarea serviciilor web coregrafie</a:t>
            </a:r>
            <a:r>
              <a:rPr lang="ro-RO" dirty="0"/>
              <a:t>, descriind colaborarea între entităţile participante şi capacitatea de a reconcilia cu coregrafia de sprijin a proceselor de afaceri interne; </a:t>
            </a:r>
          </a:p>
          <a:p>
            <a:pPr>
              <a:buFontTx/>
              <a:buChar char="-"/>
            </a:pPr>
            <a:r>
              <a:rPr lang="ro-RO" b="1" i="1" dirty="0" smtClean="0">
                <a:solidFill>
                  <a:srgbClr val="002060"/>
                </a:solidFill>
              </a:rPr>
              <a:t>5. capacitatea </a:t>
            </a:r>
            <a:r>
              <a:rPr lang="ro-RO" b="1" i="1" dirty="0">
                <a:solidFill>
                  <a:srgbClr val="002060"/>
                </a:solidFill>
              </a:rPr>
              <a:t>de a face schimb între specificaţiile proceselor de afaceri şi instrumente de modelare</a:t>
            </a:r>
            <a:r>
              <a:rPr lang="ro-RO" dirty="0"/>
              <a:t>, precum şi între instrumentele şi mediile de execuţie, folosind XMI.</a:t>
            </a:r>
            <a:endParaRPr lang="ru-RU" dirty="0"/>
          </a:p>
        </p:txBody>
      </p:sp>
    </p:spTree>
    <p:extLst>
      <p:ext uri="{BB962C8B-B14F-4D97-AF65-F5344CB8AC3E}">
        <p14:creationId xmlns:p14="http://schemas.microsoft.com/office/powerpoint/2010/main" val="6372994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10490" y="304799"/>
            <a:ext cx="11132127" cy="5957455"/>
          </a:xfrm>
        </p:spPr>
        <p:txBody>
          <a:bodyPr>
            <a:normAutofit/>
          </a:bodyPr>
          <a:lstStyle/>
          <a:p>
            <a:pPr marL="0" indent="0">
              <a:buNone/>
            </a:pPr>
            <a:r>
              <a:rPr lang="ro-RO" sz="3200" b="1" i="1" dirty="0">
                <a:solidFill>
                  <a:schemeClr val="tx2"/>
                </a:solidFill>
              </a:rPr>
              <a:t>Profilul UML în Enterprise Distributed Object Computing (EDOC)</a:t>
            </a:r>
          </a:p>
          <a:p>
            <a:pPr marL="0" indent="0">
              <a:buNone/>
            </a:pPr>
            <a:r>
              <a:rPr lang="ro-RO" b="1" i="1" dirty="0"/>
              <a:t>Introducere</a:t>
            </a:r>
            <a:r>
              <a:rPr lang="ro-RO" i="1" dirty="0"/>
              <a:t>.</a:t>
            </a:r>
            <a:endParaRPr lang="ro-RO" dirty="0" smtClean="0"/>
          </a:p>
          <a:p>
            <a:r>
              <a:rPr lang="ro-RO" b="1" i="1" dirty="0" smtClean="0">
                <a:solidFill>
                  <a:srgbClr val="C00000"/>
                </a:solidFill>
              </a:rPr>
              <a:t>Implementarea </a:t>
            </a:r>
            <a:r>
              <a:rPr lang="ro-RO" b="1" i="1" dirty="0">
                <a:solidFill>
                  <a:srgbClr val="C00000"/>
                </a:solidFill>
              </a:rPr>
              <a:t>cu succes a unui sistem de calcul al întreprinderii necesită </a:t>
            </a:r>
            <a:r>
              <a:rPr lang="ro-RO" b="1" i="1" dirty="0" smtClean="0">
                <a:solidFill>
                  <a:srgbClr val="C00000"/>
                </a:solidFill>
              </a:rPr>
              <a:t>operarea a </a:t>
            </a:r>
            <a:r>
              <a:rPr lang="ro-RO" b="1" i="1" dirty="0">
                <a:solidFill>
                  <a:srgbClr val="C00000"/>
                </a:solidFill>
              </a:rPr>
              <a:t>sistemului care va fi direct legat de procesele de afaceri pe care le susține. </a:t>
            </a:r>
            <a:endParaRPr lang="ro-RO" b="1" i="1" dirty="0" smtClean="0">
              <a:solidFill>
                <a:srgbClr val="C00000"/>
              </a:solidFill>
            </a:endParaRPr>
          </a:p>
          <a:p>
            <a:r>
              <a:rPr lang="ro-RO" dirty="0" smtClean="0"/>
              <a:t>Prin </a:t>
            </a:r>
            <a:r>
              <a:rPr lang="ro-RO" dirty="0"/>
              <a:t>urmare, </a:t>
            </a:r>
            <a:r>
              <a:rPr lang="ro-RO" b="1" i="1" dirty="0">
                <a:solidFill>
                  <a:srgbClr val="002060"/>
                </a:solidFill>
              </a:rPr>
              <a:t>un model bun orientat pe obiecte </a:t>
            </a:r>
            <a:r>
              <a:rPr lang="ro-RO" dirty="0"/>
              <a:t>pentru un sistem de calcul al întreprinderii </a:t>
            </a:r>
            <a:r>
              <a:rPr lang="ro-RO" b="1" i="1" dirty="0">
                <a:solidFill>
                  <a:srgbClr val="002060"/>
                </a:solidFill>
              </a:rPr>
              <a:t>trebuie să ofere o conexiune clară la procesele de afaceri</a:t>
            </a:r>
            <a:r>
              <a:rPr lang="ro-RO" dirty="0"/>
              <a:t> și la domeniul de afaceri care stau la </a:t>
            </a:r>
            <a:r>
              <a:rPr lang="ro-RO" dirty="0" smtClean="0"/>
              <a:t>bază pentru </a:t>
            </a:r>
            <a:r>
              <a:rPr lang="ro-RO" dirty="0"/>
              <a:t>cerințele sistemului. </a:t>
            </a:r>
            <a:endParaRPr lang="ro-RO" dirty="0" smtClean="0"/>
          </a:p>
          <a:p>
            <a:r>
              <a:rPr lang="ro-RO" dirty="0" smtClean="0"/>
              <a:t>Cu </a:t>
            </a:r>
            <a:r>
              <a:rPr lang="ro-RO" dirty="0"/>
              <a:t>toate acestea, acest model trebuie, de asemenea, dus mai departe într-o arhitectură de implementare eficientă a sistemului. Acest lucru nu este banal din cauza naturii solicitante a mediului de calcul distribuit pentru întreprinderi țintă</a:t>
            </a:r>
            <a:endParaRPr lang="ru-RU" dirty="0"/>
          </a:p>
        </p:txBody>
      </p:sp>
    </p:spTree>
    <p:extLst>
      <p:ext uri="{BB962C8B-B14F-4D97-AF65-F5344CB8AC3E}">
        <p14:creationId xmlns:p14="http://schemas.microsoft.com/office/powerpoint/2010/main" val="182563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itle 1"/>
          <p:cNvSpPr>
            <a:spLocks noGrp="1"/>
          </p:cNvSpPr>
          <p:nvPr>
            <p:ph type="title"/>
          </p:nvPr>
        </p:nvSpPr>
        <p:spPr>
          <a:xfrm>
            <a:off x="2212975" y="0"/>
            <a:ext cx="7799388" cy="912812"/>
          </a:xfrm>
        </p:spPr>
        <p:txBody>
          <a:bodyPr/>
          <a:lstStyle/>
          <a:p>
            <a:pPr eaLnBrk="1" hangingPunct="1"/>
            <a:r>
              <a:rPr lang="ro-RO" altLang="en-US" dirty="0" smtClean="0"/>
              <a:t>Conținutul proceselor primare</a:t>
            </a:r>
            <a:endParaRPr lang="en-US" altLang="en-US" dirty="0" smtClean="0"/>
          </a:p>
        </p:txBody>
      </p:sp>
      <p:graphicFrame>
        <p:nvGraphicFramePr>
          <p:cNvPr id="211971" name="Object 2"/>
          <p:cNvGraphicFramePr>
            <a:graphicFrameLocks noChangeAspect="1"/>
          </p:cNvGraphicFramePr>
          <p:nvPr>
            <p:extLst>
              <p:ext uri="{D42A27DB-BD31-4B8C-83A1-F6EECF244321}">
                <p14:modId xmlns:p14="http://schemas.microsoft.com/office/powerpoint/2010/main" val="3608686471"/>
              </p:ext>
            </p:extLst>
          </p:nvPr>
        </p:nvGraphicFramePr>
        <p:xfrm>
          <a:off x="1524001" y="912812"/>
          <a:ext cx="10039349" cy="6219827"/>
        </p:xfrm>
        <a:graphic>
          <a:graphicData uri="http://schemas.openxmlformats.org/presentationml/2006/ole">
            <mc:AlternateContent xmlns:mc="http://schemas.openxmlformats.org/markup-compatibility/2006">
              <mc:Choice xmlns:v="urn:schemas-microsoft-com:vml" Requires="v">
                <p:oleObj spid="_x0000_s5195" name="Document" r:id="rId3" imgW="6538380" imgH="4149527" progId="Word.Document.12">
                  <p:embed/>
                </p:oleObj>
              </mc:Choice>
              <mc:Fallback>
                <p:oleObj name="Document" r:id="rId3" imgW="6538380" imgH="4149527"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912812"/>
                        <a:ext cx="10039349" cy="621982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7807589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46364"/>
            <a:ext cx="11007436" cy="5830599"/>
          </a:xfrm>
        </p:spPr>
        <p:txBody>
          <a:bodyPr/>
          <a:lstStyle/>
          <a:p>
            <a:pPr marL="0" indent="0">
              <a:buNone/>
            </a:pPr>
            <a:endParaRPr lang="ro-RO" sz="3200" b="1" i="1" dirty="0" smtClean="0">
              <a:solidFill>
                <a:schemeClr val="tx2"/>
              </a:solidFill>
            </a:endParaRPr>
          </a:p>
          <a:p>
            <a:pPr marL="0" indent="0">
              <a:buNone/>
            </a:pPr>
            <a:r>
              <a:rPr lang="ro-RO" b="1" i="1" dirty="0" smtClean="0">
                <a:solidFill>
                  <a:srgbClr val="C00000"/>
                </a:solidFill>
              </a:rPr>
              <a:t>Necesitatea </a:t>
            </a:r>
            <a:r>
              <a:rPr lang="ro-RO" b="1" i="1" dirty="0">
                <a:solidFill>
                  <a:srgbClr val="C00000"/>
                </a:solidFill>
              </a:rPr>
              <a:t>de a colabora şi de a integra a devenit de o importanţă strategică pentru întreprinderea modernă</a:t>
            </a:r>
            <a:r>
              <a:rPr lang="ro-RO" dirty="0"/>
              <a:t>. </a:t>
            </a:r>
            <a:endParaRPr lang="ro-RO" dirty="0" smtClean="0"/>
          </a:p>
          <a:p>
            <a:pPr marL="0" indent="0">
              <a:buNone/>
            </a:pPr>
            <a:r>
              <a:rPr lang="ro-RO" i="1" dirty="0" smtClean="0">
                <a:solidFill>
                  <a:srgbClr val="002060"/>
                </a:solidFill>
              </a:rPr>
              <a:t>Integrarea </a:t>
            </a:r>
            <a:r>
              <a:rPr lang="ro-RO" i="1" dirty="0">
                <a:solidFill>
                  <a:srgbClr val="002060"/>
                </a:solidFill>
              </a:rPr>
              <a:t>lanţului de aprovizionare, de management al clienţilor, B2B şi integrarea aplicaţiilor întreprinderii sunt toate manifestări ale acestei nevoi de a îmbunătăţi şi automatiza colaborarea folosind sistemele informaţionale ale întreprinderii. </a:t>
            </a:r>
            <a:endParaRPr lang="ro-RO" i="1" dirty="0" smtClean="0">
              <a:solidFill>
                <a:srgbClr val="002060"/>
              </a:solidFill>
            </a:endParaRPr>
          </a:p>
          <a:p>
            <a:pPr marL="0" indent="0">
              <a:buNone/>
            </a:pPr>
            <a:r>
              <a:rPr lang="ro-RO" dirty="0" smtClean="0"/>
              <a:t>Caietul </a:t>
            </a:r>
            <a:r>
              <a:rPr lang="ro-RO" dirty="0"/>
              <a:t>de sarcini eDoc din OMG oferă o modalitate standard de a modela colaborări de afaceri cu UML "drill down" la sistemele executabile care folosesc middleware, cum ar fi </a:t>
            </a:r>
            <a:r>
              <a:rPr lang="ro-RO" b="1" i="1" dirty="0">
                <a:solidFill>
                  <a:srgbClr val="002060"/>
                </a:solidFill>
              </a:rPr>
              <a:t>servicii web, XML, J2EE web, MQ-Series, NET şi, desigur, Corba.</a:t>
            </a:r>
            <a:br>
              <a:rPr lang="ro-RO" b="1" i="1" dirty="0">
                <a:solidFill>
                  <a:srgbClr val="002060"/>
                </a:solidFill>
              </a:rPr>
            </a:br>
            <a:endParaRPr lang="ru-RU" b="1" i="1" dirty="0">
              <a:solidFill>
                <a:srgbClr val="002060"/>
              </a:solidFill>
            </a:endParaRPr>
          </a:p>
        </p:txBody>
      </p:sp>
    </p:spTree>
    <p:extLst>
      <p:ext uri="{BB962C8B-B14F-4D97-AF65-F5344CB8AC3E}">
        <p14:creationId xmlns:p14="http://schemas.microsoft.com/office/powerpoint/2010/main" val="27058678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441305" y="723180"/>
            <a:ext cx="10368912" cy="5428239"/>
          </a:xfrm>
          <a:prstGeom prst="rect">
            <a:avLst/>
          </a:prstGeom>
        </p:spPr>
      </p:pic>
      <p:sp>
        <p:nvSpPr>
          <p:cNvPr id="2" name="TextBox 1"/>
          <p:cNvSpPr txBox="1"/>
          <p:nvPr/>
        </p:nvSpPr>
        <p:spPr>
          <a:xfrm>
            <a:off x="166253" y="1260763"/>
            <a:ext cx="3685309" cy="369332"/>
          </a:xfrm>
          <a:prstGeom prst="rect">
            <a:avLst/>
          </a:prstGeom>
          <a:noFill/>
        </p:spPr>
        <p:txBody>
          <a:bodyPr wrap="square" rtlCol="0">
            <a:spAutoFit/>
          </a:bodyPr>
          <a:lstStyle/>
          <a:p>
            <a:r>
              <a:rPr lang="ro-RO" dirty="0"/>
              <a:t>Enterprise Component Architecture </a:t>
            </a:r>
            <a:endParaRPr lang="ru-RU" dirty="0"/>
          </a:p>
        </p:txBody>
      </p:sp>
      <p:sp>
        <p:nvSpPr>
          <p:cNvPr id="5" name="TextBox 4"/>
          <p:cNvSpPr txBox="1"/>
          <p:nvPr/>
        </p:nvSpPr>
        <p:spPr>
          <a:xfrm>
            <a:off x="9448801" y="4193094"/>
            <a:ext cx="2632363" cy="646331"/>
          </a:xfrm>
          <a:prstGeom prst="rect">
            <a:avLst/>
          </a:prstGeom>
          <a:noFill/>
        </p:spPr>
        <p:txBody>
          <a:bodyPr wrap="square" rtlCol="0">
            <a:spAutoFit/>
          </a:bodyPr>
          <a:lstStyle/>
          <a:p>
            <a:pPr algn="ctr"/>
            <a:r>
              <a:rPr lang="ro-RO" dirty="0" smtClean="0"/>
              <a:t>(ECA) Enterprise </a:t>
            </a:r>
          </a:p>
          <a:p>
            <a:pPr algn="ctr"/>
            <a:r>
              <a:rPr lang="ro-RO" dirty="0" smtClean="0"/>
              <a:t>Component </a:t>
            </a:r>
            <a:r>
              <a:rPr lang="ro-RO" dirty="0"/>
              <a:t>Architecture </a:t>
            </a:r>
            <a:endParaRPr lang="ru-RU" dirty="0"/>
          </a:p>
        </p:txBody>
      </p:sp>
      <p:sp>
        <p:nvSpPr>
          <p:cNvPr id="3" name="TextBox 2"/>
          <p:cNvSpPr txBox="1"/>
          <p:nvPr/>
        </p:nvSpPr>
        <p:spPr>
          <a:xfrm>
            <a:off x="7980218" y="3369398"/>
            <a:ext cx="1884218" cy="646331"/>
          </a:xfrm>
          <a:prstGeom prst="rect">
            <a:avLst/>
          </a:prstGeom>
          <a:noFill/>
        </p:spPr>
        <p:txBody>
          <a:bodyPr wrap="square" rtlCol="0">
            <a:spAutoFit/>
          </a:bodyPr>
          <a:lstStyle/>
          <a:p>
            <a:pPr algn="ctr"/>
            <a:r>
              <a:rPr lang="ro-RO" dirty="0"/>
              <a:t>Flow Composition </a:t>
            </a:r>
            <a:r>
              <a:rPr lang="ro-RO" dirty="0" smtClean="0"/>
              <a:t>Model (FCM)</a:t>
            </a:r>
            <a:endParaRPr lang="ru-RU" dirty="0"/>
          </a:p>
        </p:txBody>
      </p:sp>
      <p:sp>
        <p:nvSpPr>
          <p:cNvPr id="6" name="TextBox 5"/>
          <p:cNvSpPr txBox="1"/>
          <p:nvPr/>
        </p:nvSpPr>
        <p:spPr>
          <a:xfrm>
            <a:off x="3463636" y="3184732"/>
            <a:ext cx="2964872" cy="369332"/>
          </a:xfrm>
          <a:prstGeom prst="rect">
            <a:avLst/>
          </a:prstGeom>
          <a:noFill/>
        </p:spPr>
        <p:txBody>
          <a:bodyPr wrap="square" rtlCol="0">
            <a:spAutoFit/>
          </a:bodyPr>
          <a:lstStyle/>
          <a:p>
            <a:r>
              <a:rPr lang="ro-RO" dirty="0">
                <a:solidFill>
                  <a:srgbClr val="C00000"/>
                </a:solidFill>
              </a:rPr>
              <a:t>punct de vedere al </a:t>
            </a:r>
            <a:r>
              <a:rPr lang="ro-RO" dirty="0" smtClean="0">
                <a:solidFill>
                  <a:srgbClr val="C00000"/>
                </a:solidFill>
              </a:rPr>
              <a:t>ingineriei</a:t>
            </a:r>
            <a:endParaRPr lang="ru-RU" dirty="0">
              <a:solidFill>
                <a:srgbClr val="C00000"/>
              </a:solidFill>
            </a:endParaRPr>
          </a:p>
        </p:txBody>
      </p:sp>
    </p:spTree>
    <p:extLst>
      <p:ext uri="{BB962C8B-B14F-4D97-AF65-F5344CB8AC3E}">
        <p14:creationId xmlns:p14="http://schemas.microsoft.com/office/powerpoint/2010/main" val="13626244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04800"/>
            <a:ext cx="10515600" cy="5872163"/>
          </a:xfrm>
        </p:spPr>
        <p:txBody>
          <a:bodyPr>
            <a:normAutofit/>
          </a:bodyPr>
          <a:lstStyle/>
          <a:p>
            <a:r>
              <a:rPr lang="ro-RO" b="1" i="1" dirty="0">
                <a:solidFill>
                  <a:srgbClr val="002060"/>
                </a:solidFill>
              </a:rPr>
              <a:t>Scopul: EDoc face parte din viziunea OMG a unui "Model Driven Architecture" </a:t>
            </a:r>
            <a:r>
              <a:rPr lang="ro-RO" b="1" i="1" dirty="0" smtClean="0">
                <a:solidFill>
                  <a:srgbClr val="002060"/>
                </a:solidFill>
              </a:rPr>
              <a:t>(MDA  pe scurt). </a:t>
            </a:r>
          </a:p>
          <a:p>
            <a:r>
              <a:rPr lang="ro-RO" dirty="0" smtClean="0"/>
              <a:t>În </a:t>
            </a:r>
            <a:r>
              <a:rPr lang="ro-RO" dirty="0"/>
              <a:t>viziunea MDA ciclul de viaţă al aplicaţiei este condus de la nivel înalt, modele UML axate pe Bussiness care pot fi "mapate" pentru diverse tehnologii de implementare şi execuţie. </a:t>
            </a:r>
            <a:endParaRPr lang="ro-RO" dirty="0" smtClean="0"/>
          </a:p>
          <a:p>
            <a:r>
              <a:rPr lang="ro-RO" dirty="0" smtClean="0"/>
              <a:t>Cei </a:t>
            </a:r>
            <a:r>
              <a:rPr lang="ro-RO" dirty="0"/>
              <a:t>care au folosit UML cunosc că generarea de modele UML a fost dificilă şi produce codul care este "generic" pentru utilizarea practică. Din acest motiv, </a:t>
            </a:r>
            <a:r>
              <a:rPr lang="ro-RO" b="1" i="1" dirty="0" smtClean="0">
                <a:solidFill>
                  <a:srgbClr val="002060"/>
                </a:solidFill>
              </a:rPr>
              <a:t>cele </a:t>
            </a:r>
            <a:r>
              <a:rPr lang="ro-RO" b="1" i="1" dirty="0">
                <a:solidFill>
                  <a:srgbClr val="002060"/>
                </a:solidFill>
              </a:rPr>
              <a:t>mai multe modele UML sunt doar ghiduri ale unui proces subiectiv şi manual de implementare a aplicaţiei. </a:t>
            </a:r>
            <a:endParaRPr lang="ro-RO" b="1" i="1" dirty="0" smtClean="0">
              <a:solidFill>
                <a:srgbClr val="002060"/>
              </a:solidFill>
            </a:endParaRPr>
          </a:p>
        </p:txBody>
      </p:sp>
    </p:spTree>
    <p:extLst>
      <p:ext uri="{BB962C8B-B14F-4D97-AF65-F5344CB8AC3E}">
        <p14:creationId xmlns:p14="http://schemas.microsoft.com/office/powerpoint/2010/main" val="36668837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74073"/>
            <a:ext cx="10952018" cy="6012872"/>
          </a:xfrm>
        </p:spPr>
        <p:txBody>
          <a:bodyPr>
            <a:normAutofit fontScale="92500" lnSpcReduction="10000"/>
          </a:bodyPr>
          <a:lstStyle/>
          <a:p>
            <a:r>
              <a:rPr lang="ro-RO" b="1" i="1" dirty="0">
                <a:solidFill>
                  <a:srgbClr val="002060"/>
                </a:solidFill>
              </a:rPr>
              <a:t>MDA abordează aceste probleme în două domenii-cheie</a:t>
            </a:r>
            <a:r>
              <a:rPr lang="ro-RO" dirty="0"/>
              <a:t>; </a:t>
            </a:r>
            <a:endParaRPr lang="ro-RO" dirty="0" smtClean="0"/>
          </a:p>
          <a:p>
            <a:pPr>
              <a:buFontTx/>
              <a:buChar char="-"/>
            </a:pPr>
            <a:r>
              <a:rPr lang="ro-RO" dirty="0" smtClean="0"/>
              <a:t>modelele </a:t>
            </a:r>
            <a:r>
              <a:rPr lang="ro-RO" dirty="0"/>
              <a:t>UML destinate pentru MDA sunt produse în conformitate cu unele "Profiluri", un mod foarte specific de a utiliza UML pentru un anumit scop</a:t>
            </a:r>
            <a:r>
              <a:rPr lang="ro-RO" dirty="0" smtClean="0"/>
              <a:t>.</a:t>
            </a:r>
          </a:p>
          <a:p>
            <a:pPr marL="0" indent="0">
              <a:buNone/>
            </a:pPr>
            <a:r>
              <a:rPr lang="ro-RO" dirty="0" smtClean="0"/>
              <a:t> </a:t>
            </a:r>
            <a:r>
              <a:rPr lang="ro-RO" i="1" dirty="0">
                <a:solidFill>
                  <a:srgbClr val="C00000"/>
                </a:solidFill>
              </a:rPr>
              <a:t>Ar putea exista profiluri pentru timp real, pentru modelarea datelor sau pentru întreprinderea de calcul</a:t>
            </a:r>
            <a:r>
              <a:rPr lang="ro-RO" dirty="0"/>
              <a:t>. EDoc este profilul standard de UML pentru calculul distribuit de întreprindere, unde departamentele şi companiile trebuie să se integreze şi să colaboreze. Ca atare, eDoc devine cadrul de modelare utilizată la nivel de întreprindere. </a:t>
            </a:r>
            <a:endParaRPr lang="ro-RO" dirty="0" smtClean="0"/>
          </a:p>
          <a:p>
            <a:pPr marL="0" indent="0">
              <a:buNone/>
            </a:pPr>
            <a:r>
              <a:rPr lang="ro-RO" dirty="0" smtClean="0"/>
              <a:t>- Profilurile </a:t>
            </a:r>
            <a:r>
              <a:rPr lang="ro-RO" dirty="0"/>
              <a:t>fac UML suficient de bine structurat şi precis de a fi utilizat pentru MDA şi de a conduce etapele ulterioare din ciclul de viaţă pentru dezvoltare. </a:t>
            </a:r>
            <a:r>
              <a:rPr lang="ro-RO" b="1" i="1" dirty="0">
                <a:solidFill>
                  <a:srgbClr val="C00000"/>
                </a:solidFill>
              </a:rPr>
              <a:t>Aceste modele precise la nivel înalt sunt cunoscute ca "platforma Modele independente</a:t>
            </a:r>
            <a:r>
              <a:rPr lang="ro-RO" dirty="0"/>
              <a:t>" (sau PIM) în limbajul de MDA.</a:t>
            </a:r>
            <a:br>
              <a:rPr lang="ro-RO" dirty="0"/>
            </a:br>
            <a:endParaRPr lang="ru-RU" dirty="0"/>
          </a:p>
          <a:p>
            <a:r>
              <a:rPr lang="ro-RO" b="1" i="1" dirty="0" smtClean="0">
                <a:solidFill>
                  <a:srgbClr val="C00000"/>
                </a:solidFill>
              </a:rPr>
              <a:t>Recomandare!</a:t>
            </a:r>
          </a:p>
          <a:p>
            <a:r>
              <a:rPr lang="en-US" b="1" i="1" dirty="0" smtClean="0">
                <a:solidFill>
                  <a:srgbClr val="002060"/>
                </a:solidFill>
              </a:rPr>
              <a:t>UML </a:t>
            </a:r>
            <a:r>
              <a:rPr lang="en-US" b="1" i="1" dirty="0">
                <a:solidFill>
                  <a:srgbClr val="002060"/>
                </a:solidFill>
              </a:rPr>
              <a:t>Profile for Enterprise Distributed Object Computing</a:t>
            </a:r>
            <a:r>
              <a:rPr lang="en-US" b="1" dirty="0">
                <a:solidFill>
                  <a:srgbClr val="002060"/>
                </a:solidFill>
              </a:rPr>
              <a:t/>
            </a:r>
            <a:br>
              <a:rPr lang="en-US" b="1" dirty="0">
                <a:solidFill>
                  <a:srgbClr val="002060"/>
                </a:solidFill>
              </a:rPr>
            </a:br>
            <a:endParaRPr lang="ru-RU" b="1" dirty="0">
              <a:solidFill>
                <a:srgbClr val="002060"/>
              </a:solidFill>
            </a:endParaRPr>
          </a:p>
        </p:txBody>
      </p:sp>
    </p:spTree>
    <p:extLst>
      <p:ext uri="{BB962C8B-B14F-4D97-AF65-F5344CB8AC3E}">
        <p14:creationId xmlns:p14="http://schemas.microsoft.com/office/powerpoint/2010/main" val="37398811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p:nvPr/>
        </p:nvPicPr>
        <p:blipFill>
          <a:blip r:embed="rId2"/>
          <a:stretch>
            <a:fillRect/>
          </a:stretch>
        </p:blipFill>
        <p:spPr>
          <a:xfrm>
            <a:off x="3795776" y="140335"/>
            <a:ext cx="8229600" cy="6717665"/>
          </a:xfrm>
          <a:prstGeom prst="rect">
            <a:avLst/>
          </a:prstGeom>
        </p:spPr>
      </p:pic>
      <p:sp>
        <p:nvSpPr>
          <p:cNvPr id="5" name="Прямоугольник 4"/>
          <p:cNvSpPr/>
          <p:nvPr/>
        </p:nvSpPr>
        <p:spPr>
          <a:xfrm>
            <a:off x="609693" y="1364734"/>
            <a:ext cx="3349763" cy="3170099"/>
          </a:xfrm>
          <a:prstGeom prst="rect">
            <a:avLst/>
          </a:prstGeom>
        </p:spPr>
        <p:txBody>
          <a:bodyPr wrap="none">
            <a:spAutoFit/>
          </a:bodyPr>
          <a:lstStyle/>
          <a:p>
            <a:pPr algn="ctr"/>
            <a:r>
              <a:rPr lang="en-US" sz="2000" b="1" dirty="0">
                <a:solidFill>
                  <a:srgbClr val="000000"/>
                </a:solidFill>
                <a:latin typeface="TimesNewRoman"/>
                <a:ea typeface="Calibri" panose="020F0502020204030204" pitchFamily="34" charset="0"/>
                <a:cs typeface="Times New Roman" panose="02020603050405020304" pitchFamily="18" charset="0"/>
              </a:rPr>
              <a:t>Generic </a:t>
            </a:r>
            <a:r>
              <a:rPr lang="en-US" sz="2000" b="1" dirty="0" smtClean="0">
                <a:solidFill>
                  <a:srgbClr val="000000"/>
                </a:solidFill>
                <a:latin typeface="TimesNewRoman"/>
                <a:ea typeface="Calibri" panose="020F0502020204030204" pitchFamily="34" charset="0"/>
                <a:cs typeface="Times New Roman" panose="02020603050405020304" pitchFamily="18" charset="0"/>
              </a:rPr>
              <a:t>Meta-Model</a:t>
            </a:r>
            <a:endParaRPr lang="ro-RO" sz="2000" b="1" dirty="0" smtClean="0">
              <a:solidFill>
                <a:srgbClr val="000000"/>
              </a:solidFill>
              <a:latin typeface="TimesNewRoman"/>
              <a:ea typeface="Calibri" panose="020F0502020204030204" pitchFamily="34" charset="0"/>
              <a:cs typeface="Times New Roman" panose="02020603050405020304" pitchFamily="18" charset="0"/>
            </a:endParaRPr>
          </a:p>
          <a:p>
            <a:pPr algn="ctr"/>
            <a:r>
              <a:rPr lang="en-US" sz="2000" b="1" dirty="0" smtClean="0">
                <a:solidFill>
                  <a:srgbClr val="000000"/>
                </a:solidFill>
                <a:latin typeface="TimesNewRoman"/>
                <a:ea typeface="Calibri" panose="020F0502020204030204" pitchFamily="34" charset="0"/>
                <a:cs typeface="Times New Roman" panose="02020603050405020304" pitchFamily="18" charset="0"/>
              </a:rPr>
              <a:t> </a:t>
            </a:r>
            <a:r>
              <a:rPr lang="en-US" sz="2000" b="1" dirty="0">
                <a:solidFill>
                  <a:srgbClr val="000000"/>
                </a:solidFill>
                <a:latin typeface="TimesNewRoman"/>
                <a:ea typeface="Calibri" panose="020F0502020204030204" pitchFamily="34" charset="0"/>
                <a:cs typeface="Times New Roman" panose="02020603050405020304" pitchFamily="18" charset="0"/>
              </a:rPr>
              <a:t>of a Business </a:t>
            </a:r>
            <a:r>
              <a:rPr lang="en-US" sz="2000" b="1" dirty="0" smtClean="0">
                <a:solidFill>
                  <a:srgbClr val="000000"/>
                </a:solidFill>
                <a:latin typeface="TimesNewRoman"/>
                <a:ea typeface="Calibri" panose="020F0502020204030204" pitchFamily="34" charset="0"/>
                <a:cs typeface="Times New Roman" panose="02020603050405020304" pitchFamily="18" charset="0"/>
              </a:rPr>
              <a:t>Process</a:t>
            </a:r>
            <a:endParaRPr lang="ro-RO" sz="2000" b="1" dirty="0" smtClean="0">
              <a:solidFill>
                <a:srgbClr val="000000"/>
              </a:solidFill>
              <a:latin typeface="TimesNewRoman"/>
              <a:ea typeface="Calibri" panose="020F0502020204030204" pitchFamily="34" charset="0"/>
              <a:cs typeface="Times New Roman" panose="02020603050405020304" pitchFamily="18" charset="0"/>
            </a:endParaRPr>
          </a:p>
          <a:p>
            <a:pPr algn="ctr"/>
            <a:endParaRPr lang="ro-RO" sz="2000" b="1" dirty="0">
              <a:solidFill>
                <a:srgbClr val="000000"/>
              </a:solidFill>
              <a:latin typeface="TimesNewRoman"/>
              <a:cs typeface="Times New Roman" panose="02020603050405020304" pitchFamily="18" charset="0"/>
            </a:endParaRPr>
          </a:p>
          <a:p>
            <a:r>
              <a:rPr lang="ro-RO" sz="2000" dirty="0"/>
              <a:t>1.  Functional Perspective </a:t>
            </a:r>
          </a:p>
          <a:p>
            <a:r>
              <a:rPr lang="ro-RO" sz="2000" dirty="0"/>
              <a:t>2. Organisational Perspective </a:t>
            </a:r>
          </a:p>
          <a:p>
            <a:r>
              <a:rPr lang="ro-RO" sz="2000" dirty="0"/>
              <a:t>3. Behavioural Perspective</a:t>
            </a:r>
          </a:p>
          <a:p>
            <a:r>
              <a:rPr lang="ro-RO" sz="2000" dirty="0"/>
              <a:t>4. Informational Perspective </a:t>
            </a:r>
          </a:p>
          <a:p>
            <a:r>
              <a:rPr lang="en-US" sz="2000" dirty="0"/>
              <a:t>5</a:t>
            </a:r>
            <a:r>
              <a:rPr lang="ro-RO" sz="2000" dirty="0"/>
              <a:t>.</a:t>
            </a:r>
            <a:r>
              <a:rPr lang="en-US" sz="2000" dirty="0"/>
              <a:t> Business Process Context </a:t>
            </a:r>
            <a:endParaRPr lang="ro-RO" sz="2000" dirty="0" smtClean="0"/>
          </a:p>
          <a:p>
            <a:r>
              <a:rPr lang="ro-RO" sz="2000" dirty="0"/>
              <a:t>P</a:t>
            </a:r>
            <a:r>
              <a:rPr lang="en-US" sz="2000" dirty="0" err="1" smtClean="0"/>
              <a:t>erspective</a:t>
            </a:r>
            <a:endParaRPr lang="ru-RU" sz="2000" dirty="0"/>
          </a:p>
          <a:p>
            <a:pPr algn="ctr"/>
            <a:endParaRPr lang="ru-RU" sz="2000" b="1" dirty="0"/>
          </a:p>
        </p:txBody>
      </p:sp>
    </p:spTree>
    <p:extLst>
      <p:ext uri="{BB962C8B-B14F-4D97-AF65-F5344CB8AC3E}">
        <p14:creationId xmlns:p14="http://schemas.microsoft.com/office/powerpoint/2010/main" val="23822914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057400" y="54795"/>
            <a:ext cx="8527874" cy="6714305"/>
          </a:xfrm>
          <a:prstGeom prst="rect">
            <a:avLst/>
          </a:prstGeom>
        </p:spPr>
      </p:pic>
      <p:cxnSp>
        <p:nvCxnSpPr>
          <p:cNvPr id="3" name="Прямая соединительная линия 2"/>
          <p:cNvCxnSpPr/>
          <p:nvPr/>
        </p:nvCxnSpPr>
        <p:spPr>
          <a:xfrm flipV="1">
            <a:off x="6456218" y="4031673"/>
            <a:ext cx="277091" cy="138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264728" y="4475018"/>
            <a:ext cx="1579418" cy="338554"/>
          </a:xfrm>
          <a:prstGeom prst="rect">
            <a:avLst/>
          </a:prstGeom>
          <a:noFill/>
        </p:spPr>
        <p:txBody>
          <a:bodyPr wrap="square" rtlCol="0">
            <a:spAutoFit/>
          </a:bodyPr>
          <a:lstStyle/>
          <a:p>
            <a:r>
              <a:rPr lang="ro-RO" sz="1600" b="1" dirty="0" smtClean="0">
                <a:solidFill>
                  <a:srgbClr val="002060"/>
                </a:solidFill>
              </a:rPr>
              <a:t>XBRL</a:t>
            </a:r>
            <a:r>
              <a:rPr lang="ru-RU" sz="1600" b="1" dirty="0" smtClean="0">
                <a:solidFill>
                  <a:srgbClr val="002060"/>
                </a:solidFill>
              </a:rPr>
              <a:t>, ДРАКОН</a:t>
            </a:r>
            <a:r>
              <a:rPr lang="ro-RO" sz="1600" dirty="0" smtClean="0"/>
              <a:t> </a:t>
            </a:r>
            <a:endParaRPr lang="ru-RU" sz="1600" dirty="0"/>
          </a:p>
        </p:txBody>
      </p:sp>
    </p:spTree>
    <p:extLst>
      <p:ext uri="{BB962C8B-B14F-4D97-AF65-F5344CB8AC3E}">
        <p14:creationId xmlns:p14="http://schemas.microsoft.com/office/powerpoint/2010/main" val="46057034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46365" y="387927"/>
            <a:ext cx="11402290" cy="5999018"/>
          </a:xfrm>
        </p:spPr>
        <p:txBody>
          <a:bodyPr>
            <a:normAutofit lnSpcReduction="10000"/>
          </a:bodyPr>
          <a:lstStyle/>
          <a:p>
            <a:r>
              <a:rPr lang="ro-RO" sz="3600" b="1" i="1" dirty="0">
                <a:solidFill>
                  <a:srgbClr val="C00000"/>
                </a:solidFill>
              </a:rPr>
              <a:t>Standarde Proiectare. Limbaje de </a:t>
            </a:r>
            <a:r>
              <a:rPr lang="ro-RO" sz="3600" b="1" i="1" dirty="0" smtClean="0">
                <a:solidFill>
                  <a:srgbClr val="C00000"/>
                </a:solidFill>
              </a:rPr>
              <a:t>modelare</a:t>
            </a:r>
          </a:p>
          <a:p>
            <a:pPr marL="0" indent="0">
              <a:buNone/>
            </a:pPr>
            <a:r>
              <a:rPr lang="ro-RO" dirty="0"/>
              <a:t/>
            </a:r>
            <a:br>
              <a:rPr lang="ro-RO" dirty="0"/>
            </a:br>
            <a:r>
              <a:rPr lang="ro-RO" b="1" i="1" dirty="0" smtClean="0">
                <a:solidFill>
                  <a:srgbClr val="002060"/>
                </a:solidFill>
              </a:rPr>
              <a:t> </a:t>
            </a:r>
            <a:r>
              <a:rPr lang="ro-RO" b="1" i="1" dirty="0">
                <a:solidFill>
                  <a:srgbClr val="002060"/>
                </a:solidFill>
              </a:rPr>
              <a:t>Cea mai dificilă parte în construirea unui sistem informaţional este de a decide cu ce precizie să construim acest sistem</a:t>
            </a:r>
            <a:r>
              <a:rPr lang="ro-RO" b="1" dirty="0"/>
              <a:t>. </a:t>
            </a:r>
            <a:endParaRPr lang="ro-RO" b="1" dirty="0" smtClean="0"/>
          </a:p>
          <a:p>
            <a:pPr marL="0" indent="0">
              <a:buNone/>
            </a:pPr>
            <a:r>
              <a:rPr lang="ro-RO" b="1" dirty="0" smtClean="0"/>
              <a:t>Pentru </a:t>
            </a:r>
            <a:r>
              <a:rPr lang="ro-RO" b="1" dirty="0"/>
              <a:t>a înţelege ce trebuie să facă un sistem informaţional, trebuie să-l racordăm la contextul proceselor de afaceri pe care ar trebui să le susţină. </a:t>
            </a:r>
            <a:endParaRPr lang="ro-RO" b="1" dirty="0" smtClean="0"/>
          </a:p>
          <a:p>
            <a:pPr marL="0" indent="0">
              <a:buNone/>
            </a:pPr>
            <a:r>
              <a:rPr lang="ro-RO" b="1" dirty="0" smtClean="0"/>
              <a:t>Acest </a:t>
            </a:r>
            <a:r>
              <a:rPr lang="ro-RO" b="1" dirty="0"/>
              <a:t>context poate varia de la stocarea şi recuperarea datelor de afaceri la suport decizional sau chiar la automatizare complete</a:t>
            </a:r>
            <a:r>
              <a:rPr lang="ro-RO" b="1" dirty="0" smtClean="0"/>
              <a:t>.</a:t>
            </a:r>
          </a:p>
          <a:p>
            <a:pPr marL="0" indent="0">
              <a:buNone/>
            </a:pPr>
            <a:r>
              <a:rPr lang="ro-RO" b="1" dirty="0" smtClean="0"/>
              <a:t> </a:t>
            </a:r>
            <a:r>
              <a:rPr lang="ro-RO" b="1" i="1" dirty="0">
                <a:solidFill>
                  <a:srgbClr val="002060"/>
                </a:solidFill>
              </a:rPr>
              <a:t>În toate cazurile, este necesară o înţelegere a proceselor de afaceri </a:t>
            </a:r>
            <a:r>
              <a:rPr lang="ro-RO" b="1" i="1" dirty="0" smtClean="0">
                <a:solidFill>
                  <a:srgbClr val="002060"/>
                </a:solidFill>
              </a:rPr>
              <a:t>subiacente (imediat dedesupt)</a:t>
            </a:r>
            <a:r>
              <a:rPr lang="ro-RO" b="1" dirty="0" smtClean="0"/>
              <a:t>. </a:t>
            </a:r>
          </a:p>
          <a:p>
            <a:pPr marL="0" indent="0">
              <a:buNone/>
            </a:pPr>
            <a:r>
              <a:rPr lang="ro-RO" b="1" dirty="0" smtClean="0"/>
              <a:t>Cercetătorii </a:t>
            </a:r>
            <a:r>
              <a:rPr lang="ro-RO" b="1" dirty="0"/>
              <a:t>şi practicienii din cadrul managementului sistemelor informaţionale au recunoscut de mult că înţelegerea proceselor de afaceri pe care un sistem informaţional trebuie să le susţină este esenţială pentru a răspunde nevoilor utilizatorilor săi.</a:t>
            </a:r>
            <a:br>
              <a:rPr lang="ro-RO" b="1" dirty="0"/>
            </a:br>
            <a:endParaRPr lang="ru-RU" dirty="0"/>
          </a:p>
        </p:txBody>
      </p:sp>
    </p:spTree>
    <p:extLst>
      <p:ext uri="{BB962C8B-B14F-4D97-AF65-F5344CB8AC3E}">
        <p14:creationId xmlns:p14="http://schemas.microsoft.com/office/powerpoint/2010/main" val="36422331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64127" y="370897"/>
            <a:ext cx="11395363" cy="6196157"/>
          </a:xfrm>
        </p:spPr>
        <p:txBody>
          <a:bodyPr>
            <a:normAutofit fontScale="77500" lnSpcReduction="20000"/>
          </a:bodyPr>
          <a:lstStyle/>
          <a:p>
            <a:pPr lvl="0">
              <a:buFont typeface="Wingdings" panose="05000000000000000000" pitchFamily="2" charset="2"/>
              <a:buChar char="Ø"/>
            </a:pPr>
            <a:r>
              <a:rPr lang="en-US" sz="5400" i="1" dirty="0" err="1" smtClean="0">
                <a:solidFill>
                  <a:srgbClr val="002060"/>
                </a:solidFill>
              </a:rPr>
              <a:t>Nici</a:t>
            </a:r>
            <a:r>
              <a:rPr lang="en-US" sz="5400" i="1" dirty="0" smtClean="0">
                <a:solidFill>
                  <a:srgbClr val="002060"/>
                </a:solidFill>
              </a:rPr>
              <a:t> </a:t>
            </a:r>
            <a:r>
              <a:rPr lang="en-US" sz="5400" i="1" dirty="0">
                <a:solidFill>
                  <a:srgbClr val="002060"/>
                </a:solidFill>
              </a:rPr>
              <a:t>o </a:t>
            </a:r>
            <a:r>
              <a:rPr lang="en-US" sz="5400" i="1" dirty="0" err="1">
                <a:solidFill>
                  <a:srgbClr val="002060"/>
                </a:solidFill>
              </a:rPr>
              <a:t>altă</a:t>
            </a:r>
            <a:r>
              <a:rPr lang="en-US" sz="5400" i="1" dirty="0">
                <a:solidFill>
                  <a:srgbClr val="002060"/>
                </a:solidFill>
              </a:rPr>
              <a:t> parte a </a:t>
            </a:r>
            <a:r>
              <a:rPr lang="en-US" sz="5400" i="1" dirty="0" err="1">
                <a:solidFill>
                  <a:srgbClr val="002060"/>
                </a:solidFill>
              </a:rPr>
              <a:t>lucrării</a:t>
            </a:r>
            <a:r>
              <a:rPr lang="en-US" sz="5400" i="1" dirty="0">
                <a:solidFill>
                  <a:srgbClr val="002060"/>
                </a:solidFill>
              </a:rPr>
              <a:t> </a:t>
            </a:r>
            <a:r>
              <a:rPr lang="en-US" sz="5400" i="1" dirty="0" err="1">
                <a:solidFill>
                  <a:srgbClr val="002060"/>
                </a:solidFill>
              </a:rPr>
              <a:t>conceptuale</a:t>
            </a:r>
            <a:r>
              <a:rPr lang="en-US" sz="5400" i="1" dirty="0">
                <a:solidFill>
                  <a:srgbClr val="002060"/>
                </a:solidFill>
              </a:rPr>
              <a:t> nu </a:t>
            </a:r>
            <a:r>
              <a:rPr lang="en-US" sz="5400" i="1" dirty="0" err="1">
                <a:solidFill>
                  <a:srgbClr val="002060"/>
                </a:solidFill>
              </a:rPr>
              <a:t>este</a:t>
            </a:r>
            <a:r>
              <a:rPr lang="en-US" sz="5400" i="1" dirty="0">
                <a:solidFill>
                  <a:srgbClr val="002060"/>
                </a:solidFill>
              </a:rPr>
              <a:t> la </a:t>
            </a:r>
            <a:r>
              <a:rPr lang="en-US" sz="5400" i="1" dirty="0" err="1">
                <a:solidFill>
                  <a:srgbClr val="002060"/>
                </a:solidFill>
              </a:rPr>
              <a:t>fel</a:t>
            </a:r>
            <a:r>
              <a:rPr lang="en-US" sz="5400" i="1" dirty="0">
                <a:solidFill>
                  <a:srgbClr val="002060"/>
                </a:solidFill>
              </a:rPr>
              <a:t> de </a:t>
            </a:r>
            <a:r>
              <a:rPr lang="en-US" sz="5400" i="1" dirty="0" err="1">
                <a:solidFill>
                  <a:srgbClr val="002060"/>
                </a:solidFill>
              </a:rPr>
              <a:t>dificilă</a:t>
            </a:r>
            <a:r>
              <a:rPr lang="en-US" sz="5400" i="1" dirty="0">
                <a:solidFill>
                  <a:srgbClr val="002060"/>
                </a:solidFill>
              </a:rPr>
              <a:t> ca </a:t>
            </a:r>
            <a:r>
              <a:rPr lang="en-US" sz="5400" i="1" dirty="0" err="1">
                <a:solidFill>
                  <a:srgbClr val="002060"/>
                </a:solidFill>
              </a:rPr>
              <a:t>stabilirea</a:t>
            </a:r>
            <a:r>
              <a:rPr lang="en-US" sz="5400" i="1" dirty="0">
                <a:solidFill>
                  <a:srgbClr val="002060"/>
                </a:solidFill>
              </a:rPr>
              <a:t> </a:t>
            </a:r>
            <a:r>
              <a:rPr lang="en-US" sz="5400" i="1" dirty="0" err="1">
                <a:solidFill>
                  <a:srgbClr val="002060"/>
                </a:solidFill>
              </a:rPr>
              <a:t>cerințelor</a:t>
            </a:r>
            <a:r>
              <a:rPr lang="en-US" sz="5400" i="1" dirty="0">
                <a:solidFill>
                  <a:srgbClr val="002060"/>
                </a:solidFill>
              </a:rPr>
              <a:t> </a:t>
            </a:r>
            <a:r>
              <a:rPr lang="en-US" sz="5400" i="1" dirty="0" err="1">
                <a:solidFill>
                  <a:srgbClr val="002060"/>
                </a:solidFill>
              </a:rPr>
              <a:t>tehnice</a:t>
            </a:r>
            <a:r>
              <a:rPr lang="en-US" sz="5400" i="1" dirty="0">
                <a:solidFill>
                  <a:srgbClr val="002060"/>
                </a:solidFill>
              </a:rPr>
              <a:t> </a:t>
            </a:r>
            <a:r>
              <a:rPr lang="en-US" sz="5400" i="1" dirty="0" err="1">
                <a:solidFill>
                  <a:srgbClr val="002060"/>
                </a:solidFill>
              </a:rPr>
              <a:t>detaliate</a:t>
            </a:r>
            <a:r>
              <a:rPr lang="en-US" sz="5400" i="1" dirty="0">
                <a:solidFill>
                  <a:srgbClr val="002060"/>
                </a:solidFill>
              </a:rPr>
              <a:t>. </a:t>
            </a:r>
            <a:endParaRPr lang="ru-RU" sz="5400" dirty="0">
              <a:solidFill>
                <a:srgbClr val="002060"/>
              </a:solidFill>
            </a:endParaRPr>
          </a:p>
          <a:p>
            <a:pPr lvl="0">
              <a:buFont typeface="Wingdings" panose="05000000000000000000" pitchFamily="2" charset="2"/>
              <a:buChar char="Ø"/>
            </a:pPr>
            <a:r>
              <a:rPr lang="en-US" sz="5400" i="1" dirty="0" err="1">
                <a:solidFill>
                  <a:srgbClr val="C00000"/>
                </a:solidFill>
              </a:rPr>
              <a:t>Nici</a:t>
            </a:r>
            <a:r>
              <a:rPr lang="en-US" sz="5400" i="1" dirty="0">
                <a:solidFill>
                  <a:srgbClr val="C00000"/>
                </a:solidFill>
              </a:rPr>
              <a:t> o </a:t>
            </a:r>
            <a:r>
              <a:rPr lang="en-US" sz="5400" i="1" dirty="0" err="1">
                <a:solidFill>
                  <a:srgbClr val="C00000"/>
                </a:solidFill>
              </a:rPr>
              <a:t>altă</a:t>
            </a:r>
            <a:r>
              <a:rPr lang="en-US" sz="5400" i="1" dirty="0">
                <a:solidFill>
                  <a:srgbClr val="C00000"/>
                </a:solidFill>
              </a:rPr>
              <a:t> parte a </a:t>
            </a:r>
            <a:r>
              <a:rPr lang="en-US" sz="5400" i="1" dirty="0" err="1">
                <a:solidFill>
                  <a:srgbClr val="C00000"/>
                </a:solidFill>
              </a:rPr>
              <a:t>lucrării</a:t>
            </a:r>
            <a:r>
              <a:rPr lang="en-US" sz="5400" i="1" dirty="0">
                <a:solidFill>
                  <a:srgbClr val="C00000"/>
                </a:solidFill>
              </a:rPr>
              <a:t> nu </a:t>
            </a:r>
            <a:r>
              <a:rPr lang="en-US" sz="5400" i="1" dirty="0" err="1">
                <a:solidFill>
                  <a:srgbClr val="C00000"/>
                </a:solidFill>
              </a:rPr>
              <a:t>va</a:t>
            </a:r>
            <a:r>
              <a:rPr lang="en-US" sz="5400" i="1" dirty="0">
                <a:solidFill>
                  <a:srgbClr val="C00000"/>
                </a:solidFill>
              </a:rPr>
              <a:t> </a:t>
            </a:r>
            <a:r>
              <a:rPr lang="en-US" sz="5400" i="1" dirty="0" err="1">
                <a:solidFill>
                  <a:srgbClr val="C00000"/>
                </a:solidFill>
              </a:rPr>
              <a:t>afecta</a:t>
            </a:r>
            <a:r>
              <a:rPr lang="en-US" sz="5400" i="1" dirty="0">
                <a:solidFill>
                  <a:srgbClr val="C00000"/>
                </a:solidFill>
              </a:rPr>
              <a:t> </a:t>
            </a:r>
            <a:r>
              <a:rPr lang="en-US" sz="5400" i="1" dirty="0" err="1">
                <a:solidFill>
                  <a:srgbClr val="C00000"/>
                </a:solidFill>
              </a:rPr>
              <a:t>sistemul</a:t>
            </a:r>
            <a:r>
              <a:rPr lang="en-US" sz="5400" i="1" dirty="0">
                <a:solidFill>
                  <a:srgbClr val="C00000"/>
                </a:solidFill>
              </a:rPr>
              <a:t> </a:t>
            </a:r>
            <a:r>
              <a:rPr lang="en-US" sz="5400" i="1" dirty="0" err="1">
                <a:solidFill>
                  <a:srgbClr val="C00000"/>
                </a:solidFill>
              </a:rPr>
              <a:t>rezultat</a:t>
            </a:r>
            <a:r>
              <a:rPr lang="en-US" sz="5400" i="1" dirty="0">
                <a:solidFill>
                  <a:srgbClr val="C00000"/>
                </a:solidFill>
              </a:rPr>
              <a:t> </a:t>
            </a:r>
            <a:r>
              <a:rPr lang="en-US" sz="5400" i="1" dirty="0" err="1">
                <a:solidFill>
                  <a:srgbClr val="C00000"/>
                </a:solidFill>
              </a:rPr>
              <a:t>dacă</a:t>
            </a:r>
            <a:r>
              <a:rPr lang="en-US" sz="5400" i="1" dirty="0">
                <a:solidFill>
                  <a:srgbClr val="C00000"/>
                </a:solidFill>
              </a:rPr>
              <a:t> </a:t>
            </a:r>
            <a:r>
              <a:rPr lang="en-US" sz="5400" i="1" dirty="0" err="1">
                <a:solidFill>
                  <a:srgbClr val="C00000"/>
                </a:solidFill>
              </a:rPr>
              <a:t>ar</a:t>
            </a:r>
            <a:r>
              <a:rPr lang="en-US" sz="5400" i="1" dirty="0">
                <a:solidFill>
                  <a:srgbClr val="C00000"/>
                </a:solidFill>
              </a:rPr>
              <a:t> </a:t>
            </a:r>
            <a:r>
              <a:rPr lang="en-US" sz="5400" i="1" dirty="0" smtClean="0">
                <a:solidFill>
                  <a:srgbClr val="C00000"/>
                </a:solidFill>
              </a:rPr>
              <a:t>fi</a:t>
            </a:r>
            <a:r>
              <a:rPr lang="ro-RO" sz="5400" i="1" dirty="0" smtClean="0">
                <a:solidFill>
                  <a:srgbClr val="C00000"/>
                </a:solidFill>
              </a:rPr>
              <a:t> </a:t>
            </a:r>
            <a:r>
              <a:rPr lang="en-US" sz="5400" i="1" dirty="0" err="1" smtClean="0">
                <a:solidFill>
                  <a:srgbClr val="C00000"/>
                </a:solidFill>
              </a:rPr>
              <a:t>făcut</a:t>
            </a:r>
            <a:r>
              <a:rPr lang="en-US" sz="5400" i="1" dirty="0" smtClean="0">
                <a:solidFill>
                  <a:srgbClr val="C00000"/>
                </a:solidFill>
              </a:rPr>
              <a:t> </a:t>
            </a:r>
            <a:r>
              <a:rPr lang="en-US" sz="5400" i="1" dirty="0" err="1">
                <a:solidFill>
                  <a:srgbClr val="C00000"/>
                </a:solidFill>
              </a:rPr>
              <a:t>greșit</a:t>
            </a:r>
            <a:r>
              <a:rPr lang="en-US" sz="5400" i="1" dirty="0">
                <a:solidFill>
                  <a:srgbClr val="C00000"/>
                </a:solidFill>
              </a:rPr>
              <a:t>. </a:t>
            </a:r>
            <a:endParaRPr lang="ru-RU" sz="5400" dirty="0">
              <a:solidFill>
                <a:srgbClr val="C00000"/>
              </a:solidFill>
            </a:endParaRPr>
          </a:p>
          <a:p>
            <a:pPr lvl="0">
              <a:buFont typeface="Wingdings" panose="05000000000000000000" pitchFamily="2" charset="2"/>
              <a:buChar char="Ø"/>
            </a:pPr>
            <a:r>
              <a:rPr lang="en-US" sz="5400" i="1" dirty="0" err="1">
                <a:solidFill>
                  <a:srgbClr val="002060"/>
                </a:solidFill>
              </a:rPr>
              <a:t>Nici</a:t>
            </a:r>
            <a:r>
              <a:rPr lang="en-US" sz="5400" i="1" dirty="0">
                <a:solidFill>
                  <a:srgbClr val="002060"/>
                </a:solidFill>
              </a:rPr>
              <a:t> o </a:t>
            </a:r>
            <a:r>
              <a:rPr lang="en-US" sz="5400" i="1" dirty="0" err="1">
                <a:solidFill>
                  <a:srgbClr val="002060"/>
                </a:solidFill>
              </a:rPr>
              <a:t>altă</a:t>
            </a:r>
            <a:r>
              <a:rPr lang="en-US" sz="5400" i="1" dirty="0">
                <a:solidFill>
                  <a:srgbClr val="002060"/>
                </a:solidFill>
              </a:rPr>
              <a:t> parte nu </a:t>
            </a:r>
            <a:r>
              <a:rPr lang="en-US" sz="5400" i="1" dirty="0" err="1">
                <a:solidFill>
                  <a:srgbClr val="002060"/>
                </a:solidFill>
              </a:rPr>
              <a:t>este</a:t>
            </a:r>
            <a:r>
              <a:rPr lang="en-US" sz="5400" i="1" dirty="0">
                <a:solidFill>
                  <a:srgbClr val="002060"/>
                </a:solidFill>
              </a:rPr>
              <a:t> </a:t>
            </a:r>
            <a:r>
              <a:rPr lang="en-US" sz="5400" i="1" dirty="0" err="1">
                <a:solidFill>
                  <a:srgbClr val="002060"/>
                </a:solidFill>
              </a:rPr>
              <a:t>atât</a:t>
            </a:r>
            <a:r>
              <a:rPr lang="en-US" sz="5400" i="1" dirty="0">
                <a:solidFill>
                  <a:srgbClr val="002060"/>
                </a:solidFill>
              </a:rPr>
              <a:t> de </a:t>
            </a:r>
            <a:r>
              <a:rPr lang="en-US" sz="5400" i="1" dirty="0" err="1">
                <a:solidFill>
                  <a:srgbClr val="002060"/>
                </a:solidFill>
              </a:rPr>
              <a:t>dificil</a:t>
            </a:r>
            <a:r>
              <a:rPr lang="en-US" sz="5400" i="1" dirty="0">
                <a:solidFill>
                  <a:srgbClr val="002060"/>
                </a:solidFill>
              </a:rPr>
              <a:t> de </a:t>
            </a:r>
            <a:r>
              <a:rPr lang="en-US" sz="5400" i="1" dirty="0" err="1">
                <a:solidFill>
                  <a:srgbClr val="002060"/>
                </a:solidFill>
              </a:rPr>
              <a:t>rectificat</a:t>
            </a:r>
            <a:r>
              <a:rPr lang="en-US" sz="5400" i="1" dirty="0">
                <a:solidFill>
                  <a:srgbClr val="002060"/>
                </a:solidFill>
              </a:rPr>
              <a:t> </a:t>
            </a:r>
            <a:r>
              <a:rPr lang="en-US" sz="5400" i="1" dirty="0" err="1">
                <a:solidFill>
                  <a:srgbClr val="002060"/>
                </a:solidFill>
              </a:rPr>
              <a:t>mai</a:t>
            </a:r>
            <a:r>
              <a:rPr lang="en-US" sz="5400" i="1" dirty="0">
                <a:solidFill>
                  <a:srgbClr val="002060"/>
                </a:solidFill>
              </a:rPr>
              <a:t> </a:t>
            </a:r>
            <a:r>
              <a:rPr lang="en-US" sz="5400" i="1" dirty="0" err="1">
                <a:solidFill>
                  <a:srgbClr val="002060"/>
                </a:solidFill>
              </a:rPr>
              <a:t>târziu</a:t>
            </a:r>
            <a:r>
              <a:rPr lang="en-US" sz="5400" i="1" dirty="0">
                <a:solidFill>
                  <a:srgbClr val="002060"/>
                </a:solidFill>
              </a:rPr>
              <a:t>….</a:t>
            </a:r>
            <a:endParaRPr lang="ru-RU" sz="5400" dirty="0">
              <a:solidFill>
                <a:srgbClr val="002060"/>
              </a:solidFill>
            </a:endParaRPr>
          </a:p>
          <a:p>
            <a:pPr marL="0" indent="0">
              <a:buNone/>
            </a:pPr>
            <a:endParaRPr lang="ru-RU" sz="5900" dirty="0"/>
          </a:p>
          <a:p>
            <a:pPr marL="0" indent="0">
              <a:buNone/>
            </a:pPr>
            <a:r>
              <a:rPr lang="en-US" sz="5900" b="1" i="1" dirty="0" err="1"/>
              <a:t>Pentru</a:t>
            </a:r>
            <a:r>
              <a:rPr lang="en-US" sz="5900" b="1" i="1" dirty="0"/>
              <a:t> a </a:t>
            </a:r>
            <a:r>
              <a:rPr lang="en-US" sz="5900" b="1" i="1" dirty="0" err="1"/>
              <a:t>înțelege</a:t>
            </a:r>
            <a:r>
              <a:rPr lang="en-US" sz="5900" b="1" i="1" dirty="0"/>
              <a:t> </a:t>
            </a:r>
            <a:r>
              <a:rPr lang="en-US" sz="5900" b="1" i="1" dirty="0" err="1"/>
              <a:t>ce</a:t>
            </a:r>
            <a:r>
              <a:rPr lang="en-US" sz="5900" b="1" i="1" dirty="0"/>
              <a:t> </a:t>
            </a:r>
            <a:r>
              <a:rPr lang="en-US" sz="5900" b="1" i="1" dirty="0" err="1"/>
              <a:t>trebuie</a:t>
            </a:r>
            <a:r>
              <a:rPr lang="en-US" sz="5900" b="1" i="1" dirty="0"/>
              <a:t> </a:t>
            </a:r>
            <a:r>
              <a:rPr lang="en-US" sz="5900" b="1" i="1" dirty="0" err="1"/>
              <a:t>să</a:t>
            </a:r>
            <a:r>
              <a:rPr lang="en-US" sz="5900" b="1" i="1" dirty="0"/>
              <a:t> </a:t>
            </a:r>
            <a:r>
              <a:rPr lang="en-US" sz="5900" b="1" i="1" dirty="0" err="1"/>
              <a:t>facă</a:t>
            </a:r>
            <a:r>
              <a:rPr lang="en-US" sz="5900" b="1" i="1" dirty="0"/>
              <a:t> un </a:t>
            </a:r>
            <a:r>
              <a:rPr lang="en-US" sz="5900" b="1" i="1" dirty="0" err="1"/>
              <a:t>sistem</a:t>
            </a:r>
            <a:r>
              <a:rPr lang="en-US" sz="5900" b="1" i="1" dirty="0"/>
              <a:t> </a:t>
            </a:r>
            <a:r>
              <a:rPr lang="en-US" sz="5900" b="1" i="1" dirty="0" err="1"/>
              <a:t>informațional</a:t>
            </a:r>
            <a:r>
              <a:rPr lang="en-US" sz="5900" b="1" i="1" dirty="0"/>
              <a:t>, </a:t>
            </a:r>
            <a:r>
              <a:rPr lang="en-US" sz="5900" b="1" i="1" dirty="0" err="1"/>
              <a:t>trebuie</a:t>
            </a:r>
            <a:r>
              <a:rPr lang="en-US" sz="5900" b="1" i="1" dirty="0"/>
              <a:t> </a:t>
            </a:r>
            <a:r>
              <a:rPr lang="en-US" sz="5900" b="1" i="1" dirty="0" err="1"/>
              <a:t>să</a:t>
            </a:r>
            <a:r>
              <a:rPr lang="en-US" sz="5900" b="1" i="1" dirty="0"/>
              <a:t>-l </a:t>
            </a:r>
            <a:r>
              <a:rPr lang="en-US" sz="5900" b="1" i="1" dirty="0" err="1"/>
              <a:t>racordăm</a:t>
            </a:r>
            <a:r>
              <a:rPr lang="en-US" sz="5900" b="1" i="1" dirty="0"/>
              <a:t> la </a:t>
            </a:r>
            <a:r>
              <a:rPr lang="en-US" sz="5900" b="1" i="1" dirty="0" err="1"/>
              <a:t>contextul</a:t>
            </a:r>
            <a:r>
              <a:rPr lang="en-US" sz="5900" b="1" i="1" dirty="0"/>
              <a:t> </a:t>
            </a:r>
            <a:r>
              <a:rPr lang="en-US" sz="5900" b="1" i="1" dirty="0" err="1"/>
              <a:t>proceselor</a:t>
            </a:r>
            <a:r>
              <a:rPr lang="en-US" sz="5900" b="1" i="1" dirty="0"/>
              <a:t> de </a:t>
            </a:r>
            <a:r>
              <a:rPr lang="en-US" sz="5900" b="1" i="1" dirty="0" err="1"/>
              <a:t>afaceri</a:t>
            </a:r>
            <a:r>
              <a:rPr lang="en-US" sz="5900" b="1" i="1" dirty="0"/>
              <a:t> </a:t>
            </a:r>
            <a:r>
              <a:rPr lang="en-US" sz="5900" b="1" i="1" dirty="0" err="1"/>
              <a:t>pe</a:t>
            </a:r>
            <a:r>
              <a:rPr lang="en-US" sz="5900" b="1" i="1" dirty="0"/>
              <a:t> care </a:t>
            </a:r>
            <a:r>
              <a:rPr lang="en-US" sz="5900" b="1" i="1" dirty="0" err="1"/>
              <a:t>ar</a:t>
            </a:r>
            <a:r>
              <a:rPr lang="en-US" sz="5900" b="1" i="1" dirty="0"/>
              <a:t> </a:t>
            </a:r>
            <a:r>
              <a:rPr lang="en-US" sz="5900" b="1" i="1" dirty="0" err="1"/>
              <a:t>trebui</a:t>
            </a:r>
            <a:r>
              <a:rPr lang="en-US" sz="5900" b="1" i="1" dirty="0"/>
              <a:t> </a:t>
            </a:r>
            <a:r>
              <a:rPr lang="en-US" sz="5900" b="1" i="1" dirty="0" err="1"/>
              <a:t>să</a:t>
            </a:r>
            <a:r>
              <a:rPr lang="en-US" sz="5900" b="1" i="1" dirty="0"/>
              <a:t> le </a:t>
            </a:r>
            <a:r>
              <a:rPr lang="en-US" sz="5900" b="1" i="1" dirty="0" err="1"/>
              <a:t>susțină</a:t>
            </a:r>
            <a:r>
              <a:rPr lang="en-US" sz="5900" b="1" i="1" dirty="0"/>
              <a:t>.</a:t>
            </a:r>
            <a:endParaRPr lang="ru-RU" sz="5900" dirty="0"/>
          </a:p>
          <a:p>
            <a:pPr marL="0" indent="0" algn="ctr">
              <a:buNone/>
            </a:pPr>
            <a:endParaRPr lang="ru-RU" sz="3600" b="1" dirty="0"/>
          </a:p>
        </p:txBody>
      </p:sp>
    </p:spTree>
    <p:extLst>
      <p:ext uri="{BB962C8B-B14F-4D97-AF65-F5344CB8AC3E}">
        <p14:creationId xmlns:p14="http://schemas.microsoft.com/office/powerpoint/2010/main" val="14858871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98764" y="568036"/>
            <a:ext cx="11125200" cy="5608927"/>
          </a:xfrm>
        </p:spPr>
        <p:txBody>
          <a:bodyPr/>
          <a:lstStyle/>
          <a:p>
            <a:r>
              <a:rPr lang="ro-RO" dirty="0"/>
              <a:t>Susţinătorii modelării orientate pe obiecte afirmă că modelele obiectului permit să modelăm "lumea reală" [Isoda, 2001] într-un mod care să fie înţeleasă de toate părţile interesate. </a:t>
            </a:r>
            <a:endParaRPr lang="ro-RO" dirty="0" smtClean="0"/>
          </a:p>
          <a:p>
            <a:r>
              <a:rPr lang="ro-RO" b="1" i="1" dirty="0" smtClean="0">
                <a:solidFill>
                  <a:srgbClr val="002060"/>
                </a:solidFill>
              </a:rPr>
              <a:t>De </a:t>
            </a:r>
            <a:r>
              <a:rPr lang="ro-RO" b="1" i="1" dirty="0">
                <a:solidFill>
                  <a:srgbClr val="002060"/>
                </a:solidFill>
              </a:rPr>
              <a:t>menţionat că mulţi experţi sunt de acord că UML nu are vocabularul necesar de a exprima varietatea proceselor de afaceri într-un mod natural şi intuitiv.</a:t>
            </a:r>
            <a:br>
              <a:rPr lang="ro-RO" b="1" i="1" dirty="0">
                <a:solidFill>
                  <a:srgbClr val="002060"/>
                </a:solidFill>
              </a:rPr>
            </a:br>
            <a:endParaRPr lang="ru-RU" b="1" i="1" dirty="0">
              <a:solidFill>
                <a:srgbClr val="002060"/>
              </a:solidFill>
            </a:endParaRPr>
          </a:p>
        </p:txBody>
      </p:sp>
    </p:spTree>
    <p:extLst>
      <p:ext uri="{BB962C8B-B14F-4D97-AF65-F5344CB8AC3E}">
        <p14:creationId xmlns:p14="http://schemas.microsoft.com/office/powerpoint/2010/main" val="36582452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60219" y="96982"/>
            <a:ext cx="11360726" cy="6470073"/>
          </a:xfrm>
        </p:spPr>
        <p:txBody>
          <a:bodyPr>
            <a:normAutofit lnSpcReduction="10000"/>
          </a:bodyPr>
          <a:lstStyle/>
          <a:p>
            <a:r>
              <a:rPr lang="ro-RO" b="1" i="1" dirty="0" smtClean="0">
                <a:solidFill>
                  <a:srgbClr val="C00000"/>
                </a:solidFill>
              </a:rPr>
              <a:t>Să ne lămurim cu procesele de afaceri?</a:t>
            </a:r>
          </a:p>
          <a:p>
            <a:r>
              <a:rPr lang="ro-RO" b="1" i="1" dirty="0" smtClean="0"/>
              <a:t>Una </a:t>
            </a:r>
            <a:r>
              <a:rPr lang="ro-RO" b="1" i="1" dirty="0"/>
              <a:t>dintre clasificările limbajelor de modelare a proceselor de afaceri</a:t>
            </a:r>
            <a:r>
              <a:rPr lang="ro-RO" b="1" dirty="0"/>
              <a:t>. </a:t>
            </a:r>
            <a:endParaRPr lang="ro-RO" b="1" dirty="0" smtClean="0"/>
          </a:p>
          <a:p>
            <a:r>
              <a:rPr lang="ro-RO" b="1" i="1" dirty="0" smtClean="0">
                <a:solidFill>
                  <a:srgbClr val="002060"/>
                </a:solidFill>
              </a:rPr>
              <a:t>Expresia </a:t>
            </a:r>
            <a:r>
              <a:rPr lang="ro-RO" b="1" i="1" dirty="0">
                <a:solidFill>
                  <a:srgbClr val="002060"/>
                </a:solidFill>
              </a:rPr>
              <a:t>„proces“ este definită în dicţionar ca „o serie de acţiuni, modificări sau funcţii care generează un rezultat“. </a:t>
            </a:r>
            <a:endParaRPr lang="ro-RO" b="1" i="1" dirty="0" smtClean="0">
              <a:solidFill>
                <a:srgbClr val="002060"/>
              </a:solidFill>
            </a:endParaRPr>
          </a:p>
          <a:p>
            <a:r>
              <a:rPr lang="ro-RO" b="1" i="1" dirty="0" smtClean="0">
                <a:solidFill>
                  <a:srgbClr val="002060"/>
                </a:solidFill>
              </a:rPr>
              <a:t>Bill </a:t>
            </a:r>
            <a:r>
              <a:rPr lang="ro-RO" b="1" i="1" dirty="0">
                <a:solidFill>
                  <a:srgbClr val="002060"/>
                </a:solidFill>
              </a:rPr>
              <a:t>Curtis </a:t>
            </a:r>
            <a:r>
              <a:rPr lang="ro-RO" dirty="0"/>
              <a:t>a definit </a:t>
            </a:r>
            <a:r>
              <a:rPr lang="ro-RO" b="1" dirty="0">
                <a:solidFill>
                  <a:srgbClr val="C00000"/>
                </a:solidFill>
              </a:rPr>
              <a:t>un proces ca fiind un set parţial de sarcini sau paşi întreprinşi în vederea atingerii unui obiectiv specific. </a:t>
            </a:r>
            <a:endParaRPr lang="ro-RO" b="1" dirty="0" smtClean="0">
              <a:solidFill>
                <a:srgbClr val="C00000"/>
              </a:solidFill>
            </a:endParaRPr>
          </a:p>
          <a:p>
            <a:r>
              <a:rPr lang="ro-RO" b="1" i="1" dirty="0" smtClean="0">
                <a:solidFill>
                  <a:srgbClr val="002060"/>
                </a:solidFill>
              </a:rPr>
              <a:t>Hammer </a:t>
            </a:r>
            <a:r>
              <a:rPr lang="ro-RO" b="1" i="1" dirty="0">
                <a:solidFill>
                  <a:srgbClr val="002060"/>
                </a:solidFill>
              </a:rPr>
              <a:t>&amp;Co </a:t>
            </a:r>
            <a:r>
              <a:rPr lang="ro-RO" b="1" dirty="0"/>
              <a:t>definesc </a:t>
            </a:r>
            <a:r>
              <a:rPr lang="ro-RO" b="1" dirty="0">
                <a:solidFill>
                  <a:srgbClr val="002060"/>
                </a:solidFill>
              </a:rPr>
              <a:t>procesele de afaceri ca un set de activităţi care, împreună, produc o valoare pentru client </a:t>
            </a:r>
            <a:r>
              <a:rPr lang="ro-RO" b="1" dirty="0"/>
              <a:t>[Hammer &amp; Champy, 1993</a:t>
            </a:r>
            <a:r>
              <a:rPr lang="ro-RO" b="1" dirty="0" smtClean="0"/>
              <a:t>].</a:t>
            </a:r>
          </a:p>
          <a:p>
            <a:r>
              <a:rPr lang="ro-RO" b="1" dirty="0" smtClean="0"/>
              <a:t> </a:t>
            </a:r>
            <a:r>
              <a:rPr lang="ro-RO" b="1" i="1" dirty="0">
                <a:solidFill>
                  <a:srgbClr val="002060"/>
                </a:solidFill>
              </a:rPr>
              <a:t>Coaliţia de management al fluxului de lucru </a:t>
            </a:r>
            <a:r>
              <a:rPr lang="ro-RO" b="1" dirty="0"/>
              <a:t>defineşte procesele de afaceri </a:t>
            </a:r>
            <a:r>
              <a:rPr lang="ro-RO" b="1" dirty="0" smtClean="0"/>
              <a:t>drept:</a:t>
            </a:r>
          </a:p>
          <a:p>
            <a:pPr marL="0" indent="0">
              <a:buNone/>
            </a:pPr>
            <a:r>
              <a:rPr lang="ro-RO" b="1" dirty="0" smtClean="0">
                <a:solidFill>
                  <a:srgbClr val="C00000"/>
                </a:solidFill>
              </a:rPr>
              <a:t>"</a:t>
            </a:r>
            <a:r>
              <a:rPr lang="ro-RO" b="1" dirty="0">
                <a:solidFill>
                  <a:srgbClr val="C00000"/>
                </a:solidFill>
              </a:rPr>
              <a:t>un set al uneia sau mai multor proceduri sau activităţi legate, care realizează în mod colectiv un obiectiv de afaceri sau un obiectiv politic, în mod normal în contextul unei structuri organizaţionale care defineşte rolurile şi relaţiile funcţionale</a:t>
            </a:r>
            <a:r>
              <a:rPr lang="ro-RO" b="1" dirty="0" smtClean="0">
                <a:solidFill>
                  <a:srgbClr val="C00000"/>
                </a:solidFill>
              </a:rPr>
              <a:t>. </a:t>
            </a:r>
            <a:r>
              <a:rPr lang="ro-RO" b="1" dirty="0">
                <a:solidFill>
                  <a:srgbClr val="C00000"/>
                </a:solidFill>
              </a:rPr>
              <a:t> </a:t>
            </a:r>
            <a:r>
              <a:rPr lang="ro-RO" b="1" dirty="0" smtClean="0"/>
              <a:t>După mine e cea mai completă!</a:t>
            </a:r>
            <a:r>
              <a:rPr lang="ro-RO" b="1" dirty="0">
                <a:solidFill>
                  <a:srgbClr val="C00000"/>
                </a:solidFill>
              </a:rPr>
              <a:t/>
            </a:r>
            <a:br>
              <a:rPr lang="ro-RO" b="1" dirty="0">
                <a:solidFill>
                  <a:srgbClr val="C00000"/>
                </a:solidFill>
              </a:rPr>
            </a:br>
            <a:endParaRPr lang="ru-RU" dirty="0">
              <a:solidFill>
                <a:srgbClr val="C00000"/>
              </a:solidFill>
            </a:endParaRPr>
          </a:p>
        </p:txBody>
      </p:sp>
    </p:spTree>
    <p:extLst>
      <p:ext uri="{BB962C8B-B14F-4D97-AF65-F5344CB8AC3E}">
        <p14:creationId xmlns:p14="http://schemas.microsoft.com/office/powerpoint/2010/main" val="210594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Заголовок 1"/>
          <p:cNvSpPr>
            <a:spLocks noGrp="1"/>
          </p:cNvSpPr>
          <p:nvPr>
            <p:ph type="title"/>
          </p:nvPr>
        </p:nvSpPr>
        <p:spPr>
          <a:xfrm>
            <a:off x="1416050" y="0"/>
            <a:ext cx="8870950" cy="1219200"/>
          </a:xfrm>
        </p:spPr>
        <p:txBody>
          <a:bodyPr/>
          <a:lstStyle/>
          <a:p>
            <a:r>
              <a:rPr lang="en-US" altLang="ru-RU" sz="3600" b="1"/>
              <a:t>Procese   auxiliare </a:t>
            </a:r>
            <a:r>
              <a:rPr lang="ro-RO" altLang="ru-RU" sz="3600" b="1"/>
              <a:t>a</a:t>
            </a:r>
            <a:r>
              <a:rPr lang="en-US" altLang="ru-RU" sz="3600" b="1"/>
              <a:t>le </a:t>
            </a:r>
            <a:r>
              <a:rPr lang="ro-RO" altLang="ru-RU" sz="3600" b="1"/>
              <a:t>C</a:t>
            </a:r>
            <a:r>
              <a:rPr lang="en-US" altLang="ru-RU" sz="3600" b="1"/>
              <a:t>iclului de </a:t>
            </a:r>
            <a:r>
              <a:rPr lang="ro-RO" altLang="ru-RU" sz="3600" b="1"/>
              <a:t>V</a:t>
            </a:r>
            <a:r>
              <a:rPr lang="en-US" altLang="ru-RU" sz="3600" b="1"/>
              <a:t>ia</a:t>
            </a:r>
            <a:r>
              <a:rPr lang="ro-RO" altLang="ru-RU" sz="3600" b="1"/>
              <a:t>ță</a:t>
            </a:r>
            <a:endParaRPr lang="ru-RU" altLang="ru-RU" sz="3600"/>
          </a:p>
        </p:txBody>
      </p:sp>
      <p:grpSp>
        <p:nvGrpSpPr>
          <p:cNvPr id="212995" name="Group 58"/>
          <p:cNvGrpSpPr>
            <a:grpSpLocks/>
          </p:cNvGrpSpPr>
          <p:nvPr/>
        </p:nvGrpSpPr>
        <p:grpSpPr bwMode="auto">
          <a:xfrm>
            <a:off x="1841500" y="1593851"/>
            <a:ext cx="8642350" cy="5141913"/>
            <a:chOff x="144" y="912"/>
            <a:chExt cx="5444" cy="3239"/>
          </a:xfrm>
        </p:grpSpPr>
        <p:sp>
          <p:nvSpPr>
            <p:cNvPr id="212996" name="Rectangle 5"/>
            <p:cNvSpPr>
              <a:spLocks noChangeArrowheads="1"/>
            </p:cNvSpPr>
            <p:nvPr/>
          </p:nvSpPr>
          <p:spPr bwMode="auto">
            <a:xfrm>
              <a:off x="144" y="1584"/>
              <a:ext cx="5444" cy="2567"/>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12997" name="Rectangle 6"/>
            <p:cNvSpPr>
              <a:spLocks noChangeArrowheads="1"/>
            </p:cNvSpPr>
            <p:nvPr/>
          </p:nvSpPr>
          <p:spPr bwMode="auto">
            <a:xfrm>
              <a:off x="295" y="2432"/>
              <a:ext cx="5170" cy="1633"/>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12998" name="Rectangle 7"/>
            <p:cNvSpPr>
              <a:spLocks noChangeArrowheads="1"/>
            </p:cNvSpPr>
            <p:nvPr/>
          </p:nvSpPr>
          <p:spPr bwMode="auto">
            <a:xfrm>
              <a:off x="288" y="1728"/>
              <a:ext cx="5170" cy="523"/>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12999" name="Rectangle 8"/>
            <p:cNvSpPr>
              <a:spLocks noChangeArrowheads="1"/>
            </p:cNvSpPr>
            <p:nvPr/>
          </p:nvSpPr>
          <p:spPr bwMode="auto">
            <a:xfrm>
              <a:off x="144" y="912"/>
              <a:ext cx="5398" cy="455"/>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13000" name="Rectangle 9"/>
            <p:cNvSpPr>
              <a:spLocks noChangeArrowheads="1"/>
            </p:cNvSpPr>
            <p:nvPr/>
          </p:nvSpPr>
          <p:spPr bwMode="auto">
            <a:xfrm>
              <a:off x="1655" y="1025"/>
              <a:ext cx="2586" cy="22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Procese organizaționale</a:t>
              </a:r>
              <a:endParaRPr lang="ru-RU" altLang="ru-RU" sz="2000" b="1">
                <a:latin typeface="Arial" panose="020B0604020202020204" pitchFamily="34" charset="0"/>
              </a:endParaRPr>
            </a:p>
          </p:txBody>
        </p:sp>
        <p:sp>
          <p:nvSpPr>
            <p:cNvPr id="213001" name="Rectangle 14"/>
            <p:cNvSpPr>
              <a:spLocks noChangeArrowheads="1"/>
            </p:cNvSpPr>
            <p:nvPr/>
          </p:nvSpPr>
          <p:spPr bwMode="auto">
            <a:xfrm>
              <a:off x="1728" y="1872"/>
              <a:ext cx="2449" cy="22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800" b="1">
                  <a:latin typeface="Arial" panose="020B0604020202020204" pitchFamily="34" charset="0"/>
                </a:rPr>
                <a:t>Procese principale (primare)</a:t>
              </a:r>
              <a:endParaRPr lang="ru-RU" altLang="ru-RU" sz="1800">
                <a:solidFill>
                  <a:schemeClr val="bg1"/>
                </a:solidFill>
                <a:latin typeface="Arial" panose="020B0604020202020204" pitchFamily="34" charset="0"/>
              </a:endParaRPr>
            </a:p>
          </p:txBody>
        </p:sp>
        <p:sp>
          <p:nvSpPr>
            <p:cNvPr id="213002" name="Rectangle 20"/>
            <p:cNvSpPr>
              <a:spLocks noChangeArrowheads="1"/>
            </p:cNvSpPr>
            <p:nvPr/>
          </p:nvSpPr>
          <p:spPr bwMode="auto">
            <a:xfrm>
              <a:off x="1746" y="2478"/>
              <a:ext cx="2495" cy="2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800" b="1">
                  <a:latin typeface="Arial" panose="020B0604020202020204" pitchFamily="34" charset="0"/>
                </a:rPr>
                <a:t>Procese auxiliare</a:t>
              </a:r>
              <a:endParaRPr lang="ru-RU" altLang="ru-RU" sz="1800">
                <a:solidFill>
                  <a:srgbClr val="030CC3"/>
                </a:solidFill>
                <a:latin typeface="Arial" panose="020B0604020202020204" pitchFamily="34" charset="0"/>
              </a:endParaRPr>
            </a:p>
          </p:txBody>
        </p:sp>
        <p:sp>
          <p:nvSpPr>
            <p:cNvPr id="213003" name="Rectangle 21"/>
            <p:cNvSpPr>
              <a:spLocks noChangeArrowheads="1"/>
            </p:cNvSpPr>
            <p:nvPr/>
          </p:nvSpPr>
          <p:spPr bwMode="auto">
            <a:xfrm>
              <a:off x="431" y="2931"/>
              <a:ext cx="1043" cy="31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2000" b="1">
                  <a:latin typeface="Times New Roman" panose="02020603050405020304" pitchFamily="18" charset="0"/>
                </a:rPr>
                <a:t>documentare</a:t>
              </a:r>
              <a:endParaRPr lang="ru-RU" altLang="ru-RU" sz="2000" b="1">
                <a:latin typeface="Arial" panose="020B0604020202020204" pitchFamily="34" charset="0"/>
              </a:endParaRPr>
            </a:p>
          </p:txBody>
        </p:sp>
        <p:sp>
          <p:nvSpPr>
            <p:cNvPr id="213004" name="Rectangle 22"/>
            <p:cNvSpPr>
              <a:spLocks noChangeArrowheads="1"/>
            </p:cNvSpPr>
            <p:nvPr/>
          </p:nvSpPr>
          <p:spPr bwMode="auto">
            <a:xfrm>
              <a:off x="430" y="3612"/>
              <a:ext cx="1044" cy="31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verificare</a:t>
              </a:r>
              <a:endParaRPr lang="ru-RU" altLang="ru-RU" sz="2000" b="1">
                <a:latin typeface="Arial" panose="020B0604020202020204" pitchFamily="34" charset="0"/>
              </a:endParaRPr>
            </a:p>
          </p:txBody>
        </p:sp>
        <p:sp>
          <p:nvSpPr>
            <p:cNvPr id="213005" name="Rectangle 23"/>
            <p:cNvSpPr>
              <a:spLocks noChangeArrowheads="1"/>
            </p:cNvSpPr>
            <p:nvPr/>
          </p:nvSpPr>
          <p:spPr bwMode="auto">
            <a:xfrm>
              <a:off x="4200" y="2931"/>
              <a:ext cx="997" cy="31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2000" b="1">
                  <a:latin typeface="Times New Roman" panose="02020603050405020304" pitchFamily="18" charset="0"/>
                </a:rPr>
                <a:t>Soluționarea</a:t>
              </a:r>
            </a:p>
            <a:p>
              <a:pPr algn="ctr">
                <a:spcBef>
                  <a:spcPct val="0"/>
                </a:spcBef>
                <a:buClrTx/>
                <a:buSzTx/>
                <a:buFontTx/>
                <a:buNone/>
              </a:pPr>
              <a:r>
                <a:rPr lang="ro-RO" altLang="en-US" sz="2000" b="1">
                  <a:latin typeface="Times New Roman" panose="02020603050405020304" pitchFamily="18" charset="0"/>
                </a:rPr>
                <a:t> problemelor</a:t>
              </a:r>
              <a:endParaRPr lang="ru-RU" altLang="ru-RU" sz="2000" b="1">
                <a:latin typeface="Arial" panose="020B0604020202020204" pitchFamily="34" charset="0"/>
              </a:endParaRPr>
            </a:p>
          </p:txBody>
        </p:sp>
        <p:sp>
          <p:nvSpPr>
            <p:cNvPr id="213006" name="Rectangle 24"/>
            <p:cNvSpPr>
              <a:spLocks noChangeArrowheads="1"/>
            </p:cNvSpPr>
            <p:nvPr/>
          </p:nvSpPr>
          <p:spPr bwMode="auto">
            <a:xfrm>
              <a:off x="3152" y="2931"/>
              <a:ext cx="952" cy="31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endParaRPr lang="ro-RO" altLang="en-US" sz="1400" b="1">
                <a:latin typeface="Times New Roman" panose="02020603050405020304" pitchFamily="18" charset="0"/>
              </a:endParaRPr>
            </a:p>
            <a:p>
              <a:pPr algn="ctr">
                <a:spcBef>
                  <a:spcPct val="0"/>
                </a:spcBef>
                <a:buClrTx/>
                <a:buSzTx/>
                <a:buFontTx/>
                <a:buNone/>
              </a:pPr>
              <a:r>
                <a:rPr lang="ro-RO" altLang="en-US" sz="1800" b="1">
                  <a:latin typeface="Times New Roman" panose="02020603050405020304" pitchFamily="18" charset="0"/>
                </a:rPr>
                <a:t>Managementul</a:t>
              </a:r>
            </a:p>
            <a:p>
              <a:pPr algn="ctr">
                <a:spcBef>
                  <a:spcPct val="0"/>
                </a:spcBef>
                <a:buClrTx/>
                <a:buSzTx/>
                <a:buFontTx/>
                <a:buNone/>
              </a:pPr>
              <a:r>
                <a:rPr lang="ro-RO" altLang="en-US" sz="1800" b="1">
                  <a:latin typeface="Times New Roman" panose="02020603050405020304" pitchFamily="18" charset="0"/>
                </a:rPr>
                <a:t> configurației</a:t>
              </a:r>
              <a:endParaRPr lang="ru-RU" altLang="ru-RU" sz="1800" b="1">
                <a:latin typeface="Arial" panose="020B0604020202020204" pitchFamily="34" charset="0"/>
              </a:endParaRPr>
            </a:p>
            <a:p>
              <a:pPr algn="ctr">
                <a:spcBef>
                  <a:spcPct val="0"/>
                </a:spcBef>
                <a:buClrTx/>
                <a:buSzTx/>
                <a:buFontTx/>
                <a:buNone/>
              </a:pPr>
              <a:endParaRPr lang="ru-RU" altLang="ru-RU" sz="1400" b="1">
                <a:solidFill>
                  <a:srgbClr val="030CC3"/>
                </a:solidFill>
                <a:latin typeface="Arial" panose="020B0604020202020204" pitchFamily="34" charset="0"/>
              </a:endParaRPr>
            </a:p>
          </p:txBody>
        </p:sp>
        <p:sp>
          <p:nvSpPr>
            <p:cNvPr id="213007" name="Rectangle 25"/>
            <p:cNvSpPr>
              <a:spLocks noChangeArrowheads="1"/>
            </p:cNvSpPr>
            <p:nvPr/>
          </p:nvSpPr>
          <p:spPr bwMode="auto">
            <a:xfrm>
              <a:off x="1565" y="2931"/>
              <a:ext cx="997" cy="31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2000" b="1">
                  <a:latin typeface="Times New Roman" panose="02020603050405020304" pitchFamily="18" charset="0"/>
                </a:rPr>
                <a:t>Asigurarea</a:t>
              </a:r>
            </a:p>
            <a:p>
              <a:pPr algn="ctr">
                <a:spcBef>
                  <a:spcPct val="0"/>
                </a:spcBef>
                <a:buClrTx/>
                <a:buSzTx/>
                <a:buFontTx/>
                <a:buNone/>
              </a:pPr>
              <a:r>
                <a:rPr lang="ro-RO" altLang="en-US" sz="2000" b="1">
                  <a:latin typeface="Times New Roman" panose="02020603050405020304" pitchFamily="18" charset="0"/>
                </a:rPr>
                <a:t> calității</a:t>
              </a:r>
              <a:endParaRPr lang="ru-RU" altLang="ru-RU" sz="2000" b="1">
                <a:latin typeface="Arial" panose="020B0604020202020204" pitchFamily="34" charset="0"/>
              </a:endParaRPr>
            </a:p>
          </p:txBody>
        </p:sp>
        <p:sp>
          <p:nvSpPr>
            <p:cNvPr id="213008" name="Rectangle 26"/>
            <p:cNvSpPr>
              <a:spLocks noChangeArrowheads="1"/>
            </p:cNvSpPr>
            <p:nvPr/>
          </p:nvSpPr>
          <p:spPr bwMode="auto">
            <a:xfrm>
              <a:off x="3152" y="3612"/>
              <a:ext cx="953" cy="3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1800" b="1">
                  <a:latin typeface="Times New Roman" panose="02020603050405020304" pitchFamily="18" charset="0"/>
                </a:rPr>
                <a:t>Revizuirea</a:t>
              </a:r>
            </a:p>
            <a:p>
              <a:pPr algn="ctr">
                <a:spcBef>
                  <a:spcPct val="0"/>
                </a:spcBef>
                <a:buClrTx/>
                <a:buSzTx/>
                <a:buFontTx/>
                <a:buNone/>
              </a:pPr>
              <a:r>
                <a:rPr lang="ro-RO" altLang="en-US" sz="1800" b="1">
                  <a:latin typeface="Times New Roman" panose="02020603050405020304" pitchFamily="18" charset="0"/>
                </a:rPr>
                <a:t> comună</a:t>
              </a:r>
              <a:endParaRPr lang="ru-RU" altLang="ru-RU" sz="1800" b="1">
                <a:latin typeface="Arial" panose="020B0604020202020204" pitchFamily="34" charset="0"/>
              </a:endParaRPr>
            </a:p>
          </p:txBody>
        </p:sp>
        <p:sp>
          <p:nvSpPr>
            <p:cNvPr id="213009" name="Rectangle 27"/>
            <p:cNvSpPr>
              <a:spLocks noChangeArrowheads="1"/>
            </p:cNvSpPr>
            <p:nvPr/>
          </p:nvSpPr>
          <p:spPr bwMode="auto">
            <a:xfrm>
              <a:off x="1565" y="3612"/>
              <a:ext cx="1043" cy="31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Atestare </a:t>
              </a:r>
              <a:endParaRPr lang="ru-RU" altLang="ru-RU" sz="2000" b="1">
                <a:latin typeface="Arial" panose="020B0604020202020204" pitchFamily="34" charset="0"/>
              </a:endParaRPr>
            </a:p>
          </p:txBody>
        </p:sp>
        <p:sp>
          <p:nvSpPr>
            <p:cNvPr id="213010" name="Rectangle 28"/>
            <p:cNvSpPr>
              <a:spLocks noChangeArrowheads="1"/>
            </p:cNvSpPr>
            <p:nvPr/>
          </p:nvSpPr>
          <p:spPr bwMode="auto">
            <a:xfrm>
              <a:off x="4195" y="3612"/>
              <a:ext cx="1046" cy="32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Audit </a:t>
              </a:r>
              <a:endParaRPr lang="ru-RU" altLang="ru-RU" sz="2000" b="1">
                <a:latin typeface="Arial" panose="020B0604020202020204" pitchFamily="34" charset="0"/>
              </a:endParaRPr>
            </a:p>
          </p:txBody>
        </p:sp>
        <p:sp>
          <p:nvSpPr>
            <p:cNvPr id="213011" name="Line 35"/>
            <p:cNvSpPr>
              <a:spLocks noChangeShapeType="1"/>
            </p:cNvSpPr>
            <p:nvPr/>
          </p:nvSpPr>
          <p:spPr bwMode="auto">
            <a:xfrm>
              <a:off x="1056" y="1392"/>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12" name="Line 36"/>
            <p:cNvSpPr>
              <a:spLocks noChangeShapeType="1"/>
            </p:cNvSpPr>
            <p:nvPr/>
          </p:nvSpPr>
          <p:spPr bwMode="auto">
            <a:xfrm>
              <a:off x="2688" y="1392"/>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13" name="Line 37"/>
            <p:cNvSpPr>
              <a:spLocks noChangeShapeType="1"/>
            </p:cNvSpPr>
            <p:nvPr/>
          </p:nvSpPr>
          <p:spPr bwMode="auto">
            <a:xfrm>
              <a:off x="4224" y="1392"/>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14" name="Line 38"/>
            <p:cNvSpPr>
              <a:spLocks noChangeShapeType="1"/>
            </p:cNvSpPr>
            <p:nvPr/>
          </p:nvSpPr>
          <p:spPr bwMode="auto">
            <a:xfrm>
              <a:off x="1066" y="2251"/>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15" name="Line 39"/>
            <p:cNvSpPr>
              <a:spLocks noChangeShapeType="1"/>
            </p:cNvSpPr>
            <p:nvPr/>
          </p:nvSpPr>
          <p:spPr bwMode="auto">
            <a:xfrm>
              <a:off x="2699" y="2251"/>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16" name="Line 40"/>
            <p:cNvSpPr>
              <a:spLocks noChangeShapeType="1"/>
            </p:cNvSpPr>
            <p:nvPr/>
          </p:nvSpPr>
          <p:spPr bwMode="auto">
            <a:xfrm>
              <a:off x="4286" y="2251"/>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17" name="Line 47"/>
            <p:cNvSpPr>
              <a:spLocks noChangeShapeType="1"/>
            </p:cNvSpPr>
            <p:nvPr/>
          </p:nvSpPr>
          <p:spPr bwMode="auto">
            <a:xfrm>
              <a:off x="839" y="3430"/>
              <a:ext cx="39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18" name="Line 48"/>
            <p:cNvSpPr>
              <a:spLocks noChangeShapeType="1"/>
            </p:cNvSpPr>
            <p:nvPr/>
          </p:nvSpPr>
          <p:spPr bwMode="auto">
            <a:xfrm>
              <a:off x="839" y="2795"/>
              <a:ext cx="39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19" name="Line 49"/>
            <p:cNvSpPr>
              <a:spLocks noChangeShapeType="1"/>
            </p:cNvSpPr>
            <p:nvPr/>
          </p:nvSpPr>
          <p:spPr bwMode="auto">
            <a:xfrm>
              <a:off x="839" y="279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20" name="Line 50"/>
            <p:cNvSpPr>
              <a:spLocks noChangeShapeType="1"/>
            </p:cNvSpPr>
            <p:nvPr/>
          </p:nvSpPr>
          <p:spPr bwMode="auto">
            <a:xfrm>
              <a:off x="2064" y="279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21" name="Line 51"/>
            <p:cNvSpPr>
              <a:spLocks noChangeShapeType="1"/>
            </p:cNvSpPr>
            <p:nvPr/>
          </p:nvSpPr>
          <p:spPr bwMode="auto">
            <a:xfrm>
              <a:off x="3606" y="279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22" name="Line 52"/>
            <p:cNvSpPr>
              <a:spLocks noChangeShapeType="1"/>
            </p:cNvSpPr>
            <p:nvPr/>
          </p:nvSpPr>
          <p:spPr bwMode="auto">
            <a:xfrm>
              <a:off x="4740" y="2795"/>
              <a:ext cx="0"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23" name="Line 53"/>
            <p:cNvSpPr>
              <a:spLocks noChangeShapeType="1"/>
            </p:cNvSpPr>
            <p:nvPr/>
          </p:nvSpPr>
          <p:spPr bwMode="auto">
            <a:xfrm>
              <a:off x="3560" y="3430"/>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24" name="Line 54"/>
            <p:cNvSpPr>
              <a:spLocks noChangeShapeType="1"/>
            </p:cNvSpPr>
            <p:nvPr/>
          </p:nvSpPr>
          <p:spPr bwMode="auto">
            <a:xfrm>
              <a:off x="4785" y="3430"/>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25" name="Line 55"/>
            <p:cNvSpPr>
              <a:spLocks noChangeShapeType="1"/>
            </p:cNvSpPr>
            <p:nvPr/>
          </p:nvSpPr>
          <p:spPr bwMode="auto">
            <a:xfrm>
              <a:off x="839" y="3430"/>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26" name="Line 56"/>
            <p:cNvSpPr>
              <a:spLocks noChangeShapeType="1"/>
            </p:cNvSpPr>
            <p:nvPr/>
          </p:nvSpPr>
          <p:spPr bwMode="auto">
            <a:xfrm>
              <a:off x="2109" y="3430"/>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3027" name="Line 57"/>
            <p:cNvSpPr>
              <a:spLocks noChangeShapeType="1"/>
            </p:cNvSpPr>
            <p:nvPr/>
          </p:nvSpPr>
          <p:spPr bwMode="auto">
            <a:xfrm>
              <a:off x="2880" y="2704"/>
              <a:ext cx="0" cy="7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Tree>
    <p:extLst>
      <p:ext uri="{BB962C8B-B14F-4D97-AF65-F5344CB8AC3E}">
        <p14:creationId xmlns:p14="http://schemas.microsoft.com/office/powerpoint/2010/main" val="244325927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98764"/>
            <a:ext cx="10515600" cy="5678199"/>
          </a:xfrm>
        </p:spPr>
        <p:txBody>
          <a:bodyPr/>
          <a:lstStyle/>
          <a:p>
            <a:r>
              <a:rPr lang="ro-RO" b="1" i="1" dirty="0">
                <a:solidFill>
                  <a:srgbClr val="002060"/>
                </a:solidFill>
              </a:rPr>
              <a:t>Din aceste definiţii rezultă următoarele</a:t>
            </a:r>
            <a:r>
              <a:rPr lang="ro-RO" dirty="0" smtClean="0"/>
              <a:t>:</a:t>
            </a:r>
          </a:p>
          <a:p>
            <a:pPr marL="0" indent="0">
              <a:buNone/>
            </a:pPr>
            <a:r>
              <a:rPr lang="ro-RO" dirty="0" smtClean="0"/>
              <a:t>- </a:t>
            </a:r>
            <a:r>
              <a:rPr lang="ro-RO" b="1" i="1" dirty="0">
                <a:solidFill>
                  <a:srgbClr val="C00000"/>
                </a:solidFill>
              </a:rPr>
              <a:t>activităţile unui proces de afaceri sunt realizate de actori care joacă roluri speciale</a:t>
            </a:r>
            <a:r>
              <a:rPr lang="ro-RO" dirty="0"/>
              <a:t>, consumă unele resurse şi produc altele; </a:t>
            </a:r>
            <a:endParaRPr lang="ro-RO" dirty="0" smtClean="0"/>
          </a:p>
          <a:p>
            <a:pPr marL="0" indent="0">
              <a:buNone/>
            </a:pPr>
            <a:r>
              <a:rPr lang="ro-RO" dirty="0" smtClean="0"/>
              <a:t>- </a:t>
            </a:r>
            <a:r>
              <a:rPr lang="ro-RO" b="1" i="1" dirty="0">
                <a:solidFill>
                  <a:srgbClr val="002060"/>
                </a:solidFill>
              </a:rPr>
              <a:t>activităţile pot fi declanşate de evenimente şi pot, la rândul lor, să genereze evenimente proprii</a:t>
            </a:r>
            <a:r>
              <a:rPr lang="ro-RO" dirty="0" smtClean="0"/>
              <a:t>;</a:t>
            </a:r>
          </a:p>
          <a:p>
            <a:pPr marL="0" indent="0">
              <a:buNone/>
            </a:pPr>
            <a:r>
              <a:rPr lang="ro-RO" dirty="0" smtClean="0"/>
              <a:t> </a:t>
            </a:r>
            <a:r>
              <a:rPr lang="ro-RO" dirty="0"/>
              <a:t>- </a:t>
            </a:r>
            <a:r>
              <a:rPr lang="ro-RO" b="1" i="1" dirty="0">
                <a:solidFill>
                  <a:srgbClr val="002060"/>
                </a:solidFill>
              </a:rPr>
              <a:t>activităţile unui proces pot fi dependente de resu</a:t>
            </a:r>
            <a:r>
              <a:rPr lang="ro-RO" dirty="0"/>
              <a:t>rse (dependenţe producător-consumator) </a:t>
            </a:r>
            <a:r>
              <a:rPr lang="ro-RO" b="1" i="1" dirty="0">
                <a:solidFill>
                  <a:srgbClr val="002060"/>
                </a:solidFill>
              </a:rPr>
              <a:t>sau dependente de control </a:t>
            </a:r>
            <a:r>
              <a:rPr lang="ro-RO" dirty="0"/>
              <a:t>(o activitate care declanşează o altă activitate); </a:t>
            </a:r>
            <a:endParaRPr lang="ro-RO" dirty="0" smtClean="0"/>
          </a:p>
          <a:p>
            <a:pPr marL="0" indent="0">
              <a:buNone/>
            </a:pPr>
            <a:r>
              <a:rPr lang="ro-RO" dirty="0" smtClean="0"/>
              <a:t>- </a:t>
            </a:r>
            <a:r>
              <a:rPr lang="ro-RO" b="1" i="1" dirty="0">
                <a:solidFill>
                  <a:srgbClr val="002060"/>
                </a:solidFill>
              </a:rPr>
              <a:t>actorii funcţionează în contextul graniţelor organizaţionale</a:t>
            </a:r>
            <a:r>
              <a:rPr lang="ro-RO" dirty="0"/>
              <a:t>; </a:t>
            </a:r>
            <a:endParaRPr lang="ro-RO" dirty="0" smtClean="0"/>
          </a:p>
          <a:p>
            <a:pPr>
              <a:buFontTx/>
              <a:buChar char="-"/>
            </a:pPr>
            <a:r>
              <a:rPr lang="ro-RO" b="1" i="1" dirty="0" smtClean="0">
                <a:solidFill>
                  <a:srgbClr val="002060"/>
                </a:solidFill>
              </a:rPr>
              <a:t>organizaţiile </a:t>
            </a:r>
            <a:r>
              <a:rPr lang="ro-RO" b="1" i="1" dirty="0">
                <a:solidFill>
                  <a:srgbClr val="002060"/>
                </a:solidFill>
              </a:rPr>
              <a:t>îndeplinesc anumite criterii ale funcţiei de afac</a:t>
            </a:r>
            <a:r>
              <a:rPr lang="ro-RO" dirty="0"/>
              <a:t>eri. </a:t>
            </a:r>
            <a:endParaRPr lang="ro-RO" dirty="0" smtClean="0"/>
          </a:p>
          <a:p>
            <a:pPr>
              <a:buFontTx/>
              <a:buChar char="-"/>
            </a:pPr>
            <a:r>
              <a:rPr lang="ro-RO" dirty="0" smtClean="0"/>
              <a:t>Rolurile </a:t>
            </a:r>
            <a:r>
              <a:rPr lang="ro-RO" dirty="0"/>
              <a:t>pot suporta funcţii.</a:t>
            </a:r>
            <a:br>
              <a:rPr lang="ro-RO" dirty="0"/>
            </a:br>
            <a:endParaRPr lang="ru-RU" dirty="0"/>
          </a:p>
        </p:txBody>
      </p:sp>
    </p:spTree>
    <p:extLst>
      <p:ext uri="{BB962C8B-B14F-4D97-AF65-F5344CB8AC3E}">
        <p14:creationId xmlns:p14="http://schemas.microsoft.com/office/powerpoint/2010/main" val="5618889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87927" y="304800"/>
            <a:ext cx="11346873" cy="5872163"/>
          </a:xfrm>
        </p:spPr>
        <p:txBody>
          <a:bodyPr>
            <a:normAutofit/>
          </a:bodyPr>
          <a:lstStyle/>
          <a:p>
            <a:r>
              <a:rPr lang="ro-RO" b="1" i="1" dirty="0"/>
              <a:t>Înainte de a merge mai departe, ar trebui să facem o distincţie între </a:t>
            </a:r>
            <a:r>
              <a:rPr lang="ro-RO" b="1" i="1" dirty="0">
                <a:solidFill>
                  <a:srgbClr val="C00000"/>
                </a:solidFill>
              </a:rPr>
              <a:t>definiţiile proceselor </a:t>
            </a:r>
            <a:r>
              <a:rPr lang="ro-RO" b="1" i="1" dirty="0" smtClean="0"/>
              <a:t>şi</a:t>
            </a:r>
            <a:r>
              <a:rPr lang="ro-RO" b="1" i="1" dirty="0" smtClean="0">
                <a:solidFill>
                  <a:srgbClr val="C00000"/>
                </a:solidFill>
              </a:rPr>
              <a:t> </a:t>
            </a:r>
            <a:r>
              <a:rPr lang="ro-RO" b="1" i="1" dirty="0" smtClean="0">
                <a:solidFill>
                  <a:srgbClr val="002060"/>
                </a:solidFill>
              </a:rPr>
              <a:t>instanţele </a:t>
            </a:r>
            <a:r>
              <a:rPr lang="ro-RO" b="1" i="1" dirty="0">
                <a:solidFill>
                  <a:srgbClr val="002060"/>
                </a:solidFill>
              </a:rPr>
              <a:t>de proces</a:t>
            </a:r>
            <a:r>
              <a:rPr lang="ro-RO" b="1" i="1" dirty="0" smtClean="0">
                <a:solidFill>
                  <a:srgbClr val="C00000"/>
                </a:solidFill>
              </a:rPr>
              <a:t>.</a:t>
            </a:r>
          </a:p>
          <a:p>
            <a:r>
              <a:rPr lang="ro-RO" b="1" i="1" dirty="0" smtClean="0"/>
              <a:t>O </a:t>
            </a:r>
            <a:r>
              <a:rPr lang="ro-RO" b="1" i="1" dirty="0">
                <a:solidFill>
                  <a:srgbClr val="C00000"/>
                </a:solidFill>
              </a:rPr>
              <a:t>definiţie a procesului </a:t>
            </a:r>
            <a:r>
              <a:rPr lang="ro-RO" dirty="0"/>
              <a:t>se referă la tipurile de date sau resurse de afaceri</a:t>
            </a:r>
            <a:r>
              <a:rPr lang="ro-RO" dirty="0" smtClean="0"/>
              <a:t>.</a:t>
            </a:r>
          </a:p>
          <a:p>
            <a:r>
              <a:rPr lang="ro-RO" b="1" i="1" dirty="0" smtClean="0">
                <a:solidFill>
                  <a:srgbClr val="002060"/>
                </a:solidFill>
              </a:rPr>
              <a:t>O </a:t>
            </a:r>
            <a:r>
              <a:rPr lang="ro-RO" b="1" i="1" dirty="0">
                <a:solidFill>
                  <a:srgbClr val="002060"/>
                </a:solidFill>
              </a:rPr>
              <a:t>instanţă de proces </a:t>
            </a:r>
            <a:r>
              <a:rPr lang="ro-RO" dirty="0"/>
              <a:t>se ocupă de instanţe specifice ale datelor de afaceri</a:t>
            </a:r>
            <a:r>
              <a:rPr lang="ro-RO" dirty="0" smtClean="0"/>
              <a:t>.</a:t>
            </a:r>
          </a:p>
          <a:p>
            <a:r>
              <a:rPr lang="ro-RO" b="1" dirty="0" smtClean="0"/>
              <a:t> </a:t>
            </a:r>
            <a:r>
              <a:rPr lang="ro-RO" b="1" dirty="0">
                <a:solidFill>
                  <a:srgbClr val="002060"/>
                </a:solidFill>
              </a:rPr>
              <a:t>Ca exemplu de </a:t>
            </a:r>
            <a:r>
              <a:rPr lang="ro-RO" b="1" i="1" dirty="0">
                <a:solidFill>
                  <a:srgbClr val="002060"/>
                </a:solidFill>
              </a:rPr>
              <a:t>definiţie a procesului </a:t>
            </a:r>
            <a:r>
              <a:rPr lang="ro-RO" dirty="0"/>
              <a:t>am putea defini ce se întâmplă cu o comandă a clientului în ceea ce priveşte declanşarea evenimentelor (un apel către serviciul client sau depunerea unui formular web), din punct de vedere al tipurilor de resurse (nu ştim ce elemente va cere clientul) şi în ceea ce priveşte rolurile (un server de clienţi reprezentant).</a:t>
            </a:r>
            <a:br>
              <a:rPr lang="ro-RO" dirty="0"/>
            </a:br>
            <a:r>
              <a:rPr lang="ro-RO" b="1" i="1" dirty="0" smtClean="0">
                <a:solidFill>
                  <a:srgbClr val="002060"/>
                </a:solidFill>
              </a:rPr>
              <a:t>O instanţă de proces </a:t>
            </a:r>
            <a:r>
              <a:rPr lang="ro-RO" dirty="0" smtClean="0"/>
              <a:t>se </a:t>
            </a:r>
            <a:r>
              <a:rPr lang="ro-RO" dirty="0"/>
              <a:t>ocupă de un anumit client („John Smith“), conţinutul specific al comenzii şi un actor specific („Beverly“) care joacă rolul reprezentantului serviciului de relaţii cu clienţii.</a:t>
            </a:r>
            <a:br>
              <a:rPr lang="ro-RO" dirty="0"/>
            </a:br>
            <a:endParaRPr lang="ru-RU" dirty="0"/>
          </a:p>
        </p:txBody>
      </p:sp>
    </p:spTree>
    <p:extLst>
      <p:ext uri="{BB962C8B-B14F-4D97-AF65-F5344CB8AC3E}">
        <p14:creationId xmlns:p14="http://schemas.microsoft.com/office/powerpoint/2010/main" val="485301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240926" y="374072"/>
            <a:ext cx="8481056" cy="5872163"/>
          </a:xfrm>
          <a:prstGeom prst="rect">
            <a:avLst/>
          </a:prstGeom>
        </p:spPr>
      </p:pic>
      <p:sp>
        <p:nvSpPr>
          <p:cNvPr id="5" name="TextBox 4"/>
          <p:cNvSpPr txBox="1"/>
          <p:nvPr/>
        </p:nvSpPr>
        <p:spPr>
          <a:xfrm>
            <a:off x="483871" y="637309"/>
            <a:ext cx="3866456" cy="1200329"/>
          </a:xfrm>
          <a:prstGeom prst="rect">
            <a:avLst/>
          </a:prstGeom>
          <a:noFill/>
        </p:spPr>
        <p:txBody>
          <a:bodyPr wrap="square" rtlCol="0">
            <a:spAutoFit/>
          </a:bodyPr>
          <a:lstStyle/>
          <a:p>
            <a:r>
              <a:rPr lang="ro-RO" dirty="0" smtClean="0"/>
              <a:t>Acest Metamodel </a:t>
            </a:r>
            <a:r>
              <a:rPr lang="ro-RO" dirty="0"/>
              <a:t>se referă în principal la definirea proceselor. </a:t>
            </a:r>
            <a:endParaRPr lang="ro-RO" dirty="0" smtClean="0"/>
          </a:p>
          <a:p>
            <a:r>
              <a:rPr lang="ro-RO" dirty="0" smtClean="0"/>
              <a:t>Doar </a:t>
            </a:r>
            <a:r>
              <a:rPr lang="ro-RO" dirty="0"/>
              <a:t>actorul de clasă şi asociaţiile sale poartă semantică de instanţă</a:t>
            </a:r>
            <a:r>
              <a:rPr lang="ro-RO" dirty="0" smtClean="0"/>
              <a:t>.</a:t>
            </a:r>
            <a:endParaRPr lang="ru-RU" dirty="0"/>
          </a:p>
        </p:txBody>
      </p:sp>
    </p:spTree>
    <p:extLst>
      <p:ext uri="{BB962C8B-B14F-4D97-AF65-F5344CB8AC3E}">
        <p14:creationId xmlns:p14="http://schemas.microsoft.com/office/powerpoint/2010/main" val="23433539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46365" y="193964"/>
            <a:ext cx="11319162" cy="6483927"/>
          </a:xfrm>
        </p:spPr>
        <p:txBody>
          <a:bodyPr>
            <a:normAutofit/>
          </a:bodyPr>
          <a:lstStyle/>
          <a:p>
            <a:pPr>
              <a:lnSpc>
                <a:spcPct val="120000"/>
              </a:lnSpc>
            </a:pPr>
            <a:r>
              <a:rPr lang="ro-RO" sz="2400" dirty="0"/>
              <a:t>După cum demonstrează istoria limbajelor de modelare a proceselor business, limbajele existente de modelare a proceselor provin din diferite tradiţii ştiinţifice şi, astfel, servesc scopuri diferite şi reprezintă lucruri diferite</a:t>
            </a:r>
            <a:r>
              <a:rPr lang="ro-RO" sz="2400" dirty="0" smtClean="0"/>
              <a:t>.</a:t>
            </a:r>
          </a:p>
          <a:p>
            <a:pPr>
              <a:lnSpc>
                <a:spcPct val="120000"/>
              </a:lnSpc>
            </a:pPr>
            <a:r>
              <a:rPr lang="ro-RO" sz="2400" dirty="0" smtClean="0"/>
              <a:t> </a:t>
            </a:r>
            <a:r>
              <a:rPr lang="ro-RO" sz="2400" dirty="0"/>
              <a:t>Unii susţin că </a:t>
            </a:r>
            <a:r>
              <a:rPr lang="ro-RO" sz="2400" b="1" i="1" dirty="0"/>
              <a:t>modelarea proceselor de business este utilă </a:t>
            </a:r>
            <a:r>
              <a:rPr lang="ro-RO" sz="2400" b="1" i="1" dirty="0" smtClean="0"/>
              <a:t>din trei </a:t>
            </a:r>
            <a:r>
              <a:rPr lang="ro-RO" sz="2400" b="1" i="1" dirty="0"/>
              <a:t>motive de bază </a:t>
            </a:r>
            <a:r>
              <a:rPr lang="ro-RO" sz="2400" b="1" dirty="0"/>
              <a:t>care pot, la rândul lor, sprijini mai multe obiective de afaceri:</a:t>
            </a:r>
            <a:br>
              <a:rPr lang="ro-RO" sz="2400" b="1" dirty="0"/>
            </a:br>
            <a:r>
              <a:rPr lang="ro-RO" sz="2400" b="1" i="1" dirty="0"/>
              <a:t>1</a:t>
            </a:r>
            <a:r>
              <a:rPr lang="ro-RO" sz="2400" b="1" i="1" dirty="0">
                <a:solidFill>
                  <a:srgbClr val="C00000"/>
                </a:solidFill>
              </a:rPr>
              <a:t>) pentru descrierea unui process - </a:t>
            </a:r>
            <a:r>
              <a:rPr lang="ro-RO" sz="2400" b="1" dirty="0"/>
              <a:t>modelăm un proces pentru a putea descrie acest proces. Am putea avea diferite audienţe-ţintă pentru aceste descrieri, de exemplu, oameni, caz în care înţelegerea este importantă sau maşini, în care formalitatea este importantă</a:t>
            </a:r>
            <a:r>
              <a:rPr lang="ro-RO" sz="2400" b="1" dirty="0" smtClean="0"/>
              <a:t>.</a:t>
            </a:r>
            <a:endParaRPr lang="ru-RU" sz="2400" dirty="0"/>
          </a:p>
        </p:txBody>
      </p:sp>
    </p:spTree>
    <p:extLst>
      <p:ext uri="{BB962C8B-B14F-4D97-AF65-F5344CB8AC3E}">
        <p14:creationId xmlns:p14="http://schemas.microsoft.com/office/powerpoint/2010/main" val="19097226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04800"/>
            <a:ext cx="10515600" cy="5872163"/>
          </a:xfrm>
        </p:spPr>
        <p:txBody>
          <a:bodyPr/>
          <a:lstStyle/>
          <a:p>
            <a:pPr marL="0" indent="0">
              <a:buNone/>
            </a:pPr>
            <a:r>
              <a:rPr lang="ro-RO" b="1" i="1" dirty="0">
                <a:solidFill>
                  <a:srgbClr val="C00000"/>
                </a:solidFill>
              </a:rPr>
              <a:t>2) pentru analiza unui process </a:t>
            </a:r>
            <a:r>
              <a:rPr lang="ro-RO" b="1" i="1" dirty="0"/>
              <a:t>- </a:t>
            </a:r>
            <a:r>
              <a:rPr lang="ro-RO" dirty="0"/>
              <a:t>pur şi simplu evaluarea proprietăţilor unui proces pentru analiza procesului. Efectuarea şi îmbunătăţirea proceselor se bazează pe o analiză a proceselor existente pentru a identifica paşii redundanţi sau suboptimali. Dacă procesul este descris formal, putem verifica mecanic proprietăţile structurale cum ar fi cuplarea şi coeziunea sau proprietăţi dinamice, cum ar fi absenţa blocajului, proprietăţile de vivacitate etc</a:t>
            </a:r>
            <a:r>
              <a:rPr lang="ro-RO" dirty="0" smtClean="0"/>
              <a:t>.</a:t>
            </a:r>
          </a:p>
          <a:p>
            <a:pPr marL="0" indent="0">
              <a:buNone/>
            </a:pPr>
            <a:r>
              <a:rPr lang="ro-RO" b="1" dirty="0"/>
              <a:t/>
            </a:r>
            <a:br>
              <a:rPr lang="ro-RO" b="1" dirty="0"/>
            </a:br>
            <a:r>
              <a:rPr lang="ro-RO" b="1" i="1" dirty="0">
                <a:solidFill>
                  <a:srgbClr val="C00000"/>
                </a:solidFill>
              </a:rPr>
              <a:t>3) pentru efectuarea unui proces</a:t>
            </a:r>
            <a:r>
              <a:rPr lang="ro-RO" b="1" i="1" dirty="0"/>
              <a:t>: </a:t>
            </a:r>
            <a:r>
              <a:rPr lang="ro-RO" dirty="0"/>
              <a:t>putem realiza un proces în scopuri de simulare sau pentru a oferi un anumit nivel de sprijin pentru execuţia procesului. În funcţie de limbaj, acest suport poate lua diferite forme: reacţia la evenimentele declanşate de execuţia procesului, verificarea constrângerilor specifice, conducerea execuţiei procesului. Numai limbajul formal face posibilă adoptarea procesului.</a:t>
            </a:r>
            <a:endParaRPr lang="ru-RU" dirty="0"/>
          </a:p>
          <a:p>
            <a:endParaRPr lang="ru-RU" dirty="0"/>
          </a:p>
        </p:txBody>
      </p:sp>
    </p:spTree>
    <p:extLst>
      <p:ext uri="{BB962C8B-B14F-4D97-AF65-F5344CB8AC3E}">
        <p14:creationId xmlns:p14="http://schemas.microsoft.com/office/powerpoint/2010/main" val="21313235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57200"/>
            <a:ext cx="10896600" cy="5719763"/>
          </a:xfrm>
        </p:spPr>
        <p:txBody>
          <a:bodyPr>
            <a:normAutofit fontScale="92500" lnSpcReduction="10000"/>
          </a:bodyPr>
          <a:lstStyle/>
          <a:p>
            <a:r>
              <a:rPr lang="ro-RO" dirty="0"/>
              <a:t>Deoarece procesele business sunt complexe, designerii de limbaje oferă, în general, diferite opţiuni de modelare, fiecare concentrându-se pe un aspect al procesului. </a:t>
            </a:r>
            <a:endParaRPr lang="ro-RO" dirty="0" smtClean="0"/>
          </a:p>
          <a:p>
            <a:r>
              <a:rPr lang="ro-RO" b="1" i="1" dirty="0" smtClean="0">
                <a:solidFill>
                  <a:srgbClr val="C00000"/>
                </a:solidFill>
              </a:rPr>
              <a:t>Curtis</a:t>
            </a:r>
            <a:r>
              <a:rPr lang="ro-RO" dirty="0" smtClean="0"/>
              <a:t> </a:t>
            </a:r>
            <a:r>
              <a:rPr lang="ro-RO" dirty="0"/>
              <a:t>a identificat patru puncte de vedere prezentate mai </a:t>
            </a:r>
            <a:r>
              <a:rPr lang="ro-RO" dirty="0" smtClean="0"/>
              <a:t>jos:</a:t>
            </a:r>
          </a:p>
          <a:p>
            <a:pPr marL="0" indent="0">
              <a:buNone/>
            </a:pPr>
            <a:r>
              <a:rPr lang="ro-RO" b="1" i="1" dirty="0" smtClean="0">
                <a:solidFill>
                  <a:srgbClr val="C00000"/>
                </a:solidFill>
              </a:rPr>
              <a:t>1</a:t>
            </a:r>
            <a:r>
              <a:rPr lang="ro-RO" b="1" i="1" dirty="0">
                <a:solidFill>
                  <a:srgbClr val="C00000"/>
                </a:solidFill>
              </a:rPr>
              <a:t>) Din punct de vedere funcţional</a:t>
            </a:r>
            <a:r>
              <a:rPr lang="ro-RO" b="1" i="1" dirty="0"/>
              <a:t>: </a:t>
            </a:r>
            <a:r>
              <a:rPr lang="ro-RO" dirty="0"/>
              <a:t>această viziune prezintă dependenţele funcţionale dintre elementele procesului (activităţi, subprocese etc.). Aceste dependenţe sunt, de obicei, incluse în faptul că unele elemente de proces consumă (sau au nevoie) date (sau resurse) produse de alţii. </a:t>
            </a:r>
            <a:r>
              <a:rPr lang="ro-RO" i="1" dirty="0" smtClean="0"/>
              <a:t>Notaţiile tipice </a:t>
            </a:r>
            <a:r>
              <a:rPr lang="ro-RO" i="1" dirty="0"/>
              <a:t>utilizate în vizualizarea funcţională includ diagramele fluxului de date</a:t>
            </a:r>
            <a:r>
              <a:rPr lang="ro-RO" i="1" dirty="0" smtClean="0"/>
              <a:t>.</a:t>
            </a:r>
          </a:p>
          <a:p>
            <a:pPr marL="0" indent="0">
              <a:buNone/>
            </a:pPr>
            <a:r>
              <a:rPr lang="ro-RO" dirty="0"/>
              <a:t/>
            </a:r>
            <a:br>
              <a:rPr lang="ro-RO" dirty="0"/>
            </a:br>
            <a:r>
              <a:rPr lang="ro-RO" b="1" i="1" dirty="0">
                <a:solidFill>
                  <a:srgbClr val="C00000"/>
                </a:solidFill>
              </a:rPr>
              <a:t>2) Din punct de vedere dinamic </a:t>
            </a:r>
            <a:r>
              <a:rPr lang="ro-RO" b="1" dirty="0">
                <a:solidFill>
                  <a:srgbClr val="C00000"/>
                </a:solidFill>
              </a:rPr>
              <a:t>(</a:t>
            </a:r>
            <a:r>
              <a:rPr lang="ro-RO" b="1" dirty="0" smtClean="0">
                <a:solidFill>
                  <a:srgbClr val="C00000"/>
                </a:solidFill>
              </a:rPr>
              <a:t>comportamentală)</a:t>
            </a:r>
            <a:r>
              <a:rPr lang="ro-RO" b="1" dirty="0" smtClean="0"/>
              <a:t>: </a:t>
            </a:r>
            <a:r>
              <a:rPr lang="ro-RO" dirty="0"/>
              <a:t>vizualizarea dinamica, oferă informaţii despre secvenţierea şi controlul procesului, adică când anumite activităţi sunt efectuate (timpii, precondiţiile) şi modul în care acestea sunt efectuate (de exemplu, prin descrierea controlului logic).</a:t>
            </a:r>
            <a:br>
              <a:rPr lang="ro-RO" dirty="0"/>
            </a:br>
            <a:r>
              <a:rPr lang="ro-RO" b="1" dirty="0"/>
              <a:t/>
            </a:r>
            <a:br>
              <a:rPr lang="ro-RO" b="1" dirty="0"/>
            </a:br>
            <a:endParaRPr lang="ru-RU" dirty="0"/>
          </a:p>
        </p:txBody>
      </p:sp>
    </p:spTree>
    <p:extLst>
      <p:ext uri="{BB962C8B-B14F-4D97-AF65-F5344CB8AC3E}">
        <p14:creationId xmlns:p14="http://schemas.microsoft.com/office/powerpoint/2010/main" val="153828055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57200"/>
            <a:ext cx="10515600" cy="5719763"/>
          </a:xfrm>
        </p:spPr>
        <p:txBody>
          <a:bodyPr/>
          <a:lstStyle/>
          <a:p>
            <a:pPr marL="0" indent="0">
              <a:buNone/>
            </a:pPr>
            <a:endParaRPr lang="ro-RO" b="1" i="1" dirty="0" smtClean="0">
              <a:solidFill>
                <a:srgbClr val="C00000"/>
              </a:solidFill>
            </a:endParaRPr>
          </a:p>
          <a:p>
            <a:pPr marL="0" indent="0">
              <a:buNone/>
            </a:pPr>
            <a:r>
              <a:rPr lang="ro-RO" b="1" i="1" dirty="0" smtClean="0">
                <a:solidFill>
                  <a:srgbClr val="C00000"/>
                </a:solidFill>
              </a:rPr>
              <a:t>3</a:t>
            </a:r>
            <a:r>
              <a:rPr lang="ro-RO" b="1" i="1" dirty="0">
                <a:solidFill>
                  <a:srgbClr val="C00000"/>
                </a:solidFill>
              </a:rPr>
              <a:t>) Din punct de vedere informaţional</a:t>
            </a:r>
            <a:r>
              <a:rPr lang="ro-RO" b="1" i="1" dirty="0"/>
              <a:t>: </a:t>
            </a:r>
            <a:r>
              <a:rPr lang="ro-RO" dirty="0"/>
              <a:t>include descrierea entităţilor care sunt produse, consumate sau manipulate într-un mod de proces. </a:t>
            </a:r>
            <a:r>
              <a:rPr lang="ro-RO" dirty="0" smtClean="0"/>
              <a:t>Aceste </a:t>
            </a:r>
            <a:r>
              <a:rPr lang="ro-RO" dirty="0"/>
              <a:t>entităţi includ date, artefacte, produse etc</a:t>
            </a:r>
            <a:r>
              <a:rPr lang="ro-RO" dirty="0" smtClean="0"/>
              <a:t>.</a:t>
            </a:r>
          </a:p>
          <a:p>
            <a:pPr marL="0" indent="0">
              <a:buNone/>
            </a:pPr>
            <a:endParaRPr lang="ro-RO" dirty="0" smtClean="0"/>
          </a:p>
          <a:p>
            <a:pPr marL="0" indent="0">
              <a:buNone/>
            </a:pPr>
            <a:r>
              <a:rPr lang="ro-RO" b="1" i="1" dirty="0">
                <a:solidFill>
                  <a:srgbClr val="C00000"/>
                </a:solidFill>
              </a:rPr>
              <a:t>4) Din punct de vedere organizaţional </a:t>
            </a:r>
            <a:r>
              <a:rPr lang="ro-RO" dirty="0"/>
              <a:t>descrie cine îndeplineşte fiecare sarcină sau funcţie şi locul în organizaţie (funcţional şi fizic).</a:t>
            </a:r>
            <a:br>
              <a:rPr lang="ro-RO" dirty="0"/>
            </a:br>
            <a:endParaRPr lang="ru-RU" dirty="0"/>
          </a:p>
        </p:txBody>
      </p:sp>
    </p:spTree>
    <p:extLst>
      <p:ext uri="{BB962C8B-B14F-4D97-AF65-F5344CB8AC3E}">
        <p14:creationId xmlns:p14="http://schemas.microsoft.com/office/powerpoint/2010/main" val="345235096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81891" y="526473"/>
            <a:ext cx="11125199" cy="5888182"/>
          </a:xfrm>
        </p:spPr>
        <p:txBody>
          <a:bodyPr>
            <a:normAutofit fontScale="92500" lnSpcReduction="10000"/>
          </a:bodyPr>
          <a:lstStyle/>
          <a:p>
            <a:r>
              <a:rPr lang="ro-RO" dirty="0"/>
              <a:t>Majoritatea metodelor de modelare obiect orientate includ primele trei viziuni menţionate mai sus, şi anume: </a:t>
            </a:r>
            <a:endParaRPr lang="ro-RO" dirty="0" smtClean="0"/>
          </a:p>
          <a:p>
            <a:pPr marL="0" indent="0">
              <a:buNone/>
            </a:pPr>
            <a:r>
              <a:rPr lang="ro-RO" dirty="0" smtClean="0"/>
              <a:t>- </a:t>
            </a:r>
            <a:r>
              <a:rPr lang="ro-RO" b="1" i="1" dirty="0"/>
              <a:t>viziunea funcţională;</a:t>
            </a:r>
            <a:r>
              <a:rPr lang="ro-RO" b="1" dirty="0"/>
              <a:t> </a:t>
            </a:r>
            <a:endParaRPr lang="ro-RO" b="1" dirty="0" smtClean="0"/>
          </a:p>
          <a:p>
            <a:pPr marL="0" indent="0">
              <a:buNone/>
            </a:pPr>
            <a:r>
              <a:rPr lang="ro-RO" b="1" dirty="0" smtClean="0"/>
              <a:t>- </a:t>
            </a:r>
            <a:r>
              <a:rPr lang="ro-RO" b="1" i="1" dirty="0"/>
              <a:t>viziunea dinamică;</a:t>
            </a:r>
            <a:r>
              <a:rPr lang="ro-RO" b="1" dirty="0"/>
              <a:t> </a:t>
            </a:r>
            <a:endParaRPr lang="ro-RO" b="1" dirty="0" smtClean="0"/>
          </a:p>
          <a:p>
            <a:pPr marL="0" indent="0">
              <a:buNone/>
            </a:pPr>
            <a:r>
              <a:rPr lang="ro-RO" b="1" dirty="0" smtClean="0"/>
              <a:t>- </a:t>
            </a:r>
            <a:r>
              <a:rPr lang="ro-RO" b="1" i="1" dirty="0"/>
              <a:t>viziunea informaţională.</a:t>
            </a:r>
            <a:r>
              <a:rPr lang="ro-RO" b="1" dirty="0"/>
              <a:t> </a:t>
            </a:r>
            <a:endParaRPr lang="ro-RO" b="1" dirty="0" smtClean="0"/>
          </a:p>
          <a:p>
            <a:pPr marL="0" indent="0">
              <a:buNone/>
            </a:pPr>
            <a:r>
              <a:rPr lang="ro-RO" b="1" dirty="0" smtClean="0">
                <a:solidFill>
                  <a:srgbClr val="C00000"/>
                </a:solidFill>
              </a:rPr>
              <a:t>Unele </a:t>
            </a:r>
            <a:r>
              <a:rPr lang="ro-RO" b="1" dirty="0">
                <a:solidFill>
                  <a:srgbClr val="C00000"/>
                </a:solidFill>
              </a:rPr>
              <a:t>metode pot combina </a:t>
            </a:r>
            <a:r>
              <a:rPr lang="ro-RO" b="1" i="1" dirty="0">
                <a:solidFill>
                  <a:srgbClr val="C00000"/>
                </a:solidFill>
              </a:rPr>
              <a:t>viziunea funcţională şi dinamică</a:t>
            </a:r>
            <a:r>
              <a:rPr lang="ro-RO" b="1" dirty="0"/>
              <a:t>, dar, în final, conceptele importante din aceste </a:t>
            </a:r>
            <a:r>
              <a:rPr lang="ro-RO" b="1" i="1" dirty="0"/>
              <a:t>viziuni </a:t>
            </a:r>
            <a:r>
              <a:rPr lang="ro-RO" b="1" dirty="0"/>
              <a:t>sunt reprezentate corespunzător.</a:t>
            </a:r>
            <a:br>
              <a:rPr lang="ro-RO" b="1" dirty="0"/>
            </a:br>
            <a:endParaRPr lang="ro-RO" b="1" dirty="0" smtClean="0"/>
          </a:p>
          <a:p>
            <a:pPr marL="0" indent="0">
              <a:buNone/>
            </a:pPr>
            <a:r>
              <a:rPr lang="ro-RO" b="1" i="1" dirty="0" smtClean="0">
                <a:solidFill>
                  <a:srgbClr val="C00000"/>
                </a:solidFill>
              </a:rPr>
              <a:t>Viziunea </a:t>
            </a:r>
            <a:r>
              <a:rPr lang="ro-RO" b="1" i="1" dirty="0">
                <a:solidFill>
                  <a:srgbClr val="C00000"/>
                </a:solidFill>
              </a:rPr>
              <a:t>organizaţională </a:t>
            </a:r>
            <a:r>
              <a:rPr lang="ro-RO" b="1" dirty="0"/>
              <a:t>este ceva nou </a:t>
            </a:r>
            <a:r>
              <a:rPr lang="ro-RO" b="1" i="1" dirty="0">
                <a:solidFill>
                  <a:srgbClr val="C00000"/>
                </a:solidFill>
              </a:rPr>
              <a:t>din punct de vedere ontologic</a:t>
            </a:r>
            <a:r>
              <a:rPr lang="ro-RO" b="1" dirty="0"/>
              <a:t>, care </a:t>
            </a:r>
            <a:r>
              <a:rPr lang="ro-RO" b="1" i="1" dirty="0">
                <a:solidFill>
                  <a:srgbClr val="002060"/>
                </a:solidFill>
              </a:rPr>
              <a:t>include o descriere a participanţilor la proces, precum şi o descriere a contextului fizic (locaţie) şi organizaţional în care se desfăşoară acest proces</a:t>
            </a:r>
            <a:r>
              <a:rPr lang="ro-RO" b="1" i="1" dirty="0" smtClean="0">
                <a:solidFill>
                  <a:srgbClr val="002060"/>
                </a:solidFill>
              </a:rPr>
              <a:t>.</a:t>
            </a:r>
          </a:p>
          <a:p>
            <a:pPr marL="0" indent="0">
              <a:buNone/>
            </a:pPr>
            <a:r>
              <a:rPr lang="ro-RO" b="1" dirty="0" smtClean="0"/>
              <a:t> </a:t>
            </a:r>
            <a:r>
              <a:rPr lang="ro-RO" b="1" dirty="0"/>
              <a:t>Mai mult, în timp ce </a:t>
            </a:r>
            <a:r>
              <a:rPr lang="ro-RO" b="1" i="1" dirty="0"/>
              <a:t>viziunea informaţională </a:t>
            </a:r>
            <a:r>
              <a:rPr lang="ro-RO" b="1" dirty="0"/>
              <a:t>în modelarea obiect orientată reprezintă doar entităţi de date, poate fi reprezentată perspectiva informaţională a modelarii proceselor de afaceri, resursele tangibile şi artefactele folosite </a:t>
            </a:r>
            <a:r>
              <a:rPr lang="ro-RO" b="1" dirty="0" smtClean="0"/>
              <a:t>sau </a:t>
            </a:r>
            <a:r>
              <a:rPr lang="ro-RO" b="1" dirty="0"/>
              <a:t>produse prin procese</a:t>
            </a:r>
            <a:r>
              <a:rPr lang="ro-RO" b="1" dirty="0" smtClean="0"/>
              <a:t>.</a:t>
            </a:r>
            <a:endParaRPr lang="ru-RU" dirty="0"/>
          </a:p>
        </p:txBody>
      </p:sp>
    </p:spTree>
    <p:extLst>
      <p:ext uri="{BB962C8B-B14F-4D97-AF65-F5344CB8AC3E}">
        <p14:creationId xmlns:p14="http://schemas.microsoft.com/office/powerpoint/2010/main" val="1970716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43345" y="443345"/>
            <a:ext cx="11429999" cy="6289964"/>
          </a:xfrm>
        </p:spPr>
        <p:txBody>
          <a:bodyPr>
            <a:normAutofit/>
          </a:bodyPr>
          <a:lstStyle/>
          <a:p>
            <a:r>
              <a:rPr lang="ro-RO" sz="3200" i="1" dirty="0"/>
              <a:t>O altă deosebire interesantă este cea introdusă </a:t>
            </a:r>
            <a:r>
              <a:rPr lang="ro-RO" sz="3200" b="1" dirty="0" smtClean="0"/>
              <a:t>[</a:t>
            </a:r>
            <a:r>
              <a:rPr lang="ro-RO" sz="3200" b="1" dirty="0"/>
              <a:t>Peltz, </a:t>
            </a:r>
            <a:r>
              <a:rPr lang="ro-RO" sz="3200" b="1" dirty="0" smtClean="0"/>
              <a:t>2003] </a:t>
            </a:r>
            <a:r>
              <a:rPr lang="ro-RO" sz="3200" i="1" dirty="0" smtClean="0"/>
              <a:t>mai </a:t>
            </a:r>
            <a:r>
              <a:rPr lang="ro-RO" sz="3200" i="1" dirty="0"/>
              <a:t>specific în contextul serviciilor Web, </a:t>
            </a:r>
            <a:r>
              <a:rPr lang="ro-RO" sz="3200" i="1" dirty="0" smtClean="0"/>
              <a:t>între:</a:t>
            </a:r>
          </a:p>
          <a:p>
            <a:pPr marL="0" indent="0">
              <a:buNone/>
            </a:pPr>
            <a:r>
              <a:rPr lang="ro-RO" sz="3200" i="1" dirty="0" smtClean="0"/>
              <a:t> </a:t>
            </a:r>
            <a:r>
              <a:rPr lang="ro-RO" sz="3200" b="1" i="1" dirty="0" smtClean="0">
                <a:solidFill>
                  <a:srgbClr val="002060"/>
                </a:solidFill>
              </a:rPr>
              <a:t>viziunea </a:t>
            </a:r>
            <a:r>
              <a:rPr lang="ro-RO" sz="3200" b="1" i="1" dirty="0">
                <a:solidFill>
                  <a:srgbClr val="002060"/>
                </a:solidFill>
              </a:rPr>
              <a:t>de orchestraţie </a:t>
            </a:r>
            <a:r>
              <a:rPr lang="ro-RO" sz="3200" b="1" dirty="0"/>
              <a:t>şi </a:t>
            </a:r>
            <a:endParaRPr lang="ro-RO" sz="3200" b="1" dirty="0" smtClean="0"/>
          </a:p>
          <a:p>
            <a:pPr marL="0" indent="0">
              <a:buNone/>
            </a:pPr>
            <a:r>
              <a:rPr lang="ro-RO" sz="3200" b="1" i="1" dirty="0" smtClean="0">
                <a:solidFill>
                  <a:srgbClr val="C00000"/>
                </a:solidFill>
              </a:rPr>
              <a:t>perspectiva coregrafică</a:t>
            </a:r>
            <a:endParaRPr lang="ro-RO" sz="3200" b="1" dirty="0" smtClean="0"/>
          </a:p>
          <a:p>
            <a:r>
              <a:rPr lang="ro-RO" sz="3200" dirty="0" smtClean="0"/>
              <a:t>În </a:t>
            </a:r>
            <a:r>
              <a:rPr lang="ro-RO" sz="3200" dirty="0"/>
              <a:t>timp ce </a:t>
            </a:r>
            <a:r>
              <a:rPr lang="ro-RO" sz="3200" b="1" i="1" dirty="0">
                <a:solidFill>
                  <a:srgbClr val="002060"/>
                </a:solidFill>
              </a:rPr>
              <a:t>orchestrarea se referă la un proces spec</a:t>
            </a:r>
            <a:r>
              <a:rPr lang="ro-RO" sz="3200" b="1" i="1" dirty="0"/>
              <a:t>ific, </a:t>
            </a:r>
            <a:r>
              <a:rPr lang="ro-RO" sz="3200" b="1" dirty="0"/>
              <a:t>şi anume, </a:t>
            </a:r>
            <a:r>
              <a:rPr lang="ro-RO" sz="3200" dirty="0"/>
              <a:t>cum trebuie să se realizeze acest proces</a:t>
            </a:r>
            <a:r>
              <a:rPr lang="ro-RO" sz="3200" b="1" dirty="0"/>
              <a:t>, </a:t>
            </a:r>
            <a:endParaRPr lang="ro-RO" sz="3200" b="1" dirty="0" smtClean="0"/>
          </a:p>
          <a:p>
            <a:r>
              <a:rPr lang="ro-RO" sz="3200" b="1" dirty="0" smtClean="0"/>
              <a:t>numai </a:t>
            </a:r>
            <a:r>
              <a:rPr lang="ro-RO" sz="3200" b="1" dirty="0"/>
              <a:t>din perspectiva acestui process </a:t>
            </a:r>
            <a:r>
              <a:rPr lang="ro-RO" sz="3200" b="1" i="1" dirty="0">
                <a:solidFill>
                  <a:srgbClr val="002060"/>
                </a:solidFill>
              </a:rPr>
              <a:t>coregrafia se referă la schimbul de mesaje </a:t>
            </a:r>
            <a:r>
              <a:rPr lang="ro-RO" sz="3200" b="1" i="1" dirty="0" smtClean="0">
                <a:solidFill>
                  <a:srgbClr val="002060"/>
                </a:solidFill>
              </a:rPr>
              <a:t>dintre diferitele </a:t>
            </a:r>
            <a:r>
              <a:rPr lang="ro-RO" sz="3200" b="1" i="1" dirty="0">
                <a:solidFill>
                  <a:srgbClr val="002060"/>
                </a:solidFill>
              </a:rPr>
              <a:t>părţi şi surse</a:t>
            </a:r>
            <a:r>
              <a:rPr lang="ro-RO" sz="3200" b="1" i="1" dirty="0"/>
              <a:t>, </a:t>
            </a:r>
            <a:r>
              <a:rPr lang="ro-RO" sz="3200" b="1" dirty="0"/>
              <a:t>şi anume, </a:t>
            </a:r>
            <a:r>
              <a:rPr lang="ro-RO" sz="3200" dirty="0"/>
              <a:t>orchestrarea urmăreşte secvenţele de mesaje între părţile implicate în diferite tranzacţii</a:t>
            </a:r>
            <a:r>
              <a:rPr lang="ro-RO" sz="3200" dirty="0" smtClean="0"/>
              <a:t>.</a:t>
            </a:r>
            <a:endParaRPr lang="ru-RU" sz="3200" dirty="0"/>
          </a:p>
        </p:txBody>
      </p:sp>
    </p:spTree>
    <p:extLst>
      <p:ext uri="{BB962C8B-B14F-4D97-AF65-F5344CB8AC3E}">
        <p14:creationId xmlns:p14="http://schemas.microsoft.com/office/powerpoint/2010/main" val="24796580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71055" y="374073"/>
            <a:ext cx="11263745" cy="6192981"/>
          </a:xfrm>
        </p:spPr>
        <p:txBody>
          <a:bodyPr>
            <a:normAutofit lnSpcReduction="10000"/>
          </a:bodyPr>
          <a:lstStyle/>
          <a:p>
            <a:r>
              <a:rPr lang="ro-RO" b="1" i="1" dirty="0" smtClean="0">
                <a:solidFill>
                  <a:srgbClr val="C00000"/>
                </a:solidFill>
              </a:rPr>
              <a:t>Ce este modelarea? Tipuri </a:t>
            </a:r>
            <a:r>
              <a:rPr lang="ro-RO" b="1" i="1" dirty="0">
                <a:solidFill>
                  <a:srgbClr val="C00000"/>
                </a:solidFill>
              </a:rPr>
              <a:t>de modelare</a:t>
            </a:r>
            <a:r>
              <a:rPr lang="ro-RO" b="1" dirty="0">
                <a:solidFill>
                  <a:srgbClr val="C00000"/>
                </a:solidFill>
              </a:rPr>
              <a:t>. </a:t>
            </a:r>
            <a:endParaRPr lang="ro-RO" b="1" dirty="0" smtClean="0">
              <a:solidFill>
                <a:srgbClr val="C00000"/>
              </a:solidFill>
            </a:endParaRPr>
          </a:p>
          <a:p>
            <a:pPr marL="0" indent="0">
              <a:buNone/>
            </a:pPr>
            <a:r>
              <a:rPr lang="ro-RO" b="1" dirty="0" smtClean="0"/>
              <a:t>Modelarea </a:t>
            </a:r>
            <a:r>
              <a:rPr lang="ro-RO" b="1" dirty="0"/>
              <a:t>poate fi văzută ca o cartografie între două lumi, </a:t>
            </a:r>
            <a:r>
              <a:rPr lang="ro-RO" b="1" i="1" dirty="0">
                <a:solidFill>
                  <a:srgbClr val="C00000"/>
                </a:solidFill>
              </a:rPr>
              <a:t>lumea</a:t>
            </a:r>
            <a:r>
              <a:rPr lang="ro-RO" b="1" dirty="0">
                <a:solidFill>
                  <a:srgbClr val="C00000"/>
                </a:solidFill>
              </a:rPr>
              <a:t/>
            </a:r>
            <a:br>
              <a:rPr lang="ro-RO" b="1" dirty="0">
                <a:solidFill>
                  <a:srgbClr val="C00000"/>
                </a:solidFill>
              </a:rPr>
            </a:br>
            <a:r>
              <a:rPr lang="ro-RO" b="1" i="1" dirty="0">
                <a:solidFill>
                  <a:srgbClr val="C00000"/>
                </a:solidFill>
              </a:rPr>
              <a:t>modelată </a:t>
            </a:r>
            <a:r>
              <a:rPr lang="ro-RO" b="1" dirty="0"/>
              <a:t>şi </a:t>
            </a:r>
            <a:r>
              <a:rPr lang="ro-RO" b="1" i="1" dirty="0">
                <a:solidFill>
                  <a:srgbClr val="002060"/>
                </a:solidFill>
              </a:rPr>
              <a:t>lumea modelării</a:t>
            </a:r>
            <a:r>
              <a:rPr lang="ro-RO" b="1" dirty="0"/>
              <a:t>. </a:t>
            </a:r>
            <a:endParaRPr lang="ro-RO" b="1" dirty="0" smtClean="0"/>
          </a:p>
          <a:p>
            <a:pPr marL="0" indent="0">
              <a:buNone/>
            </a:pPr>
            <a:r>
              <a:rPr lang="ro-RO" dirty="0" smtClean="0"/>
              <a:t>O </a:t>
            </a:r>
            <a:r>
              <a:rPr lang="ro-RO" dirty="0"/>
              <a:t>tehnică de modelare este definită de modul în care diferite lucruri, concepte sau construcţii în </a:t>
            </a:r>
            <a:r>
              <a:rPr lang="ro-RO" b="1" i="1" dirty="0">
                <a:solidFill>
                  <a:srgbClr val="C00000"/>
                </a:solidFill>
              </a:rPr>
              <a:t>lumea modelată </a:t>
            </a:r>
            <a:r>
              <a:rPr lang="ro-RO" dirty="0"/>
              <a:t>sunt cartografiate ca lucruri, concepte sau construcţii </a:t>
            </a:r>
            <a:r>
              <a:rPr lang="ro-RO" dirty="0" smtClean="0"/>
              <a:t>în </a:t>
            </a:r>
            <a:r>
              <a:rPr lang="ro-RO" b="1" i="1" dirty="0" smtClean="0">
                <a:solidFill>
                  <a:srgbClr val="002060"/>
                </a:solidFill>
              </a:rPr>
              <a:t>lumea </a:t>
            </a:r>
            <a:r>
              <a:rPr lang="ro-RO" b="1" i="1" dirty="0">
                <a:solidFill>
                  <a:srgbClr val="002060"/>
                </a:solidFill>
              </a:rPr>
              <a:t>modelării</a:t>
            </a:r>
            <a:r>
              <a:rPr lang="ro-RO" b="1" i="1" dirty="0"/>
              <a:t>. </a:t>
            </a:r>
            <a:endParaRPr lang="ro-RO" b="1" i="1" dirty="0" smtClean="0"/>
          </a:p>
          <a:p>
            <a:pPr marL="0" indent="0">
              <a:buNone/>
            </a:pPr>
            <a:r>
              <a:rPr lang="ro-RO" b="1" dirty="0" smtClean="0"/>
              <a:t>În </a:t>
            </a:r>
            <a:r>
              <a:rPr lang="ro-RO" b="1" dirty="0"/>
              <a:t>mod obişnuit, lucrurile din </a:t>
            </a:r>
            <a:r>
              <a:rPr lang="ro-RO" b="1" i="1" dirty="0"/>
              <a:t>lumea modelată </a:t>
            </a:r>
            <a:r>
              <a:rPr lang="ro-RO" b="1" dirty="0"/>
              <a:t>se referă la lucruri mai simple </a:t>
            </a:r>
            <a:r>
              <a:rPr lang="ro-RO" b="1" dirty="0" smtClean="0"/>
              <a:t>din </a:t>
            </a:r>
            <a:r>
              <a:rPr lang="ro-RO" b="1" i="1" dirty="0" smtClean="0"/>
              <a:t>lumea </a:t>
            </a:r>
            <a:r>
              <a:rPr lang="ro-RO" b="1" i="1" dirty="0"/>
              <a:t>modelării</a:t>
            </a:r>
            <a:r>
              <a:rPr lang="ro-RO" b="1" dirty="0"/>
              <a:t>. </a:t>
            </a:r>
            <a:endParaRPr lang="ro-RO" b="1" dirty="0" smtClean="0"/>
          </a:p>
          <a:p>
            <a:pPr marL="0" indent="0">
              <a:buNone/>
            </a:pPr>
            <a:r>
              <a:rPr lang="ro-RO" b="1" i="1" dirty="0" smtClean="0">
                <a:solidFill>
                  <a:srgbClr val="C00000"/>
                </a:solidFill>
              </a:rPr>
              <a:t>Această </a:t>
            </a:r>
            <a:r>
              <a:rPr lang="ro-RO" b="1" i="1" dirty="0">
                <a:solidFill>
                  <a:srgbClr val="C00000"/>
                </a:solidFill>
              </a:rPr>
              <a:t>cartografiere se face pentru a efectua anumite operaţii pe obiecte</a:t>
            </a:r>
            <a:r>
              <a:rPr lang="ro-RO" b="1" dirty="0"/>
              <a:t> din </a:t>
            </a:r>
            <a:r>
              <a:rPr lang="ro-RO" b="1" i="1" dirty="0" smtClean="0"/>
              <a:t>lumea de </a:t>
            </a:r>
            <a:r>
              <a:rPr lang="ro-RO" b="1" i="1" dirty="0"/>
              <a:t>modelare </a:t>
            </a:r>
            <a:r>
              <a:rPr lang="ro-RO" b="1" dirty="0"/>
              <a:t>care nu ar fi posibilă pe obiectele din </a:t>
            </a:r>
            <a:r>
              <a:rPr lang="ro-RO" b="1" i="1" dirty="0"/>
              <a:t>lumea modelată </a:t>
            </a:r>
            <a:r>
              <a:rPr lang="ro-RO" b="1" dirty="0"/>
              <a:t>- </a:t>
            </a:r>
            <a:r>
              <a:rPr lang="ro-RO" b="1" i="1" dirty="0">
                <a:solidFill>
                  <a:srgbClr val="C00000"/>
                </a:solidFill>
              </a:rPr>
              <a:t>prea costisitoare şi dificil de realizat etc. </a:t>
            </a:r>
            <a:endParaRPr lang="ro-RO" b="1" i="1" dirty="0" smtClean="0">
              <a:solidFill>
                <a:srgbClr val="C00000"/>
              </a:solidFill>
            </a:endParaRPr>
          </a:p>
          <a:p>
            <a:pPr marL="0" indent="0">
              <a:buNone/>
            </a:pPr>
            <a:r>
              <a:rPr lang="ro-RO" b="1" dirty="0" smtClean="0"/>
              <a:t>Diferite </a:t>
            </a:r>
            <a:r>
              <a:rPr lang="ro-RO" b="1" dirty="0"/>
              <a:t>tehnici de modelare întruchipează diferite perspective, întrucât detaliază diferite abstractiere de lumea modulată, lăsând doar acele aspecte care sunt relevante pentru sarcinile relevante.</a:t>
            </a:r>
            <a:br>
              <a:rPr lang="ro-RO" b="1" dirty="0"/>
            </a:br>
            <a:endParaRPr lang="ru-RU" dirty="0"/>
          </a:p>
        </p:txBody>
      </p:sp>
    </p:spTree>
    <p:extLst>
      <p:ext uri="{BB962C8B-B14F-4D97-AF65-F5344CB8AC3E}">
        <p14:creationId xmlns:p14="http://schemas.microsoft.com/office/powerpoint/2010/main" val="41536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Title 1"/>
          <p:cNvSpPr>
            <a:spLocks noGrp="1"/>
          </p:cNvSpPr>
          <p:nvPr>
            <p:ph type="title"/>
          </p:nvPr>
        </p:nvSpPr>
        <p:spPr>
          <a:xfrm>
            <a:off x="2193925" y="306388"/>
            <a:ext cx="7799388" cy="912812"/>
          </a:xfrm>
        </p:spPr>
        <p:txBody>
          <a:bodyPr/>
          <a:lstStyle/>
          <a:p>
            <a:pPr eaLnBrk="1" hangingPunct="1"/>
            <a:r>
              <a:rPr lang="ro-RO" altLang="en-US" b="1" dirty="0" smtClean="0"/>
              <a:t>Procesele auxiliare</a:t>
            </a:r>
            <a:endParaRPr lang="en-US" altLang="en-US" dirty="0" smtClean="0"/>
          </a:p>
        </p:txBody>
      </p:sp>
      <p:sp>
        <p:nvSpPr>
          <p:cNvPr id="214019" name="Text Placeholder 2"/>
          <p:cNvSpPr>
            <a:spLocks noGrp="1"/>
          </p:cNvSpPr>
          <p:nvPr>
            <p:ph type="body" sz="half" idx="1"/>
          </p:nvPr>
        </p:nvSpPr>
        <p:spPr>
          <a:xfrm>
            <a:off x="1847851" y="1557339"/>
            <a:ext cx="8569325" cy="4967287"/>
          </a:xfrm>
        </p:spPr>
        <p:txBody>
          <a:bodyPr/>
          <a:lstStyle/>
          <a:p>
            <a:pPr lvl="1" eaLnBrk="1" hangingPunct="1"/>
            <a:r>
              <a:rPr lang="ro-RO" altLang="en-US" sz="2000" b="1" dirty="0"/>
              <a:t>documentarea – înregistrare a inf</a:t>
            </a:r>
            <a:r>
              <a:rPr lang="en-US" altLang="en-US" sz="2000" b="1" dirty="0"/>
              <a:t>. </a:t>
            </a:r>
            <a:r>
              <a:rPr lang="ro-RO" altLang="en-US" sz="2000" b="1" dirty="0"/>
              <a:t>produse de un </a:t>
            </a:r>
            <a:r>
              <a:rPr lang="en-US" altLang="en-US" sz="2000" b="1" dirty="0"/>
              <a:t>CV</a:t>
            </a:r>
            <a:r>
              <a:rPr lang="ro-RO" altLang="en-US" sz="2000" b="1" dirty="0"/>
              <a:t>; </a:t>
            </a:r>
            <a:endParaRPr lang="en-US" altLang="en-US" sz="2000" b="1" dirty="0"/>
          </a:p>
          <a:p>
            <a:pPr lvl="1" eaLnBrk="1" hangingPunct="1"/>
            <a:r>
              <a:rPr lang="ro-RO" altLang="en-US" sz="2000" b="1" dirty="0"/>
              <a:t>managementul configurației - activitățile de gestiune a configurației; </a:t>
            </a:r>
            <a:endParaRPr lang="en-US" altLang="en-US" sz="2000" b="1" dirty="0"/>
          </a:p>
          <a:p>
            <a:pPr lvl="1" eaLnBrk="1" hangingPunct="1"/>
            <a:r>
              <a:rPr lang="ro-RO" altLang="en-US" sz="2000" b="1" dirty="0"/>
              <a:t>asigurarea calității - activitățile de asigurare obiectivă a conformității produselor program și proceselor cu specificațiile lor; </a:t>
            </a:r>
            <a:endParaRPr lang="en-US" altLang="en-US" sz="2000" b="1" dirty="0"/>
          </a:p>
          <a:p>
            <a:pPr lvl="1" eaLnBrk="1" hangingPunct="1"/>
            <a:r>
              <a:rPr lang="ro-RO" altLang="en-US" sz="2000" b="1" dirty="0"/>
              <a:t>verificarea - activitățile pentru verificarea produselor program;</a:t>
            </a:r>
            <a:endParaRPr lang="en-US" altLang="en-US" sz="2000" b="1" dirty="0"/>
          </a:p>
          <a:p>
            <a:pPr lvl="1" eaLnBrk="1" hangingPunct="1"/>
            <a:r>
              <a:rPr lang="ro-RO" altLang="en-US" sz="2000" b="1" dirty="0"/>
              <a:t>validarea - defineşte activităţile </a:t>
            </a:r>
            <a:r>
              <a:rPr lang="en-US" altLang="en-US" sz="2000" b="1" dirty="0"/>
              <a:t>pent</a:t>
            </a:r>
            <a:r>
              <a:rPr lang="ro-RO" altLang="en-US" sz="2000" b="1" dirty="0"/>
              <a:t>ru atestarea </a:t>
            </a:r>
            <a:r>
              <a:rPr lang="en-US" altLang="en-US" sz="2000" b="1" dirty="0"/>
              <a:t>PP</a:t>
            </a:r>
            <a:r>
              <a:rPr lang="ro-RO" altLang="en-US" sz="2000" b="1" dirty="0"/>
              <a:t>;</a:t>
            </a:r>
            <a:endParaRPr lang="en-US" altLang="en-US" sz="2000" b="1" dirty="0"/>
          </a:p>
          <a:p>
            <a:pPr lvl="1" eaLnBrk="1" hangingPunct="1"/>
            <a:r>
              <a:rPr lang="ro-RO" altLang="en-US" sz="2000" b="1" dirty="0"/>
              <a:t>revizuirea comună - activităţile de evaluare a stării şi produselor unei activități;</a:t>
            </a:r>
            <a:endParaRPr lang="en-US" altLang="en-US" sz="2000" b="1" dirty="0"/>
          </a:p>
          <a:p>
            <a:pPr lvl="1" eaLnBrk="1" hangingPunct="1"/>
            <a:r>
              <a:rPr lang="ro-RO" altLang="en-US" sz="2000" b="1" dirty="0"/>
              <a:t>auditarea - activităţile pentru stabilirea conformităţii cu cerinţele, planurile şi clauzele contractuale;</a:t>
            </a:r>
            <a:endParaRPr lang="en-US" altLang="en-US" sz="2000" b="1" dirty="0"/>
          </a:p>
          <a:p>
            <a:pPr lvl="1" eaLnBrk="1" hangingPunct="1"/>
            <a:r>
              <a:rPr lang="ro-RO" altLang="en-US" sz="2000" b="1" dirty="0"/>
              <a:t>soluționarea problemelor - analizare</a:t>
            </a:r>
            <a:r>
              <a:rPr lang="en-US" altLang="en-US" sz="2000" b="1" dirty="0"/>
              <a:t>a</a:t>
            </a:r>
            <a:r>
              <a:rPr lang="ro-RO" altLang="en-US" sz="2000" b="1" dirty="0"/>
              <a:t> şi îndepărtarea problemelor.</a:t>
            </a:r>
            <a:endParaRPr lang="en-US" altLang="en-US" sz="2000" b="1" dirty="0"/>
          </a:p>
        </p:txBody>
      </p:sp>
    </p:spTree>
    <p:extLst>
      <p:ext uri="{BB962C8B-B14F-4D97-AF65-F5344CB8AC3E}">
        <p14:creationId xmlns:p14="http://schemas.microsoft.com/office/powerpoint/2010/main" val="347055144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32509" y="484908"/>
            <a:ext cx="11291455" cy="6068291"/>
          </a:xfrm>
        </p:spPr>
        <p:txBody>
          <a:bodyPr>
            <a:normAutofit/>
          </a:bodyPr>
          <a:lstStyle/>
          <a:p>
            <a:pPr marL="0" indent="0">
              <a:buNone/>
            </a:pPr>
            <a:r>
              <a:rPr lang="ro-RO" b="1" i="1" dirty="0" smtClean="0"/>
              <a:t>limbaje </a:t>
            </a:r>
            <a:r>
              <a:rPr lang="ro-RO" b="1" i="1" dirty="0"/>
              <a:t>de modelare a proceselor business. </a:t>
            </a:r>
            <a:r>
              <a:rPr lang="ro-RO" b="1" i="1" dirty="0" smtClean="0"/>
              <a:t>Prezentare generală.</a:t>
            </a:r>
          </a:p>
          <a:p>
            <a:pPr>
              <a:buFont typeface="Wingdings" panose="05000000000000000000" pitchFamily="2" charset="2"/>
              <a:buChar char="Ø"/>
            </a:pPr>
            <a:r>
              <a:rPr lang="ro-RO" dirty="0"/>
              <a:t> </a:t>
            </a:r>
            <a:r>
              <a:rPr lang="ro-RO" dirty="0" smtClean="0"/>
              <a:t> </a:t>
            </a:r>
            <a:r>
              <a:rPr lang="ro-RO" b="1" i="1" dirty="0" smtClean="0">
                <a:solidFill>
                  <a:srgbClr val="002060"/>
                </a:solidFill>
              </a:rPr>
              <a:t>Limbaje </a:t>
            </a:r>
            <a:r>
              <a:rPr lang="ro-RO" b="1" i="1" dirty="0">
                <a:solidFill>
                  <a:srgbClr val="002060"/>
                </a:solidFill>
              </a:rPr>
              <a:t>informale</a:t>
            </a:r>
            <a:r>
              <a:rPr lang="ro-RO" dirty="0"/>
              <a:t>: </a:t>
            </a:r>
            <a:r>
              <a:rPr lang="ro-RO" dirty="0" smtClean="0"/>
              <a:t>limbajul </a:t>
            </a:r>
            <a:r>
              <a:rPr lang="ro-RO" dirty="0"/>
              <a:t>natural </a:t>
            </a:r>
            <a:endParaRPr lang="ro-RO" dirty="0" smtClean="0"/>
          </a:p>
          <a:p>
            <a:pPr>
              <a:buFont typeface="Wingdings" panose="05000000000000000000" pitchFamily="2" charset="2"/>
              <a:buChar char="Ø"/>
            </a:pPr>
            <a:r>
              <a:rPr lang="ro-RO" dirty="0"/>
              <a:t> </a:t>
            </a:r>
            <a:r>
              <a:rPr lang="ro-RO" dirty="0" smtClean="0"/>
              <a:t> </a:t>
            </a:r>
            <a:r>
              <a:rPr lang="ro-RO" b="1" i="1" dirty="0" smtClean="0">
                <a:solidFill>
                  <a:srgbClr val="002060"/>
                </a:solidFill>
              </a:rPr>
              <a:t>Limbaje </a:t>
            </a:r>
            <a:r>
              <a:rPr lang="ro-RO" b="1" i="1" dirty="0">
                <a:solidFill>
                  <a:srgbClr val="002060"/>
                </a:solidFill>
              </a:rPr>
              <a:t>semi-formale</a:t>
            </a:r>
            <a:r>
              <a:rPr lang="ro-RO" dirty="0"/>
              <a:t>: UML, BPMN sau SysML </a:t>
            </a:r>
            <a:endParaRPr lang="ro-RO" dirty="0" smtClean="0"/>
          </a:p>
          <a:p>
            <a:pPr>
              <a:buFont typeface="Wingdings" panose="05000000000000000000" pitchFamily="2" charset="2"/>
              <a:buChar char="Ø"/>
            </a:pPr>
            <a:r>
              <a:rPr lang="ro-RO" dirty="0"/>
              <a:t> </a:t>
            </a:r>
            <a:r>
              <a:rPr lang="ro-RO" dirty="0" smtClean="0"/>
              <a:t> </a:t>
            </a:r>
            <a:r>
              <a:rPr lang="ro-RO" b="1" i="1" dirty="0" smtClean="0">
                <a:solidFill>
                  <a:srgbClr val="002060"/>
                </a:solidFill>
              </a:rPr>
              <a:t>Limbaje </a:t>
            </a:r>
            <a:r>
              <a:rPr lang="ro-RO" b="1" i="1" dirty="0">
                <a:solidFill>
                  <a:srgbClr val="002060"/>
                </a:solidFill>
              </a:rPr>
              <a:t>formale</a:t>
            </a:r>
            <a:r>
              <a:rPr lang="ro-RO" dirty="0"/>
              <a:t>: OCL (Object Constraint Language), Z </a:t>
            </a:r>
            <a:endParaRPr lang="ro-RO" b="1" i="1" dirty="0" smtClean="0"/>
          </a:p>
          <a:p>
            <a:r>
              <a:rPr lang="ro-RO" dirty="0" smtClean="0"/>
              <a:t>Limbajele </a:t>
            </a:r>
            <a:r>
              <a:rPr lang="ro-RO" dirty="0"/>
              <a:t>pe care le vom studia vor aborda diferite aspecte ale proceselor business (dinamice, funcţionale, informaţionale, organizaţionale) şi pot fi mai mult sau mai puţin formale, în funcţie de destinaţia şi publicul dorit. </a:t>
            </a:r>
            <a:endParaRPr lang="ro-RO" dirty="0" smtClean="0"/>
          </a:p>
          <a:p>
            <a:pPr marL="0" indent="0">
              <a:buNone/>
            </a:pPr>
            <a:r>
              <a:rPr lang="ro-RO" dirty="0"/>
              <a:t> </a:t>
            </a:r>
            <a:r>
              <a:rPr lang="ro-RO" dirty="0" smtClean="0"/>
              <a:t>Nu </a:t>
            </a:r>
            <a:r>
              <a:rPr lang="ro-RO" dirty="0"/>
              <a:t>există o modalitate uşoară de a clasifica aceste limbaje într-o singură dimensiune, deoarece acestea traversează mai multe dimensiuni discutate mai devreme. </a:t>
            </a:r>
            <a:endParaRPr lang="ro-RO" dirty="0" smtClean="0"/>
          </a:p>
          <a:p>
            <a:pPr marL="0" indent="0">
              <a:buNone/>
            </a:pPr>
            <a:r>
              <a:rPr lang="ro-RO" dirty="0" smtClean="0"/>
              <a:t>Cu </a:t>
            </a:r>
            <a:r>
              <a:rPr lang="ro-RO" dirty="0"/>
              <a:t>toate acestea, limbajele se încadrează în patru mari tradiţii ştiintifice, dar distincte</a:t>
            </a:r>
            <a:r>
              <a:rPr lang="ro-RO" dirty="0" smtClean="0"/>
              <a:t>:</a:t>
            </a:r>
          </a:p>
        </p:txBody>
      </p:sp>
    </p:spTree>
    <p:extLst>
      <p:ext uri="{BB962C8B-B14F-4D97-AF65-F5344CB8AC3E}">
        <p14:creationId xmlns:p14="http://schemas.microsoft.com/office/powerpoint/2010/main" val="37847162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74073"/>
            <a:ext cx="10515600" cy="5802890"/>
          </a:xfrm>
        </p:spPr>
        <p:txBody>
          <a:bodyPr/>
          <a:lstStyle/>
          <a:p>
            <a:pPr marL="0" indent="0">
              <a:buNone/>
            </a:pPr>
            <a:r>
              <a:rPr lang="ro-RO" sz="3300" dirty="0"/>
              <a:t/>
            </a:r>
            <a:br>
              <a:rPr lang="ro-RO" sz="3300" dirty="0"/>
            </a:br>
            <a:r>
              <a:rPr lang="ro-RO" sz="3300" b="1" i="1" dirty="0"/>
              <a:t>1</a:t>
            </a:r>
            <a:r>
              <a:rPr lang="ro-RO" sz="3300" b="1" i="1" dirty="0">
                <a:solidFill>
                  <a:srgbClr val="C00000"/>
                </a:solidFill>
              </a:rPr>
              <a:t>) Limbaje de modelare tradiţională a proceselor business</a:t>
            </a:r>
            <a:r>
              <a:rPr lang="ro-RO" b="1" dirty="0"/>
              <a:t>: </a:t>
            </a:r>
            <a:r>
              <a:rPr lang="ro-RO" dirty="0"/>
              <a:t>aceste limbaje provin în mare parte din tradiţia MIS de inginerie a informaţiilor şi din activitatea de inginerie a proceselor de afaceri. Cu o excepţie notabilă (Petri Nets), aceştia împărtăşesc preocupările pentru înţelegere de către oameni. Aceste limbaje de obicei nu sunt formale, dar pot fi folosite pentru diferite analize informale sau euristice. </a:t>
            </a:r>
          </a:p>
          <a:p>
            <a:pPr marL="0" indent="0">
              <a:buNone/>
            </a:pPr>
            <a:r>
              <a:rPr lang="ro-RO" dirty="0"/>
              <a:t>Limbajele din această categorie includ: </a:t>
            </a:r>
            <a:r>
              <a:rPr lang="ro-RO" b="1" i="1" dirty="0"/>
              <a:t>IDEF, Petri Nets</a:t>
            </a:r>
            <a:r>
              <a:rPr lang="ro-RO" b="1" dirty="0"/>
              <a:t>, </a:t>
            </a:r>
            <a:r>
              <a:rPr lang="ro-RO" b="1" i="1" dirty="0"/>
              <a:t>Eveniment bazate pe lanţul de</a:t>
            </a:r>
            <a:r>
              <a:rPr lang="ro-RO" b="1" dirty="0"/>
              <a:t/>
            </a:r>
            <a:br>
              <a:rPr lang="ro-RO" b="1" dirty="0"/>
            </a:br>
            <a:r>
              <a:rPr lang="ro-RO" b="1" i="1" dirty="0"/>
              <a:t>proces (EPC)</a:t>
            </a:r>
            <a:r>
              <a:rPr lang="ro-RO" b="1" dirty="0"/>
              <a:t>, </a:t>
            </a:r>
            <a:r>
              <a:rPr lang="ro-RO" b="1" i="1" dirty="0"/>
              <a:t>Diagrame Activităţi pe Rol</a:t>
            </a:r>
            <a:r>
              <a:rPr lang="ro-RO" b="1" dirty="0"/>
              <a:t>, </a:t>
            </a:r>
            <a:r>
              <a:rPr lang="ro-RO" b="1" i="1" dirty="0"/>
              <a:t>Resurse-Eveniment-Agent (REA</a:t>
            </a:r>
            <a:r>
              <a:rPr lang="ro-RO" b="1" dirty="0"/>
              <a:t>) şi </a:t>
            </a:r>
            <a:r>
              <a:rPr lang="ro-RO" b="1" i="1" dirty="0"/>
              <a:t>Business Process Modeling Language </a:t>
            </a:r>
            <a:r>
              <a:rPr lang="ro-RO" b="1" dirty="0"/>
              <a:t>[BPMI, 2003].</a:t>
            </a:r>
            <a:br>
              <a:rPr lang="ro-RO" b="1" dirty="0"/>
            </a:br>
            <a:r>
              <a:rPr lang="ro-RO" b="1" dirty="0"/>
              <a:t/>
            </a:r>
            <a:br>
              <a:rPr lang="ro-RO" b="1" dirty="0"/>
            </a:br>
            <a:endParaRPr lang="ru-RU" dirty="0"/>
          </a:p>
          <a:p>
            <a:endParaRPr lang="ru-RU" dirty="0"/>
          </a:p>
        </p:txBody>
      </p:sp>
    </p:spTree>
    <p:extLst>
      <p:ext uri="{BB962C8B-B14F-4D97-AF65-F5344CB8AC3E}">
        <p14:creationId xmlns:p14="http://schemas.microsoft.com/office/powerpoint/2010/main" val="25991485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90945" y="457200"/>
            <a:ext cx="11637819" cy="5719763"/>
          </a:xfrm>
        </p:spPr>
        <p:txBody>
          <a:bodyPr>
            <a:normAutofit/>
          </a:bodyPr>
          <a:lstStyle/>
          <a:p>
            <a:r>
              <a:rPr lang="ro-RO" b="1" i="1" dirty="0">
                <a:solidFill>
                  <a:srgbClr val="C00000"/>
                </a:solidFill>
              </a:rPr>
              <a:t>2) Limbaje de modelare a fluxului de lucru</a:t>
            </a:r>
            <a:r>
              <a:rPr lang="ro-RO" b="1" dirty="0">
                <a:solidFill>
                  <a:srgbClr val="C00000"/>
                </a:solidFill>
              </a:rPr>
              <a:t>: </a:t>
            </a:r>
            <a:r>
              <a:rPr lang="ro-RO" dirty="0"/>
              <a:t>vorbind în general, o gestionare a fluxului de lucru este un sistem informatic care gestionează un proces de afaceri prin atribuirea activităţilor procesului la resursele corecte, prin mutarea elementelor de lucru (de exemplu, documente, ordine etc.) de la un pas la altul şi prin urmărirea progresului a procesului [WfMC, 2002]. </a:t>
            </a:r>
            <a:endParaRPr lang="ro-RO" dirty="0" smtClean="0"/>
          </a:p>
          <a:p>
            <a:r>
              <a:rPr lang="ro-RO" dirty="0" smtClean="0"/>
              <a:t>Aproximativ </a:t>
            </a:r>
            <a:r>
              <a:rPr lang="ro-RO" dirty="0"/>
              <a:t>vorbind, limbajele de modelare a fluxului de lucru sunt </a:t>
            </a:r>
            <a:r>
              <a:rPr lang="ro-RO" b="1" i="1" dirty="0">
                <a:solidFill>
                  <a:srgbClr val="C00000"/>
                </a:solidFill>
              </a:rPr>
              <a:t>limbaje scripting</a:t>
            </a:r>
            <a:r>
              <a:rPr lang="ro-RO" dirty="0"/>
              <a:t> pentru a descrie fluxurile de lucru astfel încât acestea să poată fi susţinute de un sistem de gestionare a fluxului de lucru. </a:t>
            </a:r>
            <a:endParaRPr lang="ro-RO" dirty="0" smtClean="0"/>
          </a:p>
          <a:p>
            <a:r>
              <a:rPr lang="ro-RO" dirty="0" smtClean="0"/>
              <a:t>Aceste </a:t>
            </a:r>
            <a:r>
              <a:rPr lang="ro-RO" dirty="0"/>
              <a:t>limbaje sunt, în cele mai mare parte, formale şi executabile</a:t>
            </a:r>
            <a:r>
              <a:rPr lang="ro-RO" dirty="0" smtClean="0"/>
              <a:t>.</a:t>
            </a:r>
          </a:p>
          <a:p>
            <a:r>
              <a:rPr lang="ro-RO" dirty="0" smtClean="0"/>
              <a:t> </a:t>
            </a:r>
            <a:r>
              <a:rPr lang="ro-RO" b="1" dirty="0"/>
              <a:t>Printre ele menţionăm: </a:t>
            </a:r>
            <a:r>
              <a:rPr lang="ro-RO" b="1" i="1" dirty="0"/>
              <a:t>Limbajul de descriere a procesului fluxului de lucru (WPDL</a:t>
            </a:r>
            <a:r>
              <a:rPr lang="ro-RO" b="1" i="1" dirty="0" smtClean="0"/>
              <a:t>)</a:t>
            </a:r>
            <a:r>
              <a:rPr lang="ro-RO" b="1" dirty="0" smtClean="0"/>
              <a:t> </a:t>
            </a:r>
            <a:r>
              <a:rPr lang="ro-RO" b="1" dirty="0"/>
              <a:t>şi </a:t>
            </a:r>
            <a:r>
              <a:rPr lang="ro-RO" b="1" i="1" dirty="0"/>
              <a:t>formatele de interfaţă propuse</a:t>
            </a:r>
            <a:r>
              <a:rPr lang="ro-RO" b="1" dirty="0"/>
              <a:t>, cum ar fi </a:t>
            </a:r>
            <a:r>
              <a:rPr lang="ro-RO" b="1" i="1" dirty="0" smtClean="0"/>
              <a:t>PIF</a:t>
            </a:r>
            <a:r>
              <a:rPr lang="ro-RO" b="1" dirty="0"/>
              <a:t>,</a:t>
            </a:r>
            <a:r>
              <a:rPr lang="ro-RO" b="1" dirty="0" smtClean="0"/>
              <a:t> </a:t>
            </a:r>
            <a:r>
              <a:rPr lang="ro-RO" b="1" i="1" dirty="0"/>
              <a:t>PSL [NIST</a:t>
            </a:r>
            <a:r>
              <a:rPr lang="ro-RO" b="1" i="1" dirty="0" smtClean="0"/>
              <a:t>, 2002] și </a:t>
            </a:r>
            <a:r>
              <a:rPr lang="ro-RO" b="1" i="1" dirty="0"/>
              <a:t>EXPRESS</a:t>
            </a:r>
            <a:r>
              <a:rPr lang="ro-RO" b="1" i="1" dirty="0" smtClean="0"/>
              <a:t>.</a:t>
            </a:r>
            <a:r>
              <a:rPr lang="ro-RO" b="1" dirty="0"/>
              <a:t/>
            </a:r>
            <a:br>
              <a:rPr lang="ro-RO" b="1" dirty="0"/>
            </a:br>
            <a:endParaRPr lang="ru-RU" dirty="0"/>
          </a:p>
        </p:txBody>
      </p:sp>
    </p:spTree>
    <p:extLst>
      <p:ext uri="{BB962C8B-B14F-4D97-AF65-F5344CB8AC3E}">
        <p14:creationId xmlns:p14="http://schemas.microsoft.com/office/powerpoint/2010/main" val="4059571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04800" y="484909"/>
            <a:ext cx="11388436" cy="5692054"/>
          </a:xfrm>
        </p:spPr>
        <p:txBody>
          <a:bodyPr/>
          <a:lstStyle/>
          <a:p>
            <a:pPr marL="0" indent="0">
              <a:buNone/>
            </a:pPr>
            <a:r>
              <a:rPr lang="ro-RO" b="1" i="1" dirty="0">
                <a:solidFill>
                  <a:srgbClr val="C00000"/>
                </a:solidFill>
              </a:rPr>
              <a:t>3) Limbaje de integrare procese</a:t>
            </a:r>
            <a:r>
              <a:rPr lang="ro-RO" dirty="0">
                <a:solidFill>
                  <a:srgbClr val="C00000"/>
                </a:solidFill>
              </a:rPr>
              <a:t>: </a:t>
            </a:r>
            <a:r>
              <a:rPr lang="ro-RO" dirty="0"/>
              <a:t>apariţia unei afaceri electronice interîntreprinderi (B2B) a stimulat interesul în dezvoltarea limbajelor de proces în scopul integrării proceselor a doi sau mai mulţi parteneri de afaceri. Astfel de limbaje se concentrează, în mod obişnuit, pe mecanica integrării în termeni abstracţi, independenţi de tehnologie, interfeţe de programare şi formate de schimb de date.</a:t>
            </a:r>
            <a:r>
              <a:rPr lang="ro-RO" b="1" dirty="0"/>
              <a:t> </a:t>
            </a:r>
            <a:endParaRPr lang="ro-RO" b="1" dirty="0" smtClean="0"/>
          </a:p>
          <a:p>
            <a:pPr marL="0" indent="0">
              <a:buNone/>
            </a:pPr>
            <a:r>
              <a:rPr lang="ro-RO" b="1" dirty="0" smtClean="0"/>
              <a:t>Limbajele </a:t>
            </a:r>
            <a:r>
              <a:rPr lang="ro-RO" b="1" dirty="0"/>
              <a:t>din această categorie pot, de asemenea, avea diferite niveluri ale semanticii proceselor de bază. </a:t>
            </a:r>
            <a:endParaRPr lang="ro-RO" b="1" dirty="0" smtClean="0"/>
          </a:p>
          <a:p>
            <a:pPr marL="0" indent="0">
              <a:buNone/>
            </a:pPr>
            <a:r>
              <a:rPr lang="ro-RO" b="1" dirty="0" smtClean="0"/>
              <a:t>Trei </a:t>
            </a:r>
            <a:r>
              <a:rPr lang="ro-RO" b="1" dirty="0"/>
              <a:t>astfel de limbaje vor fi prezentate: </a:t>
            </a:r>
            <a:r>
              <a:rPr lang="ro-RO" b="1" i="1" dirty="0" smtClean="0"/>
              <a:t>RosettaNet, ebXML, și BPEL4WS.</a:t>
            </a:r>
            <a:endParaRPr lang="ru-RU" dirty="0"/>
          </a:p>
        </p:txBody>
      </p:sp>
    </p:spTree>
    <p:extLst>
      <p:ext uri="{BB962C8B-B14F-4D97-AF65-F5344CB8AC3E}">
        <p14:creationId xmlns:p14="http://schemas.microsoft.com/office/powerpoint/2010/main" val="344696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199" y="637309"/>
            <a:ext cx="10674927" cy="5539654"/>
          </a:xfrm>
        </p:spPr>
        <p:txBody>
          <a:bodyPr/>
          <a:lstStyle/>
          <a:p>
            <a:r>
              <a:rPr lang="ro-RO" b="1" i="1" dirty="0">
                <a:solidFill>
                  <a:srgbClr val="C00000"/>
                </a:solidFill>
              </a:rPr>
              <a:t>4) Limbaje orientate pe obiecte</a:t>
            </a:r>
            <a:r>
              <a:rPr lang="ro-RO" b="1" dirty="0">
                <a:solidFill>
                  <a:srgbClr val="C00000"/>
                </a:solidFill>
              </a:rPr>
              <a:t>: </a:t>
            </a:r>
            <a:r>
              <a:rPr lang="ro-RO" dirty="0"/>
              <a:t>modelarea orientată pe obiecte a fost văzută de la început ca o modalitate naturală de a reprezenta lumea reală într-un mod pe care atât </a:t>
            </a:r>
            <a:r>
              <a:rPr lang="ro-RO" b="1" i="1" dirty="0">
                <a:solidFill>
                  <a:srgbClr val="C00000"/>
                </a:solidFill>
              </a:rPr>
              <a:t>experţii domeniului</a:t>
            </a:r>
            <a:r>
              <a:rPr lang="ro-RO" i="1" dirty="0"/>
              <a:t>, </a:t>
            </a:r>
            <a:r>
              <a:rPr lang="ro-RO" dirty="0"/>
              <a:t>cât şi </a:t>
            </a:r>
            <a:r>
              <a:rPr lang="ro-RO" b="1" i="1" dirty="0">
                <a:solidFill>
                  <a:srgbClr val="C00000"/>
                </a:solidFill>
              </a:rPr>
              <a:t>experţii IT </a:t>
            </a:r>
            <a:r>
              <a:rPr lang="ro-RO" dirty="0"/>
              <a:t>se pot referi </a:t>
            </a:r>
            <a:endParaRPr lang="ro-RO" dirty="0" smtClean="0"/>
          </a:p>
          <a:p>
            <a:pPr marL="0" indent="0">
              <a:buNone/>
            </a:pPr>
            <a:r>
              <a:rPr lang="ro-RO" dirty="0" smtClean="0"/>
              <a:t>de </a:t>
            </a:r>
            <a:r>
              <a:rPr lang="ro-RO" dirty="0"/>
              <a:t>exemplu</a:t>
            </a:r>
            <a:r>
              <a:rPr lang="ro-RO" dirty="0" smtClean="0"/>
              <a:t>, </a:t>
            </a:r>
            <a:r>
              <a:rPr lang="ro-RO" i="1" dirty="0" smtClean="0"/>
              <a:t>graniţa </a:t>
            </a:r>
            <a:r>
              <a:rPr lang="ro-RO" i="1" dirty="0"/>
              <a:t>dintre domeniul de problemă (modelarea afacerii) </a:t>
            </a:r>
            <a:r>
              <a:rPr lang="ro-RO" dirty="0"/>
              <a:t>şi </a:t>
            </a:r>
            <a:r>
              <a:rPr lang="ro-RO" i="1" dirty="0"/>
              <a:t>domeniul soluţiei (</a:t>
            </a:r>
            <a:r>
              <a:rPr lang="ro-RO" i="1" dirty="0" smtClean="0"/>
              <a:t>modelarea software</a:t>
            </a:r>
            <a:r>
              <a:rPr lang="ro-RO" i="1" dirty="0"/>
              <a:t>) </a:t>
            </a:r>
            <a:r>
              <a:rPr lang="ro-RO" dirty="0"/>
              <a:t>a devenit suficient de bine definită pentru a realiza că limbajele de modelarea orientată spre obiect sunt, în cea mai mare parte, orientate mai mult spre reprezentarea domeniului soluţiei (software) decât a domeniului (afacerii) problemei, fie din cauza deficienţelor inerente, fie din cauza focusării.</a:t>
            </a:r>
            <a:br>
              <a:rPr lang="ro-RO" dirty="0"/>
            </a:br>
            <a:endParaRPr lang="ru-RU" dirty="0"/>
          </a:p>
        </p:txBody>
      </p:sp>
    </p:spTree>
    <p:extLst>
      <p:ext uri="{BB962C8B-B14F-4D97-AF65-F5344CB8AC3E}">
        <p14:creationId xmlns:p14="http://schemas.microsoft.com/office/powerpoint/2010/main" val="9853766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54182" y="568036"/>
            <a:ext cx="11277600" cy="5608927"/>
          </a:xfrm>
        </p:spPr>
        <p:txBody>
          <a:bodyPr>
            <a:normAutofit/>
          </a:bodyPr>
          <a:lstStyle/>
          <a:p>
            <a:r>
              <a:rPr lang="ro-RO" dirty="0"/>
              <a:t>În continuare vom trece în revistă unele standarde şi limbaje de modelare care sunt aplicate la elaborarea sistemelor informaţionale</a:t>
            </a:r>
            <a:r>
              <a:rPr lang="ro-RO" dirty="0" smtClean="0"/>
              <a:t>.</a:t>
            </a:r>
          </a:p>
          <a:p>
            <a:pPr marL="0" indent="0">
              <a:buNone/>
            </a:pPr>
            <a:r>
              <a:rPr lang="ro-RO" dirty="0"/>
              <a:t/>
            </a:r>
            <a:br>
              <a:rPr lang="ro-RO" dirty="0"/>
            </a:br>
            <a:r>
              <a:rPr lang="ro-RO" b="1" i="1" dirty="0" smtClean="0">
                <a:solidFill>
                  <a:srgbClr val="C00000"/>
                </a:solidFill>
              </a:rPr>
              <a:t>Standardul </a:t>
            </a:r>
            <a:r>
              <a:rPr lang="ro-RO" b="1" i="1" dirty="0">
                <a:solidFill>
                  <a:srgbClr val="C00000"/>
                </a:solidFill>
              </a:rPr>
              <a:t>ISO 10303-11:2004</a:t>
            </a:r>
            <a:r>
              <a:rPr lang="ro-RO" b="1" dirty="0">
                <a:solidFill>
                  <a:srgbClr val="C00000"/>
                </a:solidFill>
              </a:rPr>
              <a:t/>
            </a:r>
            <a:br>
              <a:rPr lang="ro-RO" b="1" dirty="0">
                <a:solidFill>
                  <a:srgbClr val="C00000"/>
                </a:solidFill>
              </a:rPr>
            </a:br>
            <a:r>
              <a:rPr lang="ro-RO" b="1" i="1" dirty="0"/>
              <a:t>Sisteme industriale de automatizare şi integrare - reprezentare a datelor de produs şi </a:t>
            </a:r>
            <a:r>
              <a:rPr lang="ro-RO" b="1" i="1" dirty="0" smtClean="0"/>
              <a:t>de schimb </a:t>
            </a:r>
            <a:r>
              <a:rPr lang="ro-RO" b="1" i="1" dirty="0"/>
              <a:t>- Partea 11: Metode de descriere. Manualul de referinţă a limbajului EXPRESS.</a:t>
            </a:r>
            <a:r>
              <a:rPr lang="ro-RO" b="1" dirty="0"/>
              <a:t/>
            </a:r>
            <a:br>
              <a:rPr lang="ro-RO" b="1" dirty="0"/>
            </a:br>
            <a:r>
              <a:rPr lang="ro-RO" dirty="0" smtClean="0"/>
              <a:t>ISO </a:t>
            </a:r>
            <a:r>
              <a:rPr lang="ro-RO" dirty="0"/>
              <a:t>10303 este organizat ca o serie de piese de schimb, fiecare publicate separat. Structura ISO 10303 este descrisă în ISO 10303-1. </a:t>
            </a:r>
            <a:endParaRPr lang="ro-RO" dirty="0" smtClean="0"/>
          </a:p>
        </p:txBody>
      </p:sp>
    </p:spTree>
    <p:extLst>
      <p:ext uri="{BB962C8B-B14F-4D97-AF65-F5344CB8AC3E}">
        <p14:creationId xmlns:p14="http://schemas.microsoft.com/office/powerpoint/2010/main" val="15089831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71055"/>
            <a:ext cx="10515600" cy="5705908"/>
          </a:xfrm>
        </p:spPr>
        <p:txBody>
          <a:bodyPr>
            <a:normAutofit/>
          </a:bodyPr>
          <a:lstStyle/>
          <a:p>
            <a:pPr marL="0" indent="0">
              <a:buNone/>
            </a:pPr>
            <a:r>
              <a:rPr lang="ro-RO" dirty="0"/>
              <a:t>Fiecare parte a ISO 10303 este un componeta al uneia dintre următoarele serii: </a:t>
            </a:r>
          </a:p>
          <a:p>
            <a:pPr>
              <a:buFontTx/>
              <a:buChar char="-"/>
            </a:pPr>
            <a:r>
              <a:rPr lang="ro-RO" dirty="0"/>
              <a:t>metode de descriere; </a:t>
            </a:r>
          </a:p>
          <a:p>
            <a:pPr>
              <a:buFontTx/>
              <a:buChar char="-"/>
            </a:pPr>
            <a:r>
              <a:rPr lang="ro-RO" dirty="0"/>
              <a:t>metode de implementare şi testare; </a:t>
            </a:r>
          </a:p>
          <a:p>
            <a:pPr>
              <a:buFontTx/>
              <a:buChar char="-"/>
            </a:pPr>
            <a:r>
              <a:rPr lang="ro-RO" dirty="0"/>
              <a:t>metodologie de conformitate şi cadru;</a:t>
            </a:r>
            <a:endParaRPr lang="ru-RU" dirty="0"/>
          </a:p>
          <a:p>
            <a:pPr>
              <a:buFontTx/>
              <a:buChar char="-"/>
            </a:pPr>
            <a:r>
              <a:rPr lang="ro-RO" dirty="0" smtClean="0"/>
              <a:t>rresurse </a:t>
            </a:r>
            <a:r>
              <a:rPr lang="ro-RO" dirty="0"/>
              <a:t>generice integrate; </a:t>
            </a:r>
            <a:endParaRPr lang="ro-RO" dirty="0" smtClean="0"/>
          </a:p>
          <a:p>
            <a:pPr>
              <a:buFontTx/>
              <a:buChar char="-"/>
            </a:pPr>
            <a:r>
              <a:rPr lang="ro-RO" dirty="0" smtClean="0"/>
              <a:t>resurse </a:t>
            </a:r>
            <a:r>
              <a:rPr lang="ro-RO" dirty="0"/>
              <a:t>integrate de aplicaţii</a:t>
            </a:r>
            <a:r>
              <a:rPr lang="ro-RO" dirty="0" smtClean="0"/>
              <a:t>;</a:t>
            </a:r>
          </a:p>
          <a:p>
            <a:pPr>
              <a:buFontTx/>
              <a:buChar char="-"/>
            </a:pPr>
            <a:r>
              <a:rPr lang="ro-RO" dirty="0" smtClean="0"/>
              <a:t>protocoale </a:t>
            </a:r>
            <a:r>
              <a:rPr lang="ro-RO" dirty="0"/>
              <a:t>de aplicare; </a:t>
            </a:r>
            <a:endParaRPr lang="ro-RO" dirty="0" smtClean="0"/>
          </a:p>
          <a:p>
            <a:pPr>
              <a:buFontTx/>
              <a:buChar char="-"/>
            </a:pPr>
            <a:r>
              <a:rPr lang="ro-RO" dirty="0" smtClean="0"/>
              <a:t>pachete </a:t>
            </a:r>
            <a:r>
              <a:rPr lang="ro-RO" dirty="0"/>
              <a:t>abstracte de testare; </a:t>
            </a:r>
            <a:endParaRPr lang="ro-RO" dirty="0" smtClean="0"/>
          </a:p>
          <a:p>
            <a:pPr>
              <a:buFontTx/>
              <a:buChar char="-"/>
            </a:pPr>
            <a:r>
              <a:rPr lang="ro-RO" dirty="0" smtClean="0"/>
              <a:t>construcţii </a:t>
            </a:r>
            <a:r>
              <a:rPr lang="ro-RO" dirty="0"/>
              <a:t>interpretate; </a:t>
            </a:r>
            <a:endParaRPr lang="ro-RO" dirty="0" smtClean="0"/>
          </a:p>
          <a:p>
            <a:pPr>
              <a:buFontTx/>
              <a:buChar char="-"/>
            </a:pPr>
            <a:r>
              <a:rPr lang="ro-RO" dirty="0" smtClean="0"/>
              <a:t>aplicatii </a:t>
            </a:r>
            <a:r>
              <a:rPr lang="ro-RO" dirty="0"/>
              <a:t>şi module de aplicaţii</a:t>
            </a:r>
            <a:r>
              <a:rPr lang="ro-RO" dirty="0" smtClean="0"/>
              <a:t>.</a:t>
            </a:r>
            <a:endParaRPr lang="ru-RU" dirty="0"/>
          </a:p>
        </p:txBody>
      </p:sp>
    </p:spTree>
    <p:extLst>
      <p:ext uri="{BB962C8B-B14F-4D97-AF65-F5344CB8AC3E}">
        <p14:creationId xmlns:p14="http://schemas.microsoft.com/office/powerpoint/2010/main" val="11429493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98764" y="484909"/>
            <a:ext cx="10855036" cy="5692054"/>
          </a:xfrm>
        </p:spPr>
        <p:txBody>
          <a:bodyPr>
            <a:normAutofit fontScale="92500" lnSpcReduction="20000"/>
          </a:bodyPr>
          <a:lstStyle/>
          <a:p>
            <a:r>
              <a:rPr lang="ro-RO" dirty="0"/>
              <a:t>Limbajul este numit EXPRESS. Această parte a ISO 10303 specifică o reprezentare lexicală şi grafică pentru un subset de construcţii în limbajul EXPRESS. </a:t>
            </a:r>
            <a:endParaRPr lang="ro-RO" dirty="0" smtClean="0"/>
          </a:p>
          <a:p>
            <a:r>
              <a:rPr lang="ro-RO" dirty="0" smtClean="0"/>
              <a:t>Forma </a:t>
            </a:r>
            <a:r>
              <a:rPr lang="ro-RO" dirty="0"/>
              <a:t>lexicală este stocată în fişierele ASCII similare cu multe limbaje de programare. Forma grafică este numită EXPRESS-G şi constă din simboluri definite semantic, compuse în principal din </a:t>
            </a:r>
            <a:r>
              <a:rPr lang="ro-RO" b="1" i="1" dirty="0">
                <a:solidFill>
                  <a:srgbClr val="C00000"/>
                </a:solidFill>
              </a:rPr>
              <a:t>cutii</a:t>
            </a:r>
            <a:r>
              <a:rPr lang="ro-RO" dirty="0"/>
              <a:t>, </a:t>
            </a:r>
            <a:r>
              <a:rPr lang="ro-RO" b="1" i="1" dirty="0">
                <a:solidFill>
                  <a:srgbClr val="C00000"/>
                </a:solidFill>
              </a:rPr>
              <a:t>linii</a:t>
            </a:r>
            <a:r>
              <a:rPr lang="ro-RO" dirty="0"/>
              <a:t> şi </a:t>
            </a:r>
            <a:r>
              <a:rPr lang="ro-RO" b="1" i="1" dirty="0">
                <a:solidFill>
                  <a:srgbClr val="C00000"/>
                </a:solidFill>
              </a:rPr>
              <a:t>mici vârfuri de săgeţi </a:t>
            </a:r>
            <a:r>
              <a:rPr lang="ro-RO" b="1" i="1" dirty="0" smtClean="0">
                <a:solidFill>
                  <a:srgbClr val="C00000"/>
                </a:solidFill>
              </a:rPr>
              <a:t>circulare</a:t>
            </a:r>
            <a:r>
              <a:rPr lang="ro-RO" dirty="0" smtClean="0"/>
              <a:t>. </a:t>
            </a:r>
          </a:p>
          <a:p>
            <a:r>
              <a:rPr lang="ro-RO" dirty="0" smtClean="0"/>
              <a:t>Tipurile </a:t>
            </a:r>
            <a:r>
              <a:rPr lang="ro-RO" dirty="0"/>
              <a:t>de selectare (de exemplu, SELECT_1) sunt reprezentate de casete cu linii punctate cu o linie punctată în partea stângă a cutiei. </a:t>
            </a:r>
            <a:endParaRPr lang="ro-RO" dirty="0" smtClean="0"/>
          </a:p>
          <a:p>
            <a:r>
              <a:rPr lang="ro-RO" dirty="0" smtClean="0"/>
              <a:t>Enumerările </a:t>
            </a:r>
            <a:r>
              <a:rPr lang="ro-RO" dirty="0"/>
              <a:t>(de exemplu, </a:t>
            </a:r>
            <a:r>
              <a:rPr lang="ro-RO" b="1" i="1" dirty="0"/>
              <a:t>ENUMERARE_1</a:t>
            </a:r>
            <a:r>
              <a:rPr lang="ro-RO" b="1" dirty="0"/>
              <a:t>) sunt reprezentate ca şi casete cu linie punctată pe partea dreaptă. </a:t>
            </a:r>
            <a:endParaRPr lang="ro-RO" b="1" dirty="0" smtClean="0"/>
          </a:p>
          <a:p>
            <a:r>
              <a:rPr lang="ro-RO" b="1" dirty="0" smtClean="0"/>
              <a:t>Valorile </a:t>
            </a:r>
            <a:r>
              <a:rPr lang="ro-RO" b="1" dirty="0"/>
              <a:t>permise pentru enumerare nu sunt afişate în EXPRESS-G. </a:t>
            </a:r>
            <a:endParaRPr lang="ro-RO" b="1" dirty="0" smtClean="0"/>
          </a:p>
          <a:p>
            <a:r>
              <a:rPr lang="ro-RO" b="1" dirty="0" smtClean="0"/>
              <a:t>Liniile </a:t>
            </a:r>
            <a:r>
              <a:rPr lang="ro-RO" b="1" dirty="0"/>
              <a:t>sunt folosite pentru a arăta relaţiile dintre casete. Cercul de la capătul liniei poate fi considerat ca un cap de săgeată. </a:t>
            </a:r>
            <a:endParaRPr lang="ro-RO" b="1" dirty="0" smtClean="0"/>
          </a:p>
          <a:p>
            <a:r>
              <a:rPr lang="ro-RO" b="1" dirty="0" smtClean="0"/>
              <a:t>De </a:t>
            </a:r>
            <a:r>
              <a:rPr lang="ro-RO" b="1" dirty="0"/>
              <a:t>exemplu, </a:t>
            </a:r>
            <a:r>
              <a:rPr lang="ro-RO" b="1" i="1" dirty="0"/>
              <a:t>Dfiniția_1 </a:t>
            </a:r>
            <a:r>
              <a:rPr lang="ro-RO" b="1" dirty="0"/>
              <a:t>este </a:t>
            </a:r>
            <a:r>
              <a:rPr lang="ro-RO" b="1" i="1" dirty="0"/>
              <a:t>Șir, </a:t>
            </a:r>
            <a:r>
              <a:rPr lang="ro-RO" b="1" dirty="0"/>
              <a:t>deoarece există o linie care indică de la </a:t>
            </a:r>
            <a:r>
              <a:rPr lang="ro-RO" b="1" i="1" dirty="0"/>
              <a:t>Dfiniția_1 </a:t>
            </a:r>
            <a:r>
              <a:rPr lang="ro-RO" b="1" dirty="0"/>
              <a:t>la </a:t>
            </a:r>
            <a:r>
              <a:rPr lang="ro-RO" b="1" i="1" dirty="0"/>
              <a:t>Șir</a:t>
            </a:r>
            <a:r>
              <a:rPr lang="ro-RO" b="1" dirty="0"/>
              <a:t>.</a:t>
            </a:r>
            <a:br>
              <a:rPr lang="ro-RO" b="1" dirty="0"/>
            </a:br>
            <a:endParaRPr lang="ru-RU" dirty="0"/>
          </a:p>
        </p:txBody>
      </p:sp>
    </p:spTree>
    <p:extLst>
      <p:ext uri="{BB962C8B-B14F-4D97-AF65-F5344CB8AC3E}">
        <p14:creationId xmlns:p14="http://schemas.microsoft.com/office/powerpoint/2010/main" val="17779882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838200" y="555116"/>
            <a:ext cx="10515600" cy="5454080"/>
          </a:xfrm>
          <a:prstGeom prst="rect">
            <a:avLst/>
          </a:prstGeom>
        </p:spPr>
      </p:pic>
    </p:spTree>
    <p:extLst>
      <p:ext uri="{BB962C8B-B14F-4D97-AF65-F5344CB8AC3E}">
        <p14:creationId xmlns:p14="http://schemas.microsoft.com/office/powerpoint/2010/main" val="21908765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57200"/>
            <a:ext cx="10515600" cy="5719763"/>
          </a:xfrm>
        </p:spPr>
        <p:txBody>
          <a:bodyPr>
            <a:normAutofit lnSpcReduction="10000"/>
          </a:bodyPr>
          <a:lstStyle/>
          <a:p>
            <a:r>
              <a:rPr lang="ro-RO" b="1" i="1" dirty="0">
                <a:solidFill>
                  <a:srgbClr val="C00000"/>
                </a:solidFill>
              </a:rPr>
              <a:t>Entitate. </a:t>
            </a:r>
            <a:r>
              <a:rPr lang="ro-RO" dirty="0"/>
              <a:t>Entităţile sunt principalul într-o schemă EXPRESS. Colectează atribute şi constrângeri împreună într-o manieră similară cu o ENTITATE în IDEF1x sau o CLASS în C ++. </a:t>
            </a:r>
            <a:endParaRPr lang="ro-RO" dirty="0" smtClean="0"/>
          </a:p>
          <a:p>
            <a:r>
              <a:rPr lang="ro-RO" b="1" dirty="0" smtClean="0"/>
              <a:t>EXPRES </a:t>
            </a:r>
            <a:r>
              <a:rPr lang="ro-RO" dirty="0"/>
              <a:t>sprijină moştenirea unică şi multiplă astfel încât o entitate copil moşteneşte toate părţile părinţilor săi, atribute şi constrângeri. În plus, o ENTITATE poate servi ca atribut pentru o altă ENTITATE, extinzând astfel construcţia TYPE descrisă mai sus. </a:t>
            </a:r>
            <a:endParaRPr lang="ro-RO" dirty="0" smtClean="0"/>
          </a:p>
          <a:p>
            <a:r>
              <a:rPr lang="ro-RO" b="1" dirty="0" smtClean="0"/>
              <a:t>Figura </a:t>
            </a:r>
            <a:r>
              <a:rPr lang="ro-RO" b="1" dirty="0"/>
              <a:t>4.20 reprezintă EXPRESS-G a listei EXPRESS anterioare. </a:t>
            </a:r>
            <a:r>
              <a:rPr lang="ro-RO" dirty="0"/>
              <a:t>Fiecare ENTITATE este reprezentată ca o cutie cu margini solide care conţine text. Textul este numele ENTITĂŢII. Liniile subţiri cu cercurile prezintă atribuirea ENTITY_1. Aceste linii subţiri reprezintă o relaţie. Linia groăsă dintre ENTITY_1 şi ENTITY_3 indică moştenirea. Această linie groasă reprezintă o relaţie.</a:t>
            </a:r>
            <a:br>
              <a:rPr lang="ro-RO" dirty="0"/>
            </a:br>
            <a:endParaRPr lang="ru-RU" dirty="0"/>
          </a:p>
        </p:txBody>
      </p:sp>
    </p:spTree>
    <p:extLst>
      <p:ext uri="{BB962C8B-B14F-4D97-AF65-F5344CB8AC3E}">
        <p14:creationId xmlns:p14="http://schemas.microsoft.com/office/powerpoint/2010/main" val="898562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42" name="Group 2"/>
          <p:cNvGrpSpPr>
            <a:grpSpLocks/>
          </p:cNvGrpSpPr>
          <p:nvPr/>
        </p:nvGrpSpPr>
        <p:grpSpPr bwMode="auto">
          <a:xfrm>
            <a:off x="2455864" y="2228505"/>
            <a:ext cx="7869237" cy="3644900"/>
            <a:chOff x="113" y="1207"/>
            <a:chExt cx="5534" cy="2449"/>
          </a:xfrm>
        </p:grpSpPr>
        <p:sp>
          <p:nvSpPr>
            <p:cNvPr id="215045" name="Rectangle 3"/>
            <p:cNvSpPr>
              <a:spLocks noChangeArrowheads="1"/>
            </p:cNvSpPr>
            <p:nvPr/>
          </p:nvSpPr>
          <p:spPr bwMode="auto">
            <a:xfrm>
              <a:off x="2290" y="1207"/>
              <a:ext cx="1451" cy="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endParaRPr lang="ro-RO" altLang="ru-RU" sz="2400" b="1" dirty="0">
                <a:latin typeface="Arial" panose="020B0604020202020204" pitchFamily="34" charset="0"/>
              </a:endParaRPr>
            </a:p>
            <a:p>
              <a:pPr algn="ctr">
                <a:spcBef>
                  <a:spcPct val="0"/>
                </a:spcBef>
                <a:buClrTx/>
                <a:buSzTx/>
                <a:buFontTx/>
                <a:buNone/>
              </a:pPr>
              <a:r>
                <a:rPr lang="ro-RO" altLang="ru-RU" sz="2400" b="1" dirty="0">
                  <a:latin typeface="Arial" panose="020B0604020202020204" pitchFamily="34" charset="0"/>
                </a:rPr>
                <a:t>Procesul</a:t>
              </a:r>
            </a:p>
            <a:p>
              <a:pPr algn="ctr">
                <a:spcBef>
                  <a:spcPct val="0"/>
                </a:spcBef>
                <a:buClrTx/>
                <a:buSzTx/>
                <a:buFontTx/>
                <a:buNone/>
              </a:pPr>
              <a:r>
                <a:rPr lang="ro-RO" altLang="ru-RU" sz="2400" dirty="0">
                  <a:solidFill>
                    <a:schemeClr val="bg1"/>
                  </a:solidFill>
                  <a:latin typeface="Arial" panose="020B0604020202020204" pitchFamily="34" charset="0"/>
                </a:rPr>
                <a:t> </a:t>
              </a:r>
              <a:r>
                <a:rPr lang="ro-RO" altLang="en-US" sz="2400" b="1" dirty="0">
                  <a:latin typeface="Times New Roman" panose="02020603050405020304" pitchFamily="18" charset="0"/>
                </a:rPr>
                <a:t>Asigurarea</a:t>
              </a:r>
            </a:p>
            <a:p>
              <a:pPr algn="ctr">
                <a:spcBef>
                  <a:spcPct val="0"/>
                </a:spcBef>
                <a:buClrTx/>
                <a:buSzTx/>
                <a:buFontTx/>
                <a:buNone/>
              </a:pPr>
              <a:r>
                <a:rPr lang="ro-RO" altLang="en-US" sz="2400" b="1" dirty="0">
                  <a:latin typeface="Times New Roman" panose="02020603050405020304" pitchFamily="18" charset="0"/>
                </a:rPr>
                <a:t> calității</a:t>
              </a:r>
              <a:endParaRPr lang="ru-RU" altLang="ru-RU" sz="2400" b="1" dirty="0">
                <a:latin typeface="Arial" panose="020B0604020202020204" pitchFamily="34" charset="0"/>
              </a:endParaRPr>
            </a:p>
            <a:p>
              <a:pPr algn="ctr">
                <a:spcBef>
                  <a:spcPct val="0"/>
                </a:spcBef>
                <a:buClrTx/>
                <a:buSzTx/>
                <a:buFontTx/>
                <a:buNone/>
              </a:pPr>
              <a:endParaRPr lang="ru-RU" altLang="ru-RU" sz="1800" dirty="0">
                <a:solidFill>
                  <a:schemeClr val="bg1"/>
                </a:solidFill>
                <a:latin typeface="Arial" panose="020B0604020202020204" pitchFamily="34" charset="0"/>
              </a:endParaRPr>
            </a:p>
          </p:txBody>
        </p:sp>
        <p:sp>
          <p:nvSpPr>
            <p:cNvPr id="215046" name="Rectangle 4"/>
            <p:cNvSpPr>
              <a:spLocks noChangeArrowheads="1"/>
            </p:cNvSpPr>
            <p:nvPr/>
          </p:nvSpPr>
          <p:spPr bwMode="auto">
            <a:xfrm>
              <a:off x="113" y="2704"/>
              <a:ext cx="1361"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400" b="1">
                  <a:latin typeface="Arial" panose="020B0604020202020204" pitchFamily="34" charset="0"/>
                </a:rPr>
                <a:t>Activități de</a:t>
              </a:r>
            </a:p>
            <a:p>
              <a:pPr algn="ctr">
                <a:spcBef>
                  <a:spcPct val="0"/>
                </a:spcBef>
                <a:buClrTx/>
                <a:buSzTx/>
                <a:buFontTx/>
                <a:buNone/>
              </a:pPr>
              <a:r>
                <a:rPr lang="ro-RO" altLang="ru-RU" sz="2400" b="1">
                  <a:latin typeface="Arial" panose="020B0604020202020204" pitchFamily="34" charset="0"/>
                </a:rPr>
                <a:t> pregatire</a:t>
              </a:r>
              <a:endParaRPr lang="ru-RU" altLang="ru-RU" sz="2400" b="1">
                <a:latin typeface="Arial" panose="020B0604020202020204" pitchFamily="34" charset="0"/>
              </a:endParaRPr>
            </a:p>
            <a:p>
              <a:pPr algn="ctr">
                <a:spcBef>
                  <a:spcPct val="0"/>
                </a:spcBef>
                <a:buClrTx/>
                <a:buSzTx/>
                <a:buFontTx/>
                <a:buNone/>
              </a:pPr>
              <a:endParaRPr lang="ru-RU" altLang="ru-RU" sz="2400">
                <a:solidFill>
                  <a:schemeClr val="bg1"/>
                </a:solidFill>
                <a:latin typeface="Arial" panose="020B0604020202020204" pitchFamily="34" charset="0"/>
              </a:endParaRPr>
            </a:p>
          </p:txBody>
        </p:sp>
        <p:sp>
          <p:nvSpPr>
            <p:cNvPr id="215047" name="Rectangle 5"/>
            <p:cNvSpPr>
              <a:spLocks noChangeArrowheads="1"/>
            </p:cNvSpPr>
            <p:nvPr/>
          </p:nvSpPr>
          <p:spPr bwMode="auto">
            <a:xfrm>
              <a:off x="1564" y="2704"/>
              <a:ext cx="1452"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2400" b="1">
                  <a:latin typeface="Times New Roman" panose="02020603050405020304" pitchFamily="18" charset="0"/>
                </a:rPr>
                <a:t>Asigurarea</a:t>
              </a:r>
            </a:p>
            <a:p>
              <a:pPr algn="ctr">
                <a:spcBef>
                  <a:spcPct val="0"/>
                </a:spcBef>
                <a:buClrTx/>
                <a:buSzTx/>
                <a:buFontTx/>
                <a:buNone/>
              </a:pPr>
              <a:r>
                <a:rPr lang="ro-RO" altLang="en-US" sz="2400" b="1">
                  <a:latin typeface="Times New Roman" panose="02020603050405020304" pitchFamily="18" charset="0"/>
                </a:rPr>
                <a:t> calității</a:t>
              </a:r>
              <a:endParaRPr lang="ru-RU" altLang="ru-RU" sz="2400" b="1">
                <a:latin typeface="Arial" panose="020B0604020202020204" pitchFamily="34" charset="0"/>
              </a:endParaRPr>
            </a:p>
            <a:p>
              <a:pPr algn="ctr">
                <a:spcBef>
                  <a:spcPct val="0"/>
                </a:spcBef>
                <a:buClrTx/>
                <a:buSzTx/>
                <a:buFontTx/>
                <a:buNone/>
              </a:pPr>
              <a:r>
                <a:rPr lang="ro-RO" altLang="ru-RU" sz="2400" b="1">
                  <a:latin typeface="Arial" panose="020B0604020202020204" pitchFamily="34" charset="0"/>
                </a:rPr>
                <a:t>produselor</a:t>
              </a:r>
              <a:endParaRPr lang="ru-RU" altLang="ru-RU" sz="2400" b="1">
                <a:latin typeface="Arial" panose="020B0604020202020204" pitchFamily="34" charset="0"/>
              </a:endParaRPr>
            </a:p>
          </p:txBody>
        </p:sp>
        <p:sp>
          <p:nvSpPr>
            <p:cNvPr id="215048" name="Rectangle 6"/>
            <p:cNvSpPr>
              <a:spLocks noChangeArrowheads="1"/>
            </p:cNvSpPr>
            <p:nvPr/>
          </p:nvSpPr>
          <p:spPr bwMode="auto">
            <a:xfrm>
              <a:off x="3061" y="2704"/>
              <a:ext cx="1452"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2000" b="1">
                  <a:latin typeface="Times New Roman" panose="02020603050405020304" pitchFamily="18" charset="0"/>
                </a:rPr>
                <a:t>Asigurarea</a:t>
              </a:r>
            </a:p>
            <a:p>
              <a:pPr algn="ctr">
                <a:spcBef>
                  <a:spcPct val="0"/>
                </a:spcBef>
                <a:buClrTx/>
                <a:buSzTx/>
                <a:buFontTx/>
                <a:buNone/>
              </a:pPr>
              <a:r>
                <a:rPr lang="ro-RO" altLang="en-US" sz="2000" b="1">
                  <a:latin typeface="Times New Roman" panose="02020603050405020304" pitchFamily="18" charset="0"/>
                </a:rPr>
                <a:t> calității</a:t>
              </a:r>
              <a:endParaRPr lang="ru-RU" altLang="ru-RU" sz="2000" b="1">
                <a:latin typeface="Arial" panose="020B0604020202020204" pitchFamily="34" charset="0"/>
              </a:endParaRPr>
            </a:p>
            <a:p>
              <a:pPr algn="ctr">
                <a:spcBef>
                  <a:spcPct val="0"/>
                </a:spcBef>
                <a:buClrTx/>
                <a:buSzTx/>
                <a:buFontTx/>
                <a:buNone/>
              </a:pPr>
              <a:r>
                <a:rPr lang="ro-RO" altLang="ru-RU" sz="2000" b="1">
                  <a:latin typeface="Arial" panose="020B0604020202020204" pitchFamily="34" charset="0"/>
                </a:rPr>
                <a:t>proceaului</a:t>
              </a:r>
              <a:r>
                <a:rPr lang="ru-RU" altLang="ru-RU" sz="2000" b="1">
                  <a:latin typeface="Arial" panose="020B0604020202020204" pitchFamily="34" charset="0"/>
                </a:rPr>
                <a:t> </a:t>
              </a:r>
            </a:p>
          </p:txBody>
        </p:sp>
        <p:sp>
          <p:nvSpPr>
            <p:cNvPr id="215049" name="Rectangle 7"/>
            <p:cNvSpPr>
              <a:spLocks noChangeArrowheads="1"/>
            </p:cNvSpPr>
            <p:nvPr/>
          </p:nvSpPr>
          <p:spPr bwMode="auto">
            <a:xfrm>
              <a:off x="4558" y="2704"/>
              <a:ext cx="1089"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1800" b="1">
                  <a:latin typeface="Times New Roman" panose="02020603050405020304" pitchFamily="18" charset="0"/>
                </a:rPr>
                <a:t>Asigurarea</a:t>
              </a:r>
            </a:p>
            <a:p>
              <a:pPr algn="ctr">
                <a:spcBef>
                  <a:spcPct val="0"/>
                </a:spcBef>
                <a:buClrTx/>
                <a:buSzTx/>
                <a:buFontTx/>
                <a:buNone/>
              </a:pPr>
              <a:r>
                <a:rPr lang="ro-RO" altLang="en-US" sz="1800" b="1">
                  <a:latin typeface="Times New Roman" panose="02020603050405020304" pitchFamily="18" charset="0"/>
                </a:rPr>
                <a:t> calității</a:t>
              </a:r>
              <a:endParaRPr lang="ru-RU" altLang="ru-RU" sz="1800" b="1">
                <a:latin typeface="Arial" panose="020B0604020202020204" pitchFamily="34" charset="0"/>
              </a:endParaRPr>
            </a:p>
            <a:p>
              <a:pPr algn="ctr">
                <a:spcBef>
                  <a:spcPct val="0"/>
                </a:spcBef>
                <a:buClrTx/>
                <a:buSzTx/>
                <a:buFontTx/>
                <a:buNone/>
              </a:pPr>
              <a:r>
                <a:rPr lang="ro-RO" altLang="ru-RU" sz="1800" b="1">
                  <a:latin typeface="Arial" panose="020B0604020202020204" pitchFamily="34" charset="0"/>
                </a:rPr>
                <a:t>A diverși </a:t>
              </a:r>
            </a:p>
            <a:p>
              <a:pPr algn="ctr">
                <a:spcBef>
                  <a:spcPct val="0"/>
                </a:spcBef>
                <a:buClrTx/>
                <a:buSzTx/>
                <a:buFontTx/>
                <a:buNone/>
              </a:pPr>
              <a:r>
                <a:rPr lang="ro-RO" altLang="ru-RU" sz="1800" b="1">
                  <a:latin typeface="Arial" panose="020B0604020202020204" pitchFamily="34" charset="0"/>
                </a:rPr>
                <a:t>Indici a </a:t>
              </a:r>
            </a:p>
            <a:p>
              <a:pPr algn="ctr">
                <a:spcBef>
                  <a:spcPct val="0"/>
                </a:spcBef>
                <a:buClrTx/>
                <a:buSzTx/>
                <a:buFontTx/>
                <a:buNone/>
              </a:pPr>
              <a:r>
                <a:rPr lang="ro-RO" altLang="ru-RU" sz="1800" b="1">
                  <a:latin typeface="Arial" panose="020B0604020202020204" pitchFamily="34" charset="0"/>
                </a:rPr>
                <a:t>sistemului</a:t>
              </a:r>
              <a:endParaRPr lang="ru-RU" altLang="ru-RU" sz="1800" b="1">
                <a:latin typeface="Arial" panose="020B0604020202020204" pitchFamily="34" charset="0"/>
              </a:endParaRPr>
            </a:p>
          </p:txBody>
        </p:sp>
        <p:sp>
          <p:nvSpPr>
            <p:cNvPr id="215050" name="Line 8"/>
            <p:cNvSpPr>
              <a:spLocks noChangeShapeType="1"/>
            </p:cNvSpPr>
            <p:nvPr/>
          </p:nvSpPr>
          <p:spPr bwMode="auto">
            <a:xfrm>
              <a:off x="748" y="2250"/>
              <a:ext cx="43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5051" name="Line 9"/>
            <p:cNvSpPr>
              <a:spLocks noChangeShapeType="1"/>
            </p:cNvSpPr>
            <p:nvPr/>
          </p:nvSpPr>
          <p:spPr bwMode="auto">
            <a:xfrm>
              <a:off x="3016" y="1932"/>
              <a:ext cx="0"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5052" name="Line 10"/>
            <p:cNvSpPr>
              <a:spLocks noChangeShapeType="1"/>
            </p:cNvSpPr>
            <p:nvPr/>
          </p:nvSpPr>
          <p:spPr bwMode="auto">
            <a:xfrm>
              <a:off x="748" y="2250"/>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5053" name="Line 11"/>
            <p:cNvSpPr>
              <a:spLocks noChangeShapeType="1"/>
            </p:cNvSpPr>
            <p:nvPr/>
          </p:nvSpPr>
          <p:spPr bwMode="auto">
            <a:xfrm>
              <a:off x="2290" y="2250"/>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5054" name="Line 12"/>
            <p:cNvSpPr>
              <a:spLocks noChangeShapeType="1"/>
            </p:cNvSpPr>
            <p:nvPr/>
          </p:nvSpPr>
          <p:spPr bwMode="auto">
            <a:xfrm>
              <a:off x="3787" y="2250"/>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5055" name="Line 13"/>
            <p:cNvSpPr>
              <a:spLocks noChangeShapeType="1"/>
            </p:cNvSpPr>
            <p:nvPr/>
          </p:nvSpPr>
          <p:spPr bwMode="auto">
            <a:xfrm>
              <a:off x="5057" y="2250"/>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215043" name="Rectangle 14"/>
          <p:cNvSpPr>
            <a:spLocks noGrp="1" noChangeArrowheads="1"/>
          </p:cNvSpPr>
          <p:nvPr>
            <p:ph type="title"/>
          </p:nvPr>
        </p:nvSpPr>
        <p:spPr>
          <a:xfrm>
            <a:off x="1703389" y="214313"/>
            <a:ext cx="8709025" cy="679450"/>
          </a:xfrm>
        </p:spPr>
        <p:txBody>
          <a:bodyPr/>
          <a:lstStyle/>
          <a:p>
            <a:r>
              <a:rPr lang="en-US" altLang="ru-RU" sz="3200" b="1"/>
              <a:t>Procese   auxiliare </a:t>
            </a:r>
            <a:r>
              <a:rPr lang="ro-RO" altLang="ru-RU" sz="3200" b="1"/>
              <a:t>a</a:t>
            </a:r>
            <a:r>
              <a:rPr lang="en-US" altLang="ru-RU" sz="3200" b="1"/>
              <a:t>le </a:t>
            </a:r>
            <a:r>
              <a:rPr lang="ro-RO" altLang="ru-RU" sz="3200" b="1"/>
              <a:t>C</a:t>
            </a:r>
            <a:r>
              <a:rPr lang="en-US" altLang="ru-RU" sz="3200" b="1"/>
              <a:t>iclului de </a:t>
            </a:r>
            <a:r>
              <a:rPr lang="ro-RO" altLang="ru-RU" sz="3200" b="1"/>
              <a:t>V</a:t>
            </a:r>
            <a:r>
              <a:rPr lang="en-US" altLang="ru-RU" sz="3200" b="1"/>
              <a:t>ia</a:t>
            </a:r>
            <a:r>
              <a:rPr lang="ro-RO" altLang="ru-RU" sz="3200" b="1"/>
              <a:t>ță</a:t>
            </a:r>
            <a:endParaRPr lang="ru-RU" altLang="ru-RU" sz="3200"/>
          </a:p>
        </p:txBody>
      </p:sp>
      <p:sp>
        <p:nvSpPr>
          <p:cNvPr id="215044" name="Rectangle 15"/>
          <p:cNvSpPr>
            <a:spLocks noGrp="1" noChangeArrowheads="1"/>
          </p:cNvSpPr>
          <p:nvPr>
            <p:ph type="body" sz="half" idx="1"/>
          </p:nvPr>
        </p:nvSpPr>
        <p:spPr>
          <a:xfrm>
            <a:off x="1790701" y="968830"/>
            <a:ext cx="8534400" cy="1149350"/>
          </a:xfrm>
        </p:spPr>
        <p:txBody>
          <a:bodyPr/>
          <a:lstStyle/>
          <a:p>
            <a:pPr marL="0" indent="0">
              <a:buNone/>
            </a:pPr>
            <a:r>
              <a:rPr lang="ro-RO" altLang="ru-RU" sz="2400" b="1" dirty="0">
                <a:latin typeface="Arial" panose="020B0604020202020204" pitchFamily="34" charset="0"/>
              </a:rPr>
              <a:t>Procesul </a:t>
            </a:r>
            <a:r>
              <a:rPr lang="ro-RO" altLang="ru-RU" sz="2400" dirty="0">
                <a:latin typeface="Arial" panose="020B0604020202020204" pitchFamily="34" charset="0"/>
              </a:rPr>
              <a:t> </a:t>
            </a:r>
            <a:r>
              <a:rPr lang="ro-RO" altLang="en-US" sz="2400" b="1" dirty="0"/>
              <a:t>Asigurarea calității</a:t>
            </a:r>
            <a:r>
              <a:rPr lang="ru-RU" altLang="ru-RU" sz="2400" dirty="0"/>
              <a:t> (</a:t>
            </a:r>
            <a:r>
              <a:rPr lang="en-US" altLang="ru-RU" sz="2400" dirty="0"/>
              <a:t>quality assurance process</a:t>
            </a:r>
            <a:r>
              <a:rPr lang="ru-RU" altLang="ru-RU" sz="2400" dirty="0"/>
              <a:t>) </a:t>
            </a:r>
            <a:r>
              <a:rPr lang="ro-RO" altLang="ru-RU" sz="2400" dirty="0"/>
              <a:t> presupune garanții că sunt respectate cerințele conform caietului de sarcini la elaborarea S.I.</a:t>
            </a:r>
            <a:endParaRPr lang="ru-RU" altLang="ru-RU" sz="2400" dirty="0"/>
          </a:p>
        </p:txBody>
      </p:sp>
    </p:spTree>
    <p:extLst>
      <p:ext uri="{BB962C8B-B14F-4D97-AF65-F5344CB8AC3E}">
        <p14:creationId xmlns:p14="http://schemas.microsoft.com/office/powerpoint/2010/main" val="20605716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885766" y="745331"/>
            <a:ext cx="7191375" cy="5295900"/>
          </a:xfrm>
          <a:prstGeom prst="rect">
            <a:avLst/>
          </a:prstGeom>
        </p:spPr>
      </p:pic>
    </p:spTree>
    <p:extLst>
      <p:ext uri="{BB962C8B-B14F-4D97-AF65-F5344CB8AC3E}">
        <p14:creationId xmlns:p14="http://schemas.microsoft.com/office/powerpoint/2010/main" val="41094750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57200"/>
            <a:ext cx="10515600" cy="5719763"/>
          </a:xfrm>
        </p:spPr>
        <p:txBody>
          <a:bodyPr>
            <a:normAutofit fontScale="92500" lnSpcReduction="20000"/>
          </a:bodyPr>
          <a:lstStyle/>
          <a:p>
            <a:r>
              <a:rPr lang="ro-RO" b="1" dirty="0">
                <a:solidFill>
                  <a:srgbClr val="C00000"/>
                </a:solidFill>
              </a:rPr>
              <a:t>Standardul ISO/IEC 15909-2:2011(en)</a:t>
            </a:r>
            <a:br>
              <a:rPr lang="ro-RO" b="1" dirty="0">
                <a:solidFill>
                  <a:srgbClr val="C00000"/>
                </a:solidFill>
              </a:rPr>
            </a:br>
            <a:r>
              <a:rPr lang="ro-RO" b="1" i="1" dirty="0"/>
              <a:t>Sisteme și inginerie software. Rețele Petri de nivel înalt. </a:t>
            </a:r>
            <a:endParaRPr lang="ro-RO" b="1" i="1" dirty="0" smtClean="0"/>
          </a:p>
          <a:p>
            <a:r>
              <a:rPr lang="ro-RO" b="1" i="1" dirty="0" smtClean="0"/>
              <a:t>Partea </a:t>
            </a:r>
            <a:r>
              <a:rPr lang="ro-RO" b="1" i="1" dirty="0"/>
              <a:t>2: Formatul de transfer</a:t>
            </a:r>
            <a:r>
              <a:rPr lang="ro-RO" b="1" dirty="0"/>
              <a:t> Standardul ISO / IEC 15909 se referă la definirea unui limbaj de modelare şi format de transfer cunoscut cu numele </a:t>
            </a:r>
            <a:r>
              <a:rPr lang="ro-RO" b="1" i="1" dirty="0"/>
              <a:t>Petri Net-uri de nivel înalt</a:t>
            </a:r>
            <a:r>
              <a:rPr lang="ro-RO" b="1" dirty="0"/>
              <a:t>. </a:t>
            </a:r>
            <a:endParaRPr lang="ro-RO" b="1" dirty="0" smtClean="0"/>
          </a:p>
          <a:p>
            <a:r>
              <a:rPr lang="ro-RO" b="1" dirty="0" smtClean="0"/>
              <a:t>Standardul </a:t>
            </a:r>
            <a:r>
              <a:rPr lang="ro-RO" b="1" dirty="0"/>
              <a:t>prevede definiţia matematică a Petri Net de nivel înalt, numit model semantic, forma grafică a tehnicii, cunoscut cu numele de grafic Petri Net de nivel inalt (hlpngs) şi maparea ei cu modelul semantic. </a:t>
            </a:r>
            <a:endParaRPr lang="ro-RO" b="1" dirty="0" smtClean="0"/>
          </a:p>
          <a:p>
            <a:r>
              <a:rPr lang="ro-RO" b="1" dirty="0" smtClean="0"/>
              <a:t>Acesta </a:t>
            </a:r>
            <a:r>
              <a:rPr lang="ro-RO" b="1" dirty="0"/>
              <a:t>introduce, de asemenea, şi unele convenţii de notaţie comune pentru hlpngs. Această parte a ISO / IEC 15909 defineşte un format de transfer pentru Petri Net de nivel înalt pentru a sprijini schimbul de Petri Net la nivel înalt între diferite instrumente. </a:t>
            </a:r>
            <a:endParaRPr lang="ro-RO" b="1" dirty="0" smtClean="0"/>
          </a:p>
          <a:p>
            <a:r>
              <a:rPr lang="ro-RO" b="1" dirty="0" smtClean="0"/>
              <a:t>Acest </a:t>
            </a:r>
            <a:r>
              <a:rPr lang="ro-RO" b="1" dirty="0"/>
              <a:t>format este numit Petri Net Markup Language (pnml). Există mai multe versiuni diferite ale reţelelor Petri. </a:t>
            </a:r>
            <a:endParaRPr lang="ro-RO" b="1" dirty="0" smtClean="0"/>
          </a:p>
          <a:p>
            <a:r>
              <a:rPr lang="ro-RO" b="1" dirty="0" smtClean="0"/>
              <a:t>Adiţional</a:t>
            </a:r>
            <a:r>
              <a:rPr lang="ro-RO" b="1" dirty="0"/>
              <a:t>, </a:t>
            </a:r>
            <a:r>
              <a:rPr lang="ro-RO" b="1" dirty="0" smtClean="0"/>
              <a:t>această </a:t>
            </a:r>
            <a:r>
              <a:rPr lang="ro-RO" b="1" dirty="0"/>
              <a:t>parte a ISO / IEC 15909 defineşte conceptele de bază ale reţelelor Petri, împreună cu o sintaxă XML, care poate fi folosit pentru schimbul de orice fel de Petri Net.</a:t>
            </a:r>
            <a:br>
              <a:rPr lang="ro-RO" b="1" dirty="0"/>
            </a:br>
            <a:endParaRPr lang="ru-RU" dirty="0"/>
          </a:p>
        </p:txBody>
      </p:sp>
    </p:spTree>
    <p:extLst>
      <p:ext uri="{BB962C8B-B14F-4D97-AF65-F5344CB8AC3E}">
        <p14:creationId xmlns:p14="http://schemas.microsoft.com/office/powerpoint/2010/main" val="5882857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471459" y="368539"/>
            <a:ext cx="5741814" cy="6369071"/>
          </a:xfrm>
          <a:prstGeom prst="rect">
            <a:avLst/>
          </a:prstGeom>
        </p:spPr>
      </p:pic>
    </p:spTree>
    <p:extLst>
      <p:ext uri="{BB962C8B-B14F-4D97-AF65-F5344CB8AC3E}">
        <p14:creationId xmlns:p14="http://schemas.microsoft.com/office/powerpoint/2010/main" val="228874214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199" y="374073"/>
            <a:ext cx="10993583" cy="5802890"/>
          </a:xfrm>
        </p:spPr>
        <p:txBody>
          <a:bodyPr/>
          <a:lstStyle/>
          <a:p>
            <a:r>
              <a:rPr lang="ro-RO" b="1" i="1" dirty="0">
                <a:solidFill>
                  <a:srgbClr val="C00000"/>
                </a:solidFill>
              </a:rPr>
              <a:t>Unified Enterprise Modelling Language (UEML</a:t>
            </a:r>
            <a:r>
              <a:rPr lang="ro-RO" b="1" i="1" dirty="0" smtClean="0">
                <a:solidFill>
                  <a:srgbClr val="C00000"/>
                </a:solidFill>
              </a:rPr>
              <a:t>)</a:t>
            </a:r>
          </a:p>
          <a:p>
            <a:pPr marL="0" indent="0">
              <a:buNone/>
            </a:pPr>
            <a:r>
              <a:rPr lang="ro-RO" b="1" dirty="0">
                <a:solidFill>
                  <a:srgbClr val="C00000"/>
                </a:solidFill>
              </a:rPr>
              <a:t/>
            </a:r>
            <a:br>
              <a:rPr lang="ro-RO" b="1" dirty="0">
                <a:solidFill>
                  <a:srgbClr val="C00000"/>
                </a:solidFill>
              </a:rPr>
            </a:br>
            <a:r>
              <a:rPr lang="ro-RO" b="1" i="1" dirty="0"/>
              <a:t>Introducere</a:t>
            </a:r>
            <a:r>
              <a:rPr lang="ro-RO" i="1" dirty="0"/>
              <a:t>. </a:t>
            </a:r>
            <a:r>
              <a:rPr lang="ro-RO" dirty="0"/>
              <a:t>Unified Enterprise Modelling Language (UML) este o încercare în curs de desfăşurare pentru a dezvolta teorii, tehnologii şi instrumente privind utilizarea integrată a întreprinderii şi SI modele exprimate în limbi diferite. </a:t>
            </a:r>
            <a:endParaRPr lang="ro-RO" dirty="0" smtClean="0"/>
          </a:p>
          <a:p>
            <a:pPr marL="0" indent="0">
              <a:buNone/>
            </a:pPr>
            <a:r>
              <a:rPr lang="ro-RO" dirty="0" smtClean="0"/>
              <a:t>Prin </a:t>
            </a:r>
            <a:r>
              <a:rPr lang="ro-RO" dirty="0"/>
              <a:t>aceasta ne referim la păstrarea modelelor existente aşa cum sunt şi stabilim relaţii între ele într-un mod explicit şi uşor de utilizat, de sprijin, de exemplu, verificarea coerenţei, modificare reflecţie automată, transfer de la model la model şi la alte servicii dincolo de graniţele limbajului de modelare.</a:t>
            </a:r>
            <a:br>
              <a:rPr lang="ro-RO" dirty="0"/>
            </a:br>
            <a:endParaRPr lang="ru-RU" dirty="0"/>
          </a:p>
        </p:txBody>
      </p:sp>
    </p:spTree>
    <p:extLst>
      <p:ext uri="{BB962C8B-B14F-4D97-AF65-F5344CB8AC3E}">
        <p14:creationId xmlns:p14="http://schemas.microsoft.com/office/powerpoint/2010/main" val="23405504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838200" y="898855"/>
            <a:ext cx="10515600" cy="4822166"/>
          </a:xfrm>
          <a:prstGeom prst="rect">
            <a:avLst/>
          </a:prstGeom>
        </p:spPr>
      </p:pic>
    </p:spTree>
    <p:extLst>
      <p:ext uri="{BB962C8B-B14F-4D97-AF65-F5344CB8AC3E}">
        <p14:creationId xmlns:p14="http://schemas.microsoft.com/office/powerpoint/2010/main" val="414054298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01782"/>
            <a:ext cx="10515600" cy="5775181"/>
          </a:xfrm>
        </p:spPr>
        <p:txBody>
          <a:bodyPr>
            <a:normAutofit fontScale="92500" lnSpcReduction="10000"/>
          </a:bodyPr>
          <a:lstStyle/>
          <a:p>
            <a:r>
              <a:rPr lang="ro-RO" b="1" i="1" dirty="0"/>
              <a:t>Scopul: </a:t>
            </a:r>
            <a:endParaRPr lang="ro-RO" b="1" i="1" dirty="0" smtClean="0"/>
          </a:p>
          <a:p>
            <a:pPr marL="0" indent="0">
              <a:buNone/>
            </a:pPr>
            <a:r>
              <a:rPr lang="ro-RO" dirty="0" smtClean="0"/>
              <a:t>UEML </a:t>
            </a:r>
            <a:r>
              <a:rPr lang="ro-RO" dirty="0"/>
              <a:t>se doreşte a fi un limbaj intermediar - sau un hub - prin care pot fi conectate diferite </a:t>
            </a:r>
            <a:r>
              <a:rPr lang="ro-RO" dirty="0" smtClean="0"/>
              <a:t>limbaje, </a:t>
            </a:r>
            <a:r>
              <a:rPr lang="ro-RO" dirty="0"/>
              <a:t>facilitând astfel o reţea de </a:t>
            </a:r>
            <a:r>
              <a:rPr lang="ro-RO" dirty="0" smtClean="0"/>
              <a:t>limbaje </a:t>
            </a:r>
            <a:r>
              <a:rPr lang="ro-RO" dirty="0"/>
              <a:t>şi a modelelor exprimate în aceste </a:t>
            </a:r>
            <a:r>
              <a:rPr lang="ro-RO" dirty="0" smtClean="0"/>
              <a:t>limbaje. </a:t>
            </a:r>
          </a:p>
          <a:p>
            <a:pPr marL="0" indent="0">
              <a:buNone/>
            </a:pPr>
            <a:r>
              <a:rPr lang="ro-RO" dirty="0" smtClean="0"/>
              <a:t>UEML </a:t>
            </a:r>
            <a:r>
              <a:rPr lang="ro-RO" dirty="0"/>
              <a:t>în present cuprinde: - o abordare structurată pentru a descrie </a:t>
            </a:r>
            <a:r>
              <a:rPr lang="ro-RO" dirty="0" smtClean="0"/>
              <a:t>o întreprindere </a:t>
            </a:r>
            <a:r>
              <a:rPr lang="ro-RO" dirty="0"/>
              <a:t>şi este modelarea </a:t>
            </a:r>
            <a:r>
              <a:rPr lang="ro-RO" dirty="0" smtClean="0"/>
              <a:t>unui limbaj; </a:t>
            </a:r>
          </a:p>
          <a:p>
            <a:pPr>
              <a:buFontTx/>
              <a:buChar char="-"/>
            </a:pPr>
            <a:r>
              <a:rPr lang="ro-RO" dirty="0" smtClean="0"/>
              <a:t>o </a:t>
            </a:r>
            <a:r>
              <a:rPr lang="ro-RO" dirty="0"/>
              <a:t>ontologie comună pentru a descrie semantica construcţiei de modelare şi, prin urmare, interrelaţionează construirea la nivel semantic</a:t>
            </a:r>
            <a:r>
              <a:rPr lang="ro-RO" dirty="0" smtClean="0"/>
              <a:t>;</a:t>
            </a:r>
          </a:p>
          <a:p>
            <a:pPr>
              <a:buFontTx/>
              <a:buChar char="-"/>
            </a:pPr>
            <a:r>
              <a:rPr lang="ro-RO" dirty="0" smtClean="0"/>
              <a:t>o </a:t>
            </a:r>
            <a:r>
              <a:rPr lang="ro-RO" dirty="0"/>
              <a:t>abordare de analiză de corespondenţă pentru a determina corespondenţe între constructe; </a:t>
            </a:r>
            <a:endParaRPr lang="ro-RO" dirty="0" smtClean="0"/>
          </a:p>
          <a:p>
            <a:pPr>
              <a:buFontTx/>
              <a:buChar char="-"/>
            </a:pPr>
            <a:r>
              <a:rPr lang="ro-RO" dirty="0" smtClean="0"/>
              <a:t>un </a:t>
            </a:r>
            <a:r>
              <a:rPr lang="ro-RO" dirty="0"/>
              <a:t>cadru de calitate pentru a defini şi a evalua calitatea de întreprindere a limbajelor de modelare pentru a ajuta selectarea limbii; </a:t>
            </a:r>
            <a:endParaRPr lang="ro-RO" dirty="0" smtClean="0"/>
          </a:p>
          <a:p>
            <a:pPr>
              <a:buFontTx/>
              <a:buChar char="-"/>
            </a:pPr>
            <a:r>
              <a:rPr lang="ro-RO" dirty="0" smtClean="0"/>
              <a:t>un </a:t>
            </a:r>
            <a:r>
              <a:rPr lang="ro-RO" dirty="0"/>
              <a:t>set de instrumente pentru a ajuta utilizarea acestuia.</a:t>
            </a:r>
            <a:br>
              <a:rPr lang="ro-RO" dirty="0"/>
            </a:br>
            <a:endParaRPr lang="ru-RU" dirty="0"/>
          </a:p>
        </p:txBody>
      </p:sp>
    </p:spTree>
    <p:extLst>
      <p:ext uri="{BB962C8B-B14F-4D97-AF65-F5344CB8AC3E}">
        <p14:creationId xmlns:p14="http://schemas.microsoft.com/office/powerpoint/2010/main" val="44088891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581891"/>
            <a:ext cx="10730346" cy="5791200"/>
          </a:xfrm>
        </p:spPr>
        <p:txBody>
          <a:bodyPr>
            <a:normAutofit fontScale="92500" lnSpcReduction="20000"/>
          </a:bodyPr>
          <a:lstStyle/>
          <a:p>
            <a:r>
              <a:rPr lang="ro-RO" b="1" i="1" dirty="0">
                <a:solidFill>
                  <a:srgbClr val="C00000"/>
                </a:solidFill>
              </a:rPr>
              <a:t>Standardul XML Metadata Interchange (XMI)</a:t>
            </a:r>
            <a:r>
              <a:rPr lang="ro-RO" dirty="0"/>
              <a:t/>
            </a:r>
            <a:br>
              <a:rPr lang="ro-RO" dirty="0"/>
            </a:br>
            <a:r>
              <a:rPr lang="ro-RO" b="1" i="1" dirty="0"/>
              <a:t>Introducere. </a:t>
            </a:r>
            <a:endParaRPr lang="ro-RO" b="1" i="1" dirty="0" smtClean="0"/>
          </a:p>
          <a:p>
            <a:r>
              <a:rPr lang="ro-RO" dirty="0" smtClean="0"/>
              <a:t>XML </a:t>
            </a:r>
            <a:r>
              <a:rPr lang="ro-RO" dirty="0"/>
              <a:t>Metadata Interchange (XMI) este un standard Object Management Group (OMG) pentru schimbul de informaţii metadate prin Extensible Markup Language (XML). </a:t>
            </a:r>
            <a:endParaRPr lang="ro-RO" dirty="0" smtClean="0"/>
          </a:p>
          <a:p>
            <a:r>
              <a:rPr lang="ro-RO" dirty="0" smtClean="0"/>
              <a:t>Cea </a:t>
            </a:r>
            <a:r>
              <a:rPr lang="ro-RO" dirty="0"/>
              <a:t>mai comună utilizare a XMI este ca un format de schimb pentru modelele UML, deşi poate fi de asemenea utilizat pentru serializarea modelelor de alte </a:t>
            </a:r>
            <a:r>
              <a:rPr lang="ro-RO" dirty="0" smtClean="0"/>
              <a:t>limbaje </a:t>
            </a:r>
            <a:r>
              <a:rPr lang="ro-RO" dirty="0"/>
              <a:t>(metamodelului). </a:t>
            </a:r>
            <a:endParaRPr lang="ro-RO" dirty="0" smtClean="0"/>
          </a:p>
          <a:p>
            <a:pPr marL="0" indent="0">
              <a:buNone/>
            </a:pPr>
            <a:r>
              <a:rPr lang="ro-RO" dirty="0" smtClean="0"/>
              <a:t>XMI </a:t>
            </a:r>
            <a:r>
              <a:rPr lang="ro-RO" dirty="0"/>
              <a:t>integrează patru standarde ale industriei (fig.4.25</a:t>
            </a:r>
            <a:r>
              <a:rPr lang="ro-RO" dirty="0" smtClean="0"/>
              <a:t>):</a:t>
            </a:r>
          </a:p>
          <a:p>
            <a:pPr marL="0" indent="0">
              <a:buNone/>
            </a:pPr>
            <a:r>
              <a:rPr lang="ro-RO" dirty="0" smtClean="0"/>
              <a:t> </a:t>
            </a:r>
            <a:r>
              <a:rPr lang="ro-RO" dirty="0"/>
              <a:t>- XML - Extensible Markup Language, un standard W3C</a:t>
            </a:r>
            <a:r>
              <a:rPr lang="ro-RO" dirty="0" smtClean="0"/>
              <a:t>;</a:t>
            </a:r>
          </a:p>
          <a:p>
            <a:pPr marL="0" indent="0">
              <a:buNone/>
            </a:pPr>
            <a:r>
              <a:rPr lang="ro-RO" dirty="0" smtClean="0"/>
              <a:t> </a:t>
            </a:r>
            <a:r>
              <a:rPr lang="ro-RO" dirty="0"/>
              <a:t>- UML - Unified Modeling Language, un standard de modelare OMG; </a:t>
            </a:r>
            <a:endParaRPr lang="ro-RO" dirty="0" smtClean="0"/>
          </a:p>
          <a:p>
            <a:pPr marL="0" indent="0">
              <a:buNone/>
            </a:pPr>
            <a:r>
              <a:rPr lang="ro-RO" dirty="0" smtClean="0"/>
              <a:t>- </a:t>
            </a:r>
            <a:r>
              <a:rPr lang="ro-RO" dirty="0"/>
              <a:t>MF - Meta Facilitatea obiect, un limbaj pentru specificarea OMG metamodel; </a:t>
            </a:r>
            <a:endParaRPr lang="ro-RO" dirty="0" smtClean="0"/>
          </a:p>
          <a:p>
            <a:pPr marL="0" indent="0">
              <a:buNone/>
            </a:pPr>
            <a:r>
              <a:rPr lang="ro-RO" dirty="0" smtClean="0"/>
              <a:t>- </a:t>
            </a:r>
            <a:r>
              <a:rPr lang="ro-RO" dirty="0"/>
              <a:t>MF - Mapping la XMI Integrarea acestor patru standarde în XMI permite dezvoltatorilor de instrumente de sisteme distribuite a împărtăşi modele de obiecte şi alte metadate.</a:t>
            </a:r>
            <a:r>
              <a:rPr lang="ro-RO" b="1" dirty="0"/>
              <a:t/>
            </a:r>
            <a:br>
              <a:rPr lang="ro-RO" b="1" dirty="0"/>
            </a:br>
            <a:endParaRPr lang="ru-RU" dirty="0"/>
          </a:p>
        </p:txBody>
      </p:sp>
    </p:spTree>
    <p:extLst>
      <p:ext uri="{BB962C8B-B14F-4D97-AF65-F5344CB8AC3E}">
        <p14:creationId xmlns:p14="http://schemas.microsoft.com/office/powerpoint/2010/main" val="81448452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813464" y="815686"/>
            <a:ext cx="7696200" cy="5210175"/>
          </a:xfrm>
          <a:prstGeom prst="rect">
            <a:avLst/>
          </a:prstGeom>
        </p:spPr>
      </p:pic>
      <p:sp>
        <p:nvSpPr>
          <p:cNvPr id="5" name="TextBox 4"/>
          <p:cNvSpPr txBox="1"/>
          <p:nvPr/>
        </p:nvSpPr>
        <p:spPr>
          <a:xfrm>
            <a:off x="152400" y="1052945"/>
            <a:ext cx="3661064" cy="2862322"/>
          </a:xfrm>
          <a:prstGeom prst="rect">
            <a:avLst/>
          </a:prstGeom>
          <a:noFill/>
        </p:spPr>
        <p:txBody>
          <a:bodyPr wrap="square" rtlCol="0">
            <a:spAutoFit/>
          </a:bodyPr>
          <a:lstStyle/>
          <a:p>
            <a:r>
              <a:rPr lang="ro-RO" b="1" i="1" dirty="0"/>
              <a:t>Scopul: </a:t>
            </a:r>
            <a:r>
              <a:rPr lang="ro-RO" b="1" dirty="0"/>
              <a:t>acest standard internaţional sprijină Facilitatea Object Meta (MF) Core definită în ISO / IEC 19508. MF este tehnologia bază pentru a descrie metamodelele. Acesta acoperă o gamă largă de domenii şi se bazează pe un subset constrâns de UML. XML Metadata Interchange (XMI) este un format XML de schimb utilizat pe scară largă</a:t>
            </a:r>
            <a:r>
              <a:rPr lang="ro-RO" b="1" dirty="0" smtClean="0"/>
              <a:t>.</a:t>
            </a:r>
            <a:endParaRPr lang="ru-RU" dirty="0"/>
          </a:p>
        </p:txBody>
      </p:sp>
    </p:spTree>
    <p:extLst>
      <p:ext uri="{BB962C8B-B14F-4D97-AF65-F5344CB8AC3E}">
        <p14:creationId xmlns:p14="http://schemas.microsoft.com/office/powerpoint/2010/main" val="7186244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32509" y="429491"/>
            <a:ext cx="11416145" cy="5747472"/>
          </a:xfrm>
        </p:spPr>
        <p:txBody>
          <a:bodyPr/>
          <a:lstStyle/>
          <a:p>
            <a:r>
              <a:rPr lang="ro-RO" b="1" i="1" dirty="0">
                <a:solidFill>
                  <a:srgbClr val="C00000"/>
                </a:solidFill>
              </a:rPr>
              <a:t>Modelare Busines Procese și Notații</a:t>
            </a:r>
            <a:r>
              <a:rPr lang="ro-RO" dirty="0"/>
              <a:t/>
            </a:r>
            <a:br>
              <a:rPr lang="ro-RO" dirty="0"/>
            </a:br>
            <a:r>
              <a:rPr lang="ro-RO" b="1" i="1" dirty="0"/>
              <a:t>Introducere. </a:t>
            </a:r>
            <a:endParaRPr lang="ro-RO" b="1" i="1" dirty="0" smtClean="0"/>
          </a:p>
          <a:p>
            <a:r>
              <a:rPr lang="ro-RO" dirty="0" smtClean="0"/>
              <a:t>Business </a:t>
            </a:r>
            <a:r>
              <a:rPr lang="ro-RO" dirty="0"/>
              <a:t>Process Model and Notation (BPMN) (file:///C:/Users/User/Downloads/formal-11-01-03.pdf) este o reprezentare grafică pentru specificarea proceselor de afaceri într-un model de proces de afaceri. </a:t>
            </a:r>
            <a:endParaRPr lang="ro-RO" dirty="0" smtClean="0"/>
          </a:p>
          <a:p>
            <a:r>
              <a:rPr lang="ro-RO" dirty="0" smtClean="0"/>
              <a:t>Business </a:t>
            </a:r>
            <a:r>
              <a:rPr lang="ro-RO" dirty="0"/>
              <a:t>Process Management Initiative (BPMI) a dezvoltat BPMN, care a fost menţinut de Object Management Group, deoarece cele două organizaţii au fuzionat în 2005. </a:t>
            </a:r>
            <a:endParaRPr lang="ro-RO" dirty="0" smtClean="0"/>
          </a:p>
          <a:p>
            <a:r>
              <a:rPr lang="ro-RO" dirty="0" smtClean="0"/>
              <a:t>Versiunea </a:t>
            </a:r>
            <a:r>
              <a:rPr lang="ro-RO" dirty="0"/>
              <a:t>2.0 a BPMN a fost lansată în ianuarie 2011, moment în care numele a fost adaptat la Business Process Model and Notation ca semantica de execuţie alături de elementele de notare şi de diagrame (fig.4.24).</a:t>
            </a:r>
            <a:br>
              <a:rPr lang="ro-RO" dirty="0"/>
            </a:br>
            <a:endParaRPr lang="ru-RU" dirty="0"/>
          </a:p>
        </p:txBody>
      </p:sp>
    </p:spTree>
    <p:extLst>
      <p:ext uri="{BB962C8B-B14F-4D97-AF65-F5344CB8AC3E}">
        <p14:creationId xmlns:p14="http://schemas.microsoft.com/office/powerpoint/2010/main" val="279021613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868757" y="617682"/>
            <a:ext cx="9086850" cy="5162550"/>
          </a:xfrm>
          <a:prstGeom prst="rect">
            <a:avLst/>
          </a:prstGeom>
        </p:spPr>
      </p:pic>
      <p:sp>
        <p:nvSpPr>
          <p:cNvPr id="5" name="TextBox 4"/>
          <p:cNvSpPr txBox="1"/>
          <p:nvPr/>
        </p:nvSpPr>
        <p:spPr>
          <a:xfrm>
            <a:off x="96982" y="3810000"/>
            <a:ext cx="4087091" cy="2479964"/>
          </a:xfrm>
          <a:prstGeom prst="rect">
            <a:avLst/>
          </a:prstGeom>
          <a:noFill/>
        </p:spPr>
        <p:txBody>
          <a:bodyPr wrap="square" rtlCol="0">
            <a:spAutoFit/>
          </a:bodyPr>
          <a:lstStyle/>
          <a:p>
            <a:endParaRPr lang="ru-RU" dirty="0"/>
          </a:p>
        </p:txBody>
      </p:sp>
    </p:spTree>
    <p:extLst>
      <p:ext uri="{BB962C8B-B14F-4D97-AF65-F5344CB8AC3E}">
        <p14:creationId xmlns:p14="http://schemas.microsoft.com/office/powerpoint/2010/main" val="1636713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090" name="Group 3"/>
          <p:cNvGrpSpPr>
            <a:grpSpLocks/>
          </p:cNvGrpSpPr>
          <p:nvPr/>
        </p:nvGrpSpPr>
        <p:grpSpPr bwMode="auto">
          <a:xfrm>
            <a:off x="1854201" y="2131584"/>
            <a:ext cx="8712200" cy="4292600"/>
            <a:chOff x="113" y="1207"/>
            <a:chExt cx="5685" cy="2449"/>
          </a:xfrm>
        </p:grpSpPr>
        <p:sp>
          <p:nvSpPr>
            <p:cNvPr id="217093" name="Rectangle 4"/>
            <p:cNvSpPr>
              <a:spLocks noChangeArrowheads="1"/>
            </p:cNvSpPr>
            <p:nvPr/>
          </p:nvSpPr>
          <p:spPr bwMode="auto">
            <a:xfrm>
              <a:off x="2471" y="1207"/>
              <a:ext cx="1270" cy="725"/>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400" b="1" dirty="0">
                  <a:latin typeface="Times New Roman" panose="02020603050405020304" pitchFamily="18" charset="0"/>
                </a:rPr>
                <a:t>Procese de</a:t>
              </a:r>
            </a:p>
            <a:p>
              <a:pPr algn="ctr">
                <a:spcBef>
                  <a:spcPct val="0"/>
                </a:spcBef>
                <a:buClrTx/>
                <a:buSzTx/>
                <a:buFontTx/>
                <a:buNone/>
              </a:pPr>
              <a:r>
                <a:rPr lang="ro-RO" altLang="ru-RU" sz="2400" b="1" dirty="0">
                  <a:latin typeface="Times New Roman" panose="02020603050405020304" pitchFamily="18" charset="0"/>
                </a:rPr>
                <a:t> documentare</a:t>
              </a:r>
              <a:endParaRPr lang="ru-RU" altLang="ru-RU" sz="2400" dirty="0">
                <a:latin typeface="Arial" panose="020B0604020202020204" pitchFamily="34" charset="0"/>
              </a:endParaRPr>
            </a:p>
          </p:txBody>
        </p:sp>
        <p:sp>
          <p:nvSpPr>
            <p:cNvPr id="217094" name="Rectangle 5"/>
            <p:cNvSpPr>
              <a:spLocks noChangeArrowheads="1"/>
            </p:cNvSpPr>
            <p:nvPr/>
          </p:nvSpPr>
          <p:spPr bwMode="auto">
            <a:xfrm>
              <a:off x="113" y="2704"/>
              <a:ext cx="1361" cy="952"/>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Pregătirea </a:t>
              </a:r>
            </a:p>
            <a:p>
              <a:pPr algn="ctr">
                <a:spcBef>
                  <a:spcPct val="0"/>
                </a:spcBef>
                <a:buClrTx/>
                <a:buSzTx/>
                <a:buFontTx/>
                <a:buNone/>
              </a:pPr>
              <a:r>
                <a:rPr lang="ro-RO" altLang="ru-RU" sz="2000" b="1">
                  <a:latin typeface="Arial" panose="020B0604020202020204" pitchFamily="34" charset="0"/>
                </a:rPr>
                <a:t> procesului</a:t>
              </a:r>
              <a:endParaRPr lang="ru-RU" altLang="ru-RU" sz="1800" b="1">
                <a:latin typeface="Arial" panose="020B0604020202020204" pitchFamily="34" charset="0"/>
              </a:endParaRPr>
            </a:p>
          </p:txBody>
        </p:sp>
        <p:sp>
          <p:nvSpPr>
            <p:cNvPr id="217095" name="Rectangle 6"/>
            <p:cNvSpPr>
              <a:spLocks noChangeArrowheads="1"/>
            </p:cNvSpPr>
            <p:nvPr/>
          </p:nvSpPr>
          <p:spPr bwMode="auto">
            <a:xfrm>
              <a:off x="1564" y="2704"/>
              <a:ext cx="1452" cy="952"/>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Proiectare și </a:t>
              </a:r>
            </a:p>
            <a:p>
              <a:pPr algn="ctr">
                <a:spcBef>
                  <a:spcPct val="0"/>
                </a:spcBef>
                <a:buClrTx/>
                <a:buSzTx/>
                <a:buFontTx/>
                <a:buNone/>
              </a:pPr>
              <a:r>
                <a:rPr lang="ro-RO" altLang="ru-RU" sz="2000" b="1">
                  <a:latin typeface="Arial" panose="020B0604020202020204" pitchFamily="34" charset="0"/>
                </a:rPr>
                <a:t>Elaborare</a:t>
              </a:r>
            </a:p>
            <a:p>
              <a:pPr algn="ctr">
                <a:spcBef>
                  <a:spcPct val="0"/>
                </a:spcBef>
                <a:buClrTx/>
                <a:buSzTx/>
                <a:buFontTx/>
                <a:buNone/>
              </a:pPr>
              <a:r>
                <a:rPr lang="ro-RO" altLang="ru-RU" sz="2000" b="1">
                  <a:latin typeface="Arial" panose="020B0604020202020204" pitchFamily="34" charset="0"/>
                </a:rPr>
                <a:t> documente</a:t>
              </a:r>
              <a:endParaRPr lang="ru-RU" altLang="ru-RU" sz="2000" b="1">
                <a:latin typeface="Arial" panose="020B0604020202020204" pitchFamily="34" charset="0"/>
              </a:endParaRPr>
            </a:p>
          </p:txBody>
        </p:sp>
        <p:sp>
          <p:nvSpPr>
            <p:cNvPr id="217096" name="Rectangle 7"/>
            <p:cNvSpPr>
              <a:spLocks noChangeArrowheads="1"/>
            </p:cNvSpPr>
            <p:nvPr/>
          </p:nvSpPr>
          <p:spPr bwMode="auto">
            <a:xfrm>
              <a:off x="3061" y="2704"/>
              <a:ext cx="1452" cy="952"/>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Tirajare</a:t>
              </a:r>
            </a:p>
            <a:p>
              <a:pPr algn="ctr">
                <a:spcBef>
                  <a:spcPct val="0"/>
                </a:spcBef>
                <a:buClrTx/>
                <a:buSzTx/>
                <a:buFontTx/>
                <a:buNone/>
              </a:pPr>
              <a:r>
                <a:rPr lang="ro-RO" altLang="ru-RU" sz="2000" b="1">
                  <a:latin typeface="Arial" panose="020B0604020202020204" pitchFamily="34" charset="0"/>
                </a:rPr>
                <a:t> documente</a:t>
              </a:r>
              <a:endParaRPr lang="ru-RU" altLang="ru-RU" sz="2000" b="1">
                <a:latin typeface="Arial" panose="020B0604020202020204" pitchFamily="34" charset="0"/>
              </a:endParaRPr>
            </a:p>
          </p:txBody>
        </p:sp>
        <p:sp>
          <p:nvSpPr>
            <p:cNvPr id="217097" name="Rectangle 8"/>
            <p:cNvSpPr>
              <a:spLocks noChangeArrowheads="1"/>
            </p:cNvSpPr>
            <p:nvPr/>
          </p:nvSpPr>
          <p:spPr bwMode="auto">
            <a:xfrm>
              <a:off x="4558" y="2704"/>
              <a:ext cx="1240" cy="952"/>
            </a:xfrm>
            <a:prstGeom prst="rect">
              <a:avLst/>
            </a:prstGeom>
            <a:solidFill>
              <a:srgbClr val="FFC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Monitorizare </a:t>
              </a:r>
              <a:endParaRPr lang="ru-RU" altLang="ru-RU" sz="2000" b="1">
                <a:latin typeface="Arial" panose="020B0604020202020204" pitchFamily="34" charset="0"/>
              </a:endParaRPr>
            </a:p>
          </p:txBody>
        </p:sp>
        <p:sp>
          <p:nvSpPr>
            <p:cNvPr id="217098" name="Line 9"/>
            <p:cNvSpPr>
              <a:spLocks noChangeShapeType="1"/>
            </p:cNvSpPr>
            <p:nvPr/>
          </p:nvSpPr>
          <p:spPr bwMode="auto">
            <a:xfrm>
              <a:off x="748" y="2250"/>
              <a:ext cx="43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7099" name="Line 10"/>
            <p:cNvSpPr>
              <a:spLocks noChangeShapeType="1"/>
            </p:cNvSpPr>
            <p:nvPr/>
          </p:nvSpPr>
          <p:spPr bwMode="auto">
            <a:xfrm>
              <a:off x="3016" y="1932"/>
              <a:ext cx="0"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7100" name="Line 11"/>
            <p:cNvSpPr>
              <a:spLocks noChangeShapeType="1"/>
            </p:cNvSpPr>
            <p:nvPr/>
          </p:nvSpPr>
          <p:spPr bwMode="auto">
            <a:xfrm>
              <a:off x="748" y="2250"/>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7101" name="Line 12"/>
            <p:cNvSpPr>
              <a:spLocks noChangeShapeType="1"/>
            </p:cNvSpPr>
            <p:nvPr/>
          </p:nvSpPr>
          <p:spPr bwMode="auto">
            <a:xfrm>
              <a:off x="2290" y="2250"/>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7102" name="Line 13"/>
            <p:cNvSpPr>
              <a:spLocks noChangeShapeType="1"/>
            </p:cNvSpPr>
            <p:nvPr/>
          </p:nvSpPr>
          <p:spPr bwMode="auto">
            <a:xfrm>
              <a:off x="3787" y="2250"/>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7103" name="Line 14"/>
            <p:cNvSpPr>
              <a:spLocks noChangeShapeType="1"/>
            </p:cNvSpPr>
            <p:nvPr/>
          </p:nvSpPr>
          <p:spPr bwMode="auto">
            <a:xfrm>
              <a:off x="5057" y="2250"/>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217091" name="Rectangle 15"/>
          <p:cNvSpPr>
            <a:spLocks noGrp="1" noChangeArrowheads="1"/>
          </p:cNvSpPr>
          <p:nvPr>
            <p:ph type="title"/>
          </p:nvPr>
        </p:nvSpPr>
        <p:spPr>
          <a:xfrm>
            <a:off x="2219325" y="233364"/>
            <a:ext cx="7772400" cy="604837"/>
          </a:xfrm>
        </p:spPr>
        <p:txBody>
          <a:bodyPr/>
          <a:lstStyle/>
          <a:p>
            <a:pPr>
              <a:lnSpc>
                <a:spcPct val="90000"/>
              </a:lnSpc>
            </a:pPr>
            <a:r>
              <a:rPr lang="en-US" altLang="ru-RU" sz="3600" b="1" dirty="0" err="1"/>
              <a:t>Procese</a:t>
            </a:r>
            <a:r>
              <a:rPr lang="en-US" altLang="ru-RU" sz="3600" b="1" dirty="0"/>
              <a:t>   </a:t>
            </a:r>
            <a:r>
              <a:rPr lang="en-US" altLang="ru-RU" sz="3600" b="1" dirty="0" err="1"/>
              <a:t>auxiliare</a:t>
            </a:r>
            <a:r>
              <a:rPr lang="en-US" altLang="ru-RU" sz="3600" b="1" dirty="0"/>
              <a:t> </a:t>
            </a:r>
            <a:r>
              <a:rPr lang="ro-RO" altLang="ru-RU" sz="3600" b="1" dirty="0"/>
              <a:t>a</a:t>
            </a:r>
            <a:r>
              <a:rPr lang="en-US" altLang="ru-RU" sz="3600" b="1" dirty="0"/>
              <a:t>le </a:t>
            </a:r>
            <a:r>
              <a:rPr lang="ro-RO" altLang="ru-RU" sz="3600" b="1" dirty="0"/>
              <a:t>C</a:t>
            </a:r>
            <a:r>
              <a:rPr lang="en-US" altLang="ru-RU" sz="3600" b="1" dirty="0" err="1"/>
              <a:t>iclului</a:t>
            </a:r>
            <a:r>
              <a:rPr lang="en-US" altLang="ru-RU" sz="3600" b="1" dirty="0"/>
              <a:t> de </a:t>
            </a:r>
            <a:r>
              <a:rPr lang="ro-RO" altLang="ru-RU" sz="3600" b="1" dirty="0"/>
              <a:t>V</a:t>
            </a:r>
            <a:r>
              <a:rPr lang="en-US" altLang="ru-RU" sz="3600" b="1" dirty="0" err="1"/>
              <a:t>ia</a:t>
            </a:r>
            <a:r>
              <a:rPr lang="ro-RO" altLang="ru-RU" sz="3600" b="1" dirty="0"/>
              <a:t>ță</a:t>
            </a:r>
            <a:endParaRPr lang="ru-RU" altLang="ru-RU" sz="3600" dirty="0"/>
          </a:p>
        </p:txBody>
      </p:sp>
      <p:sp>
        <p:nvSpPr>
          <p:cNvPr id="217092" name="Rectangle 16"/>
          <p:cNvSpPr>
            <a:spLocks noGrp="1" noChangeArrowheads="1"/>
          </p:cNvSpPr>
          <p:nvPr>
            <p:ph type="body" sz="half" idx="1"/>
          </p:nvPr>
        </p:nvSpPr>
        <p:spPr>
          <a:xfrm>
            <a:off x="1854201" y="1190625"/>
            <a:ext cx="8607425" cy="701244"/>
          </a:xfrm>
        </p:spPr>
        <p:txBody>
          <a:bodyPr>
            <a:normAutofit lnSpcReduction="10000"/>
          </a:bodyPr>
          <a:lstStyle/>
          <a:p>
            <a:r>
              <a:rPr lang="ro-RO" altLang="ru-RU" sz="2400" b="1" dirty="0" smtClean="0"/>
              <a:t>Procese </a:t>
            </a:r>
            <a:r>
              <a:rPr lang="ro-RO" altLang="ru-RU" sz="2400" b="1" dirty="0"/>
              <a:t>de documentare</a:t>
            </a:r>
            <a:r>
              <a:rPr lang="ru-RU" altLang="ru-RU" sz="2400" dirty="0"/>
              <a:t> (</a:t>
            </a:r>
            <a:r>
              <a:rPr lang="en-US" altLang="ru-RU" sz="2400" dirty="0"/>
              <a:t>documentation process</a:t>
            </a:r>
            <a:r>
              <a:rPr lang="ru-RU" altLang="ru-RU" sz="2400" dirty="0"/>
              <a:t>) </a:t>
            </a:r>
            <a:r>
              <a:rPr lang="ro-RO" altLang="ru-RU" sz="2400" dirty="0"/>
              <a:t>– descrierea formalizată a informației elaborată pe parcursul creării SI</a:t>
            </a:r>
            <a:endParaRPr lang="ru-RU" altLang="ru-RU" sz="2400" dirty="0"/>
          </a:p>
        </p:txBody>
      </p:sp>
    </p:spTree>
    <p:extLst>
      <p:ext uri="{BB962C8B-B14F-4D97-AF65-F5344CB8AC3E}">
        <p14:creationId xmlns:p14="http://schemas.microsoft.com/office/powerpoint/2010/main" val="274870513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29491"/>
            <a:ext cx="10952018" cy="5747472"/>
          </a:xfrm>
        </p:spPr>
        <p:txBody>
          <a:bodyPr/>
          <a:lstStyle/>
          <a:p>
            <a:r>
              <a:rPr lang="ro-RO" b="1" i="1" dirty="0"/>
              <a:t>Scopul: </a:t>
            </a:r>
            <a:endParaRPr lang="ro-RO" b="1" i="1" dirty="0" smtClean="0"/>
          </a:p>
          <a:p>
            <a:pPr marL="0" indent="0">
              <a:buNone/>
            </a:pPr>
            <a:r>
              <a:rPr lang="ro-RO" dirty="0" smtClean="0"/>
              <a:t>un </a:t>
            </a:r>
            <a:r>
              <a:rPr lang="ro-RO" dirty="0"/>
              <a:t>BPMN standard va oferi întreprinderilor capacitatea de a înţelege procedurile lor de afaceri interne într-o notaţie grafică, iar organizaţiilor capacitatea de a comunica aceste proceduri într-o manieră standard. </a:t>
            </a:r>
            <a:endParaRPr lang="ro-RO" dirty="0" smtClean="0"/>
          </a:p>
          <a:p>
            <a:pPr marL="0" indent="0">
              <a:buNone/>
            </a:pPr>
            <a:r>
              <a:rPr lang="ro-RO" dirty="0" smtClean="0"/>
              <a:t>În </a:t>
            </a:r>
            <a:r>
              <a:rPr lang="ro-RO" dirty="0"/>
              <a:t>plus, notaţia grafică va facilita înţelegerea colaborărilor de performanţă şi tranzacţiile de afaceri între organizaţii. </a:t>
            </a:r>
            <a:endParaRPr lang="ro-RO" dirty="0" smtClean="0"/>
          </a:p>
          <a:p>
            <a:pPr marL="0" indent="0">
              <a:buNone/>
            </a:pPr>
            <a:r>
              <a:rPr lang="ro-RO" dirty="0" smtClean="0"/>
              <a:t>Acest </a:t>
            </a:r>
            <a:r>
              <a:rPr lang="ro-RO" dirty="0"/>
              <a:t>lucru va asigura faptul că întreprinderile şi participanţii la afacerea lor vor înţelege şi vor permite organizaţiilor să se adapteze la </a:t>
            </a:r>
            <a:r>
              <a:rPr lang="ro-RO" b="1" i="1" dirty="0">
                <a:solidFill>
                  <a:srgbClr val="C00000"/>
                </a:solidFill>
              </a:rPr>
              <a:t>noile circumstanţe de afaceri interne şi B2B rapid</a:t>
            </a:r>
            <a:r>
              <a:rPr lang="ro-RO" dirty="0"/>
              <a:t>.</a:t>
            </a:r>
            <a:br>
              <a:rPr lang="ro-RO" dirty="0"/>
            </a:br>
            <a:endParaRPr lang="ru-RU" dirty="0"/>
          </a:p>
        </p:txBody>
      </p:sp>
    </p:spTree>
    <p:extLst>
      <p:ext uri="{BB962C8B-B14F-4D97-AF65-F5344CB8AC3E}">
        <p14:creationId xmlns:p14="http://schemas.microsoft.com/office/powerpoint/2010/main" val="424519409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01781" y="360218"/>
            <a:ext cx="11416145" cy="6192981"/>
          </a:xfrm>
        </p:spPr>
        <p:txBody>
          <a:bodyPr>
            <a:normAutofit fontScale="92500" lnSpcReduction="20000"/>
          </a:bodyPr>
          <a:lstStyle/>
          <a:p>
            <a:r>
              <a:rPr lang="ro-RO" b="1" i="1" dirty="0">
                <a:solidFill>
                  <a:srgbClr val="C00000"/>
                </a:solidFill>
              </a:rPr>
              <a:t>Limbajul ebXML Business Process Specificare Schemă</a:t>
            </a:r>
            <a:r>
              <a:rPr lang="ro-RO" dirty="0"/>
              <a:t/>
            </a:r>
            <a:br>
              <a:rPr lang="ro-RO" dirty="0"/>
            </a:br>
            <a:r>
              <a:rPr lang="ro-RO" b="1" i="1" dirty="0"/>
              <a:t>Introducere. </a:t>
            </a:r>
            <a:endParaRPr lang="ro-RO" b="1" i="1" dirty="0" smtClean="0"/>
          </a:p>
          <a:p>
            <a:r>
              <a:rPr lang="ro-RO" b="1" i="1" dirty="0" smtClean="0">
                <a:solidFill>
                  <a:srgbClr val="002060"/>
                </a:solidFill>
              </a:rPr>
              <a:t>eBusiness </a:t>
            </a:r>
            <a:r>
              <a:rPr lang="ro-RO" b="1" i="1" dirty="0">
                <a:solidFill>
                  <a:srgbClr val="002060"/>
                </a:solidFill>
              </a:rPr>
              <a:t>eXtensible Markup Language (ebXML). </a:t>
            </a:r>
            <a:endParaRPr lang="ro-RO" b="1" i="1" dirty="0" smtClean="0">
              <a:solidFill>
                <a:srgbClr val="002060"/>
              </a:solidFill>
            </a:endParaRPr>
          </a:p>
          <a:p>
            <a:r>
              <a:rPr lang="ro-RO" dirty="0" smtClean="0"/>
              <a:t>Procesul </a:t>
            </a:r>
            <a:r>
              <a:rPr lang="ro-RO" dirty="0"/>
              <a:t>de afaceri Specificaţii Schema (BPSS) specificaţie tehnică defineşte un limbaj standard prin care sistemele de afaceri pot fi configurate pentru a sprijini executarea colaborărilor de afaceri formate din tranzacţii de afaceri (http://docs.oasis-open.org/ebxml-bp/2.0.4/OS/spec/ebxmlbp-v2.0.4-Spec-os-enhtml/ebxmlbp-v2.0.4-Spec-os-en.htm). </a:t>
            </a:r>
            <a:endParaRPr lang="ro-RO" dirty="0" smtClean="0"/>
          </a:p>
          <a:p>
            <a:r>
              <a:rPr lang="ro-RO" dirty="0" smtClean="0"/>
              <a:t>Specificaţia </a:t>
            </a:r>
            <a:r>
              <a:rPr lang="ro-RO" dirty="0"/>
              <a:t>tehnică ebBP </a:t>
            </a:r>
            <a:r>
              <a:rPr lang="ro-RO" b="1" i="1" dirty="0">
                <a:solidFill>
                  <a:srgbClr val="002060"/>
                </a:solidFill>
              </a:rPr>
              <a:t>sprijină Caietul de sarcini al tranzacţiilor comerciale şi coregrafia tranzacţiilor comerciale în afaceri de colaborare</a:t>
            </a:r>
            <a:r>
              <a:rPr lang="ro-RO" dirty="0"/>
              <a:t>. </a:t>
            </a:r>
            <a:endParaRPr lang="ro-RO" dirty="0" smtClean="0"/>
          </a:p>
          <a:p>
            <a:r>
              <a:rPr lang="ro-RO" dirty="0" smtClean="0"/>
              <a:t>Toate </a:t>
            </a:r>
            <a:r>
              <a:rPr lang="ro-RO" dirty="0"/>
              <a:t>tranzacţiile de afaceri sunt puse în aplicare, folosind unul dintre multele modele standard disponibile. </a:t>
            </a:r>
            <a:endParaRPr lang="ro-RO" dirty="0" smtClean="0"/>
          </a:p>
          <a:p>
            <a:r>
              <a:rPr lang="ro-RO" dirty="0" smtClean="0"/>
              <a:t>Aceste </a:t>
            </a:r>
            <a:r>
              <a:rPr lang="ro-RO" dirty="0"/>
              <a:t>modele sunt definite în Caietul de sarcini UMM. Un model nu este executabil; mai degrabă se specifică tipul de schimb de mesaje (cerere, răspuns şi semnale) care se aplică pentru o anumită definiţie a tranzacţiei de afaceri. Este o modalitate de a defini clase, a defini o tranzacţie de afaceri. Aceste modele ar putea fi legate de diferite clase de tranzacţii de comerţ electronic.</a:t>
            </a:r>
            <a:br>
              <a:rPr lang="ro-RO" dirty="0"/>
            </a:br>
            <a:endParaRPr lang="ru-RU" dirty="0"/>
          </a:p>
        </p:txBody>
      </p:sp>
    </p:spTree>
    <p:extLst>
      <p:ext uri="{BB962C8B-B14F-4D97-AF65-F5344CB8AC3E}">
        <p14:creationId xmlns:p14="http://schemas.microsoft.com/office/powerpoint/2010/main" val="31562931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4942898" y="193964"/>
            <a:ext cx="6606731" cy="6248400"/>
          </a:xfrm>
          <a:prstGeom prst="rect">
            <a:avLst/>
          </a:prstGeom>
        </p:spPr>
      </p:pic>
      <p:sp>
        <p:nvSpPr>
          <p:cNvPr id="5" name="TextBox 4"/>
          <p:cNvSpPr txBox="1"/>
          <p:nvPr/>
        </p:nvSpPr>
        <p:spPr>
          <a:xfrm>
            <a:off x="249382" y="1094509"/>
            <a:ext cx="5638800" cy="2677656"/>
          </a:xfrm>
          <a:prstGeom prst="rect">
            <a:avLst/>
          </a:prstGeom>
          <a:noFill/>
        </p:spPr>
        <p:txBody>
          <a:bodyPr wrap="square" rtlCol="0">
            <a:spAutoFit/>
          </a:bodyPr>
          <a:lstStyle/>
          <a:p>
            <a:r>
              <a:rPr lang="ro-RO" sz="2400" dirty="0" smtClean="0"/>
              <a:t>Versiunea </a:t>
            </a:r>
            <a:r>
              <a:rPr lang="ro-RO" sz="2400" dirty="0"/>
              <a:t>actuală a specificaţiei tehnice ebBP adresează colaborări de afaceri între orice număr de părţi. Aceasta permite, de asemenea, participanţilor care sunt capabili de a utiliza servicii Web sau tehnologii combinate (cum ar fi ebXML şi servicii web) de a participa la o colaborare de </a:t>
            </a:r>
            <a:r>
              <a:rPr lang="ro-RO" sz="2400" dirty="0" smtClean="0"/>
              <a:t>afaceri</a:t>
            </a:r>
            <a:endParaRPr lang="ru-RU" sz="2400" dirty="0"/>
          </a:p>
        </p:txBody>
      </p:sp>
    </p:spTree>
    <p:extLst>
      <p:ext uri="{BB962C8B-B14F-4D97-AF65-F5344CB8AC3E}">
        <p14:creationId xmlns:p14="http://schemas.microsoft.com/office/powerpoint/2010/main" val="15100577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199" y="374073"/>
            <a:ext cx="11021291" cy="5802890"/>
          </a:xfrm>
        </p:spPr>
        <p:txBody>
          <a:bodyPr>
            <a:normAutofit lnSpcReduction="10000"/>
          </a:bodyPr>
          <a:lstStyle/>
          <a:p>
            <a:r>
              <a:rPr lang="ro-RO" b="1" i="1" dirty="0" smtClean="0"/>
              <a:t>Scopul </a:t>
            </a:r>
            <a:r>
              <a:rPr lang="ro-RO" b="1" i="1" dirty="0">
                <a:solidFill>
                  <a:srgbClr val="002060"/>
                </a:solidFill>
              </a:rPr>
              <a:t>ebXML </a:t>
            </a:r>
            <a:r>
              <a:rPr lang="ro-RO" b="1" i="1" dirty="0" smtClean="0"/>
              <a:t>: </a:t>
            </a:r>
          </a:p>
          <a:p>
            <a:r>
              <a:rPr lang="ro-RO" b="1" i="1" dirty="0" smtClean="0">
                <a:solidFill>
                  <a:srgbClr val="C00000"/>
                </a:solidFill>
              </a:rPr>
              <a:t>definiţiile </a:t>
            </a:r>
            <a:r>
              <a:rPr lang="ro-RO" b="1" i="1" dirty="0">
                <a:solidFill>
                  <a:srgbClr val="C00000"/>
                </a:solidFill>
              </a:rPr>
              <a:t>ebBP descriu procesele de afaceri interoperabile care permit partenerilor de afaceri a colabora şi a atinge un obiectiv comercial determinat. </a:t>
            </a:r>
            <a:endParaRPr lang="ro-RO" b="1" i="1" dirty="0" smtClean="0">
              <a:solidFill>
                <a:srgbClr val="C00000"/>
              </a:solidFill>
            </a:endParaRPr>
          </a:p>
          <a:p>
            <a:r>
              <a:rPr lang="ro-RO" dirty="0" smtClean="0"/>
              <a:t>Aceste </a:t>
            </a:r>
            <a:r>
              <a:rPr lang="ro-RO" dirty="0"/>
              <a:t>definiţii trebuie să fie executate de componente software care colaborează în numele partenerilor de afaceri. </a:t>
            </a:r>
            <a:endParaRPr lang="ro-RO" dirty="0" smtClean="0"/>
          </a:p>
          <a:p>
            <a:r>
              <a:rPr lang="ro-RO" dirty="0" smtClean="0"/>
              <a:t>Scopul </a:t>
            </a:r>
            <a:r>
              <a:rPr lang="ro-RO" dirty="0"/>
              <a:t>specificaţiei tehnice ebBP este de a oferi o punte între modelarea proceselor eBusiness şi execuţie de componente software eBusiness. </a:t>
            </a:r>
            <a:endParaRPr lang="ro-RO" dirty="0" smtClean="0"/>
          </a:p>
          <a:p>
            <a:r>
              <a:rPr lang="ro-RO" dirty="0" smtClean="0"/>
              <a:t>Specificaţia </a:t>
            </a:r>
            <a:r>
              <a:rPr lang="ro-RO" dirty="0"/>
              <a:t>tehnică ebBP prevede pentru setul nominal de elemente necesare a specifica o colaborare de afaceri între partenerii de afaceri şi pentru a oferi parametrii de configurare pentru sistemele de rulare a partenerilor în scopul de a executa o colaborare de afaceri între un set de componente software eBusiness şi Caietul de sarcini.</a:t>
            </a:r>
            <a:br>
              <a:rPr lang="ro-RO" dirty="0"/>
            </a:br>
            <a:endParaRPr lang="ru-RU" dirty="0"/>
          </a:p>
        </p:txBody>
      </p:sp>
    </p:spTree>
    <p:extLst>
      <p:ext uri="{BB962C8B-B14F-4D97-AF65-F5344CB8AC3E}">
        <p14:creationId xmlns:p14="http://schemas.microsoft.com/office/powerpoint/2010/main" val="17466403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63237" y="401782"/>
            <a:ext cx="11651672" cy="5775181"/>
          </a:xfrm>
        </p:spPr>
        <p:txBody>
          <a:bodyPr>
            <a:normAutofit fontScale="92500" lnSpcReduction="20000"/>
          </a:bodyPr>
          <a:lstStyle/>
          <a:p>
            <a:r>
              <a:rPr lang="ro-RO" sz="3800" b="1" i="1" dirty="0" smtClean="0">
                <a:solidFill>
                  <a:srgbClr val="C00000"/>
                </a:solidFill>
              </a:rPr>
              <a:t>Metode</a:t>
            </a:r>
            <a:r>
              <a:rPr lang="ru-RU" sz="3800" b="1" i="1" dirty="0" smtClean="0">
                <a:solidFill>
                  <a:srgbClr val="C00000"/>
                </a:solidFill>
              </a:rPr>
              <a:t> </a:t>
            </a:r>
            <a:r>
              <a:rPr lang="ro-RO" sz="3800" b="1" i="1" dirty="0" smtClean="0">
                <a:solidFill>
                  <a:srgbClr val="C00000"/>
                </a:solidFill>
              </a:rPr>
              <a:t> </a:t>
            </a:r>
            <a:r>
              <a:rPr lang="ro-RO" sz="3800" b="1" i="1" dirty="0">
                <a:solidFill>
                  <a:srgbClr val="C00000"/>
                </a:solidFill>
              </a:rPr>
              <a:t>de </a:t>
            </a:r>
            <a:r>
              <a:rPr lang="ro-RO" sz="3800" b="1" i="1" dirty="0" smtClean="0">
                <a:solidFill>
                  <a:srgbClr val="C00000"/>
                </a:solidFill>
              </a:rPr>
              <a:t>modelare</a:t>
            </a:r>
            <a:r>
              <a:rPr lang="ru-RU" sz="3800" b="1" i="1" dirty="0" smtClean="0">
                <a:solidFill>
                  <a:srgbClr val="C00000"/>
                </a:solidFill>
              </a:rPr>
              <a:t>. </a:t>
            </a:r>
            <a:r>
              <a:rPr lang="ro-RO" sz="3800" b="1" i="1" dirty="0">
                <a:solidFill>
                  <a:srgbClr val="C00000"/>
                </a:solidFill>
              </a:rPr>
              <a:t>Standarde </a:t>
            </a:r>
            <a:endParaRPr lang="ro-RO" sz="3800" b="1" i="1" dirty="0" smtClean="0">
              <a:solidFill>
                <a:srgbClr val="C00000"/>
              </a:solidFill>
            </a:endParaRPr>
          </a:p>
          <a:p>
            <a:pPr marL="0" indent="0">
              <a:buNone/>
            </a:pPr>
            <a:r>
              <a:rPr lang="ro-RO" b="1" i="1" dirty="0">
                <a:solidFill>
                  <a:srgbClr val="002060"/>
                </a:solidFill>
              </a:rPr>
              <a:t/>
            </a:r>
            <a:br>
              <a:rPr lang="ro-RO" b="1" i="1" dirty="0">
                <a:solidFill>
                  <a:srgbClr val="002060"/>
                </a:solidFill>
              </a:rPr>
            </a:br>
            <a:r>
              <a:rPr lang="ro-RO" b="1" i="1" dirty="0" smtClean="0">
                <a:solidFill>
                  <a:srgbClr val="002060"/>
                </a:solidFill>
              </a:rPr>
              <a:t> </a:t>
            </a:r>
            <a:r>
              <a:rPr lang="ro-RO" b="1" i="1" dirty="0">
                <a:solidFill>
                  <a:srgbClr val="002060"/>
                </a:solidFill>
              </a:rPr>
              <a:t>Metoda Data Flow Diagram</a:t>
            </a:r>
            <a:r>
              <a:rPr lang="ro-RO" dirty="0"/>
              <a:t/>
            </a:r>
            <a:br>
              <a:rPr lang="ro-RO" dirty="0"/>
            </a:br>
            <a:r>
              <a:rPr lang="ro-RO" b="1" i="1" dirty="0"/>
              <a:t>Introducere</a:t>
            </a:r>
            <a:r>
              <a:rPr lang="ro-RO" b="1" i="1" dirty="0" smtClean="0"/>
              <a:t>.</a:t>
            </a:r>
          </a:p>
          <a:p>
            <a:pPr marL="0" indent="0">
              <a:buNone/>
            </a:pPr>
            <a:r>
              <a:rPr lang="ro-RO" b="1" i="1" dirty="0" smtClean="0"/>
              <a:t> </a:t>
            </a:r>
            <a:r>
              <a:rPr lang="ro-RO" dirty="0"/>
              <a:t>O diagramă a fluxului de date (DFD) este o reprezentare grafică a "fluxului" de date prin intermediul unui sistem informatic, de modelare a aspectelor sale de proces. </a:t>
            </a:r>
            <a:endParaRPr lang="ro-RO" dirty="0" smtClean="0"/>
          </a:p>
          <a:p>
            <a:pPr marL="0" indent="0">
              <a:buNone/>
            </a:pPr>
            <a:r>
              <a:rPr lang="ro-RO" dirty="0" smtClean="0"/>
              <a:t>O </a:t>
            </a:r>
            <a:r>
              <a:rPr lang="ro-RO" dirty="0"/>
              <a:t>DFD este adesea utilizată ca o etapă preliminară pentru a crea o imagine de ansamblu a sistemului, care poate fi elaborată ulterior [2]. </a:t>
            </a:r>
            <a:endParaRPr lang="ro-RO" dirty="0" smtClean="0"/>
          </a:p>
          <a:p>
            <a:pPr marL="0" indent="0">
              <a:buNone/>
            </a:pPr>
            <a:r>
              <a:rPr lang="ro-RO" dirty="0" smtClean="0"/>
              <a:t>DFD </a:t>
            </a:r>
            <a:r>
              <a:rPr lang="ro-RO" dirty="0"/>
              <a:t>poate de asemenea fi utilizată pentru vizualizarea procesării datelor (proiectare structurată). </a:t>
            </a:r>
            <a:endParaRPr lang="ro-RO" dirty="0" smtClean="0"/>
          </a:p>
          <a:p>
            <a:pPr marL="0" indent="0">
              <a:buNone/>
            </a:pPr>
            <a:r>
              <a:rPr lang="ro-RO" dirty="0" smtClean="0"/>
              <a:t>O </a:t>
            </a:r>
            <a:r>
              <a:rPr lang="ro-RO" dirty="0"/>
              <a:t>diagramă a fluxului de date arată ce fel de informaţii vor fi la intrare în sistem şi la ieşire din sistem, în cazul în care datele vor veni </a:t>
            </a:r>
            <a:r>
              <a:rPr lang="ro-RO" i="1" dirty="0"/>
              <a:t>de la </a:t>
            </a:r>
            <a:r>
              <a:rPr lang="ro-RO" dirty="0"/>
              <a:t>şi vor pleca </a:t>
            </a:r>
            <a:r>
              <a:rPr lang="ro-RO" i="1" dirty="0"/>
              <a:t>spre</a:t>
            </a:r>
            <a:r>
              <a:rPr lang="ro-RO" dirty="0"/>
              <a:t>, şi în cazul în care datele vor fi </a:t>
            </a:r>
            <a:r>
              <a:rPr lang="ro-RO" i="1" dirty="0"/>
              <a:t>stocate</a:t>
            </a:r>
            <a:r>
              <a:rPr lang="ro-RO" dirty="0"/>
              <a:t>. Nu arată informaţii despre calendarul de proces sau informaţii despre procesele ce se vor opera în ordine sau în paralel (care este prezentat pe o schemă logică).</a:t>
            </a:r>
            <a:br>
              <a:rPr lang="ro-RO" dirty="0"/>
            </a:br>
            <a:endParaRPr lang="ru-RU" dirty="0"/>
          </a:p>
        </p:txBody>
      </p:sp>
    </p:spTree>
    <p:extLst>
      <p:ext uri="{BB962C8B-B14F-4D97-AF65-F5344CB8AC3E}">
        <p14:creationId xmlns:p14="http://schemas.microsoft.com/office/powerpoint/2010/main" val="292102874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12618" y="346364"/>
            <a:ext cx="11374582" cy="5830599"/>
          </a:xfrm>
        </p:spPr>
        <p:txBody>
          <a:bodyPr>
            <a:normAutofit lnSpcReduction="10000"/>
          </a:bodyPr>
          <a:lstStyle/>
          <a:p>
            <a:r>
              <a:rPr lang="ro-RO" b="1" i="1" dirty="0" smtClean="0">
                <a:solidFill>
                  <a:srgbClr val="002060"/>
                </a:solidFill>
              </a:rPr>
              <a:t>Scopul DFD: </a:t>
            </a:r>
          </a:p>
          <a:p>
            <a:pPr marL="0" indent="0">
              <a:buNone/>
            </a:pPr>
            <a:r>
              <a:rPr lang="ro-RO" dirty="0" smtClean="0"/>
              <a:t>diagramele </a:t>
            </a:r>
            <a:r>
              <a:rPr lang="ro-RO" dirty="0"/>
              <a:t>fluxului de date pot fi utilizate pentru a oferi utilizatorului final o idee fizică în cazul în care datele de intrare pe care le are în cele din urmă au un efect asupra structurii întregului sistem de la scopul de a trimite şi a raporta. </a:t>
            </a:r>
            <a:endParaRPr lang="ro-RO" dirty="0" smtClean="0"/>
          </a:p>
          <a:p>
            <a:pPr marL="0" indent="0">
              <a:buNone/>
            </a:pPr>
            <a:r>
              <a:rPr lang="ro-RO" dirty="0" smtClean="0"/>
              <a:t>Cum </a:t>
            </a:r>
            <a:r>
              <a:rPr lang="ro-RO" dirty="0"/>
              <a:t>un sistem este elaborat poate fi determinat printr-un model de diagramă de date. </a:t>
            </a:r>
            <a:endParaRPr lang="ro-RO" dirty="0" smtClean="0"/>
          </a:p>
          <a:p>
            <a:pPr marL="0" indent="0">
              <a:buNone/>
            </a:pPr>
            <a:r>
              <a:rPr lang="ro-RO" b="1" i="1" dirty="0" smtClean="0">
                <a:solidFill>
                  <a:srgbClr val="C00000"/>
                </a:solidFill>
              </a:rPr>
              <a:t>În </a:t>
            </a:r>
            <a:r>
              <a:rPr lang="ro-RO" b="1" i="1" dirty="0">
                <a:solidFill>
                  <a:srgbClr val="C00000"/>
                </a:solidFill>
              </a:rPr>
              <a:t>cursul dezvoltării unui set de diagrame a fluxului de date nivelat, analistul / designerul este obligat să se adreseze în modul în care sistemul poate fi descompus în subsisteme componente şi de a identifica datele tranzacţiei în modelul de date. </a:t>
            </a:r>
            <a:endParaRPr lang="ro-RO" b="1" i="1" dirty="0" smtClean="0">
              <a:solidFill>
                <a:srgbClr val="C00000"/>
              </a:solidFill>
            </a:endParaRPr>
          </a:p>
          <a:p>
            <a:pPr marL="0" indent="0">
              <a:buNone/>
            </a:pPr>
            <a:r>
              <a:rPr lang="ro-RO" dirty="0" smtClean="0"/>
              <a:t>Diagrama </a:t>
            </a:r>
            <a:r>
              <a:rPr lang="ro-RO" dirty="0"/>
              <a:t>fluxului de date poate fi utilizată atât în </a:t>
            </a:r>
            <a:r>
              <a:rPr lang="ro-RO" i="1" dirty="0"/>
              <a:t>analiza, </a:t>
            </a:r>
            <a:r>
              <a:rPr lang="ro-RO" dirty="0"/>
              <a:t>cât şi în faza de proiectare a ciclului de viaţă a sistemului dezvoltat.</a:t>
            </a:r>
            <a:br>
              <a:rPr lang="ro-RO" dirty="0"/>
            </a:br>
            <a:endParaRPr lang="ru-RU" dirty="0"/>
          </a:p>
          <a:p>
            <a:endParaRPr lang="ru-RU" dirty="0"/>
          </a:p>
        </p:txBody>
      </p:sp>
    </p:spTree>
    <p:extLst>
      <p:ext uri="{BB962C8B-B14F-4D97-AF65-F5344CB8AC3E}">
        <p14:creationId xmlns:p14="http://schemas.microsoft.com/office/powerpoint/2010/main" val="20639987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87927" y="484908"/>
            <a:ext cx="11416145" cy="6012873"/>
          </a:xfrm>
        </p:spPr>
        <p:txBody>
          <a:bodyPr>
            <a:normAutofit fontScale="85000" lnSpcReduction="20000"/>
          </a:bodyPr>
          <a:lstStyle/>
          <a:p>
            <a:r>
              <a:rPr lang="ro-RO" b="1" i="1" dirty="0" smtClean="0">
                <a:solidFill>
                  <a:srgbClr val="C00000"/>
                </a:solidFill>
              </a:rPr>
              <a:t>Metodologia IDEF</a:t>
            </a:r>
          </a:p>
          <a:p>
            <a:pPr marL="0" indent="0">
              <a:buNone/>
            </a:pPr>
            <a:r>
              <a:rPr lang="ro-RO" b="1" i="1" dirty="0" smtClean="0">
                <a:solidFill>
                  <a:srgbClr val="002060"/>
                </a:solidFill>
              </a:rPr>
              <a:t>Introducere</a:t>
            </a:r>
            <a:r>
              <a:rPr lang="ro-RO" b="1" i="1" dirty="0">
                <a:solidFill>
                  <a:srgbClr val="002060"/>
                </a:solidFill>
              </a:rPr>
              <a:t>. </a:t>
            </a:r>
            <a:endParaRPr lang="ro-RO" b="1" i="1" dirty="0" smtClean="0">
              <a:solidFill>
                <a:srgbClr val="002060"/>
              </a:solidFill>
            </a:endParaRPr>
          </a:p>
          <a:p>
            <a:pPr marL="0" indent="0">
              <a:buNone/>
            </a:pPr>
            <a:r>
              <a:rPr lang="ro-RO" dirty="0" smtClean="0"/>
              <a:t>IDEF </a:t>
            </a:r>
            <a:r>
              <a:rPr lang="ro-RO" dirty="0"/>
              <a:t>se referă la o familie de limbaje de modelare în domeniul sistemelor şi inginerie software. Acestea acoperă o gamă largă de utilizări, de la modelarea funcţională la date, simulare, analiză orientată pe obiect/ proiectare şi dobândirea de cunoştinţe. </a:t>
            </a:r>
            <a:endParaRPr lang="ro-RO" dirty="0" smtClean="0"/>
          </a:p>
          <a:p>
            <a:pPr marL="0" indent="0">
              <a:buNone/>
            </a:pPr>
            <a:r>
              <a:rPr lang="ro-RO" dirty="0" smtClean="0"/>
              <a:t>Componentele </a:t>
            </a:r>
            <a:r>
              <a:rPr lang="ro-RO" dirty="0"/>
              <a:t>din familia IDEF mai larg recunoscute şi folosite </a:t>
            </a:r>
            <a:r>
              <a:rPr lang="ro-RO" dirty="0" smtClean="0"/>
              <a:t>sunt: </a:t>
            </a:r>
          </a:p>
          <a:p>
            <a:pPr marL="0" indent="0">
              <a:buNone/>
            </a:pPr>
            <a:r>
              <a:rPr lang="ro-RO" dirty="0" smtClean="0"/>
              <a:t>- IDEF0</a:t>
            </a:r>
            <a:r>
              <a:rPr lang="ro-RO" dirty="0"/>
              <a:t>, un limbaj de modelare funcţională, </a:t>
            </a:r>
            <a:endParaRPr lang="ro-RO" dirty="0" smtClean="0"/>
          </a:p>
          <a:p>
            <a:pPr>
              <a:buFontTx/>
              <a:buChar char="-"/>
            </a:pPr>
            <a:r>
              <a:rPr lang="ro-RO" dirty="0" smtClean="0"/>
              <a:t>IDEF3 </a:t>
            </a:r>
            <a:r>
              <a:rPr lang="ro-RO" dirty="0"/>
              <a:t>pentru modelarea proceselor şi </a:t>
            </a:r>
            <a:endParaRPr lang="ro-RO" dirty="0" smtClean="0"/>
          </a:p>
          <a:p>
            <a:pPr>
              <a:buFontTx/>
              <a:buChar char="-"/>
            </a:pPr>
            <a:r>
              <a:rPr lang="ro-RO" dirty="0" smtClean="0"/>
              <a:t>IDEF1X </a:t>
            </a:r>
            <a:r>
              <a:rPr lang="ro-RO" dirty="0"/>
              <a:t>care abordează modelele de informaţii şi proiectarea bazei de date. </a:t>
            </a:r>
            <a:endParaRPr lang="ro-RO" dirty="0" smtClean="0"/>
          </a:p>
          <a:p>
            <a:pPr>
              <a:buFontTx/>
              <a:buChar char="-"/>
            </a:pPr>
            <a:r>
              <a:rPr lang="ro-RO" dirty="0"/>
              <a:t>- IDEF 5: pentru captarea şi descrierea ontologiei</a:t>
            </a:r>
            <a:endParaRPr lang="ro-RO" dirty="0" smtClean="0"/>
          </a:p>
          <a:p>
            <a:pPr marL="0" indent="0">
              <a:buNone/>
            </a:pPr>
            <a:r>
              <a:rPr lang="ro-RO" dirty="0" smtClean="0"/>
              <a:t>Familia </a:t>
            </a:r>
            <a:r>
              <a:rPr lang="ro-RO" dirty="0"/>
              <a:t>IDEF de metode: - IDEF0: pentru modelarea funcţională; - IDEF1: pentru modelarea informatională; - IDEF1x: pentru modelarea datelor; - IDEF3: pentru modelarea proceselor; - IDEF4: pentru modelarea obiect-orientată; </a:t>
            </a:r>
            <a:endParaRPr lang="ro-RO" dirty="0" smtClean="0"/>
          </a:p>
          <a:p>
            <a:pPr marL="0" indent="0">
              <a:buNone/>
            </a:pPr>
            <a:r>
              <a:rPr lang="ro-RO" i="1" dirty="0" smtClean="0"/>
              <a:t>Scopul</a:t>
            </a:r>
            <a:r>
              <a:rPr lang="ro-RO" i="1" dirty="0"/>
              <a:t>: </a:t>
            </a:r>
            <a:r>
              <a:rPr lang="ro-RO" dirty="0"/>
              <a:t>IDEF este folosit pentru activităţi necesare pentru a sprijini analiza de sistem, proiectarea, îmbunătăţirea sau integrarea modelelor. Iniţial, IDEF a fost dezvoltat pentru a îmbunătăţi comunicarea între oameni care încearcă să înţeleagă sistemul. Acum IDEF este utilizat şi pentru documentare, înţelegere, proiectare, analiză, planificare şi integrare</a:t>
            </a:r>
            <a:r>
              <a:rPr lang="ro-RO" dirty="0" smtClean="0"/>
              <a:t>.</a:t>
            </a:r>
            <a:endParaRPr lang="ru-RU" dirty="0"/>
          </a:p>
        </p:txBody>
      </p:sp>
    </p:spTree>
    <p:extLst>
      <p:ext uri="{BB962C8B-B14F-4D97-AF65-F5344CB8AC3E}">
        <p14:creationId xmlns:p14="http://schemas.microsoft.com/office/powerpoint/2010/main" val="6427779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057400" y="54795"/>
            <a:ext cx="8527874" cy="6714305"/>
          </a:xfrm>
          <a:prstGeom prst="rect">
            <a:avLst/>
          </a:prstGeom>
        </p:spPr>
      </p:pic>
      <p:cxnSp>
        <p:nvCxnSpPr>
          <p:cNvPr id="3" name="Прямая соединительная линия 2"/>
          <p:cNvCxnSpPr/>
          <p:nvPr/>
        </p:nvCxnSpPr>
        <p:spPr>
          <a:xfrm flipV="1">
            <a:off x="6456218" y="4031673"/>
            <a:ext cx="277091" cy="138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264728" y="4475018"/>
            <a:ext cx="1579418" cy="338554"/>
          </a:xfrm>
          <a:prstGeom prst="rect">
            <a:avLst/>
          </a:prstGeom>
          <a:noFill/>
        </p:spPr>
        <p:txBody>
          <a:bodyPr wrap="square" rtlCol="0">
            <a:spAutoFit/>
          </a:bodyPr>
          <a:lstStyle/>
          <a:p>
            <a:r>
              <a:rPr lang="ro-RO" sz="1600" b="1" dirty="0" smtClean="0">
                <a:solidFill>
                  <a:srgbClr val="002060"/>
                </a:solidFill>
              </a:rPr>
              <a:t>XBRL</a:t>
            </a:r>
            <a:r>
              <a:rPr lang="ru-RU" sz="1600" b="1" dirty="0" smtClean="0">
                <a:solidFill>
                  <a:srgbClr val="002060"/>
                </a:solidFill>
              </a:rPr>
              <a:t>, ДРАКОН</a:t>
            </a:r>
            <a:r>
              <a:rPr lang="ro-RO" sz="1600" dirty="0" smtClean="0"/>
              <a:t> </a:t>
            </a:r>
            <a:endParaRPr lang="ru-RU" sz="1600" dirty="0"/>
          </a:p>
        </p:txBody>
      </p:sp>
    </p:spTree>
    <p:extLst>
      <p:ext uri="{BB962C8B-B14F-4D97-AF65-F5344CB8AC3E}">
        <p14:creationId xmlns:p14="http://schemas.microsoft.com/office/powerpoint/2010/main" val="93416286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63236" y="180110"/>
            <a:ext cx="11651673" cy="6470072"/>
          </a:xfrm>
        </p:spPr>
        <p:txBody>
          <a:bodyPr>
            <a:normAutofit fontScale="92500" lnSpcReduction="10000"/>
          </a:bodyPr>
          <a:lstStyle/>
          <a:p>
            <a:pPr marL="0" indent="0">
              <a:buNone/>
            </a:pPr>
            <a:r>
              <a:rPr lang="ru-RU" b="1" i="1" dirty="0" smtClean="0">
                <a:solidFill>
                  <a:srgbClr val="C00000"/>
                </a:solidFill>
              </a:rPr>
              <a:t> </a:t>
            </a:r>
            <a:r>
              <a:rPr lang="pt-BR" b="1" i="1" dirty="0">
                <a:solidFill>
                  <a:srgbClr val="C00000"/>
                </a:solidFill>
              </a:rPr>
              <a:t>4.2.5. </a:t>
            </a:r>
            <a:r>
              <a:rPr lang="pt-BR" b="1" i="1" dirty="0" smtClean="0">
                <a:solidFill>
                  <a:srgbClr val="C00000"/>
                </a:solidFill>
              </a:rPr>
              <a:t>Limb</a:t>
            </a:r>
            <a:r>
              <a:rPr lang="ro-RO" b="1" i="1" dirty="0" smtClean="0">
                <a:solidFill>
                  <a:srgbClr val="C00000"/>
                </a:solidFill>
              </a:rPr>
              <a:t>aje</a:t>
            </a:r>
            <a:r>
              <a:rPr lang="pt-BR" b="1" i="1" dirty="0" smtClean="0">
                <a:solidFill>
                  <a:srgbClr val="C00000"/>
                </a:solidFill>
              </a:rPr>
              <a:t> </a:t>
            </a:r>
            <a:r>
              <a:rPr lang="pt-BR" b="1" i="1" dirty="0">
                <a:solidFill>
                  <a:srgbClr val="C00000"/>
                </a:solidFill>
              </a:rPr>
              <a:t>Coregrafia </a:t>
            </a:r>
            <a:r>
              <a:rPr lang="pt-BR" b="1" i="1" dirty="0" smtClean="0">
                <a:solidFill>
                  <a:srgbClr val="C00000"/>
                </a:solidFill>
              </a:rPr>
              <a:t>Proces</a:t>
            </a:r>
            <a:r>
              <a:rPr lang="ro-RO" b="1" i="1" dirty="0" smtClean="0">
                <a:solidFill>
                  <a:srgbClr val="C00000"/>
                </a:solidFill>
              </a:rPr>
              <a:t>elor de </a:t>
            </a:r>
            <a:r>
              <a:rPr lang="pt-BR" b="1" i="1" dirty="0" smtClean="0">
                <a:solidFill>
                  <a:srgbClr val="C00000"/>
                </a:solidFill>
              </a:rPr>
              <a:t>afaceri</a:t>
            </a:r>
            <a:endParaRPr lang="ro-RO" b="1" i="1" dirty="0" smtClean="0">
              <a:solidFill>
                <a:srgbClr val="C00000"/>
              </a:solidFill>
            </a:endParaRPr>
          </a:p>
          <a:p>
            <a:pPr marL="0" indent="0">
              <a:buNone/>
            </a:pPr>
            <a:r>
              <a:rPr lang="ro-RO" b="1" i="1" dirty="0">
                <a:solidFill>
                  <a:srgbClr val="002060"/>
                </a:solidFill>
              </a:rPr>
              <a:t>Prezentare generală a </a:t>
            </a:r>
            <a:r>
              <a:rPr lang="ro-RO" b="1" i="1" dirty="0" smtClean="0">
                <a:solidFill>
                  <a:srgbClr val="002060"/>
                </a:solidFill>
              </a:rPr>
              <a:t>tehnologiilor</a:t>
            </a:r>
          </a:p>
          <a:p>
            <a:pPr marL="0" indent="0">
              <a:buNone/>
            </a:pPr>
            <a:r>
              <a:rPr lang="ro-RO" b="1" i="1" dirty="0" smtClean="0">
                <a:solidFill>
                  <a:srgbClr val="C00000"/>
                </a:solidFill>
              </a:rPr>
              <a:t>UEML </a:t>
            </a:r>
            <a:r>
              <a:rPr lang="ro-RO" b="1" i="1" dirty="0">
                <a:solidFill>
                  <a:srgbClr val="C00000"/>
                </a:solidFill>
              </a:rPr>
              <a:t>- </a:t>
            </a:r>
            <a:r>
              <a:rPr lang="ro-RO" b="1" i="1" dirty="0"/>
              <a:t>Limbaj unificat de modelare a întreprinderii</a:t>
            </a:r>
          </a:p>
          <a:p>
            <a:pPr>
              <a:buFont typeface="Wingdings" panose="05000000000000000000" pitchFamily="2" charset="2"/>
              <a:buChar char="Ø"/>
            </a:pPr>
            <a:r>
              <a:rPr lang="ro-RO" b="1" i="1" dirty="0">
                <a:solidFill>
                  <a:srgbClr val="C00000"/>
                </a:solidFill>
              </a:rPr>
              <a:t>  BPML - </a:t>
            </a:r>
            <a:r>
              <a:rPr lang="ro-RO" b="1" i="1" dirty="0"/>
              <a:t>Limbaj de modelare a proceselor de afaceri </a:t>
            </a:r>
            <a:r>
              <a:rPr lang="ro-RO" b="1" i="1" dirty="0" smtClean="0"/>
              <a:t>– (</a:t>
            </a:r>
            <a:r>
              <a:rPr lang="ro-RO" i="1" dirty="0" smtClean="0">
                <a:solidFill>
                  <a:srgbClr val="002060"/>
                </a:solidFill>
              </a:rPr>
              <a:t>puțin utilizat în prezent)</a:t>
            </a:r>
            <a:endParaRPr lang="ro-RO" i="1" dirty="0">
              <a:solidFill>
                <a:srgbClr val="002060"/>
              </a:solidFill>
            </a:endParaRPr>
          </a:p>
          <a:p>
            <a:pPr>
              <a:buFont typeface="Wingdings" panose="05000000000000000000" pitchFamily="2" charset="2"/>
              <a:buChar char="Ø"/>
            </a:pPr>
            <a:r>
              <a:rPr lang="ro-RO" b="1" i="1" dirty="0">
                <a:solidFill>
                  <a:srgbClr val="C00000"/>
                </a:solidFill>
              </a:rPr>
              <a:t>  ebXML - limbaj </a:t>
            </a:r>
            <a:r>
              <a:rPr lang="ro-RO" b="1" i="1" dirty="0" smtClean="0">
                <a:solidFill>
                  <a:srgbClr val="C00000"/>
                </a:solidFill>
              </a:rPr>
              <a:t>extensibil </a:t>
            </a:r>
            <a:r>
              <a:rPr lang="ro-RO" b="1" i="1" dirty="0">
                <a:solidFill>
                  <a:srgbClr val="C00000"/>
                </a:solidFill>
              </a:rPr>
              <a:t>de marcare</a:t>
            </a:r>
            <a:r>
              <a:rPr lang="en-US" dirty="0" smtClean="0"/>
              <a:t> </a:t>
            </a:r>
            <a:r>
              <a:rPr lang="en-US" sz="2200" b="1" i="1" dirty="0">
                <a:solidFill>
                  <a:srgbClr val="002060"/>
                </a:solidFill>
              </a:rPr>
              <a:t>(</a:t>
            </a:r>
            <a:r>
              <a:rPr lang="en-US" sz="2200" b="1" i="1" dirty="0" smtClean="0">
                <a:solidFill>
                  <a:srgbClr val="002060"/>
                </a:solidFill>
              </a:rPr>
              <a:t>electronic</a:t>
            </a:r>
            <a:r>
              <a:rPr lang="ro-RO" sz="2200" b="1" i="1" dirty="0" smtClean="0">
                <a:solidFill>
                  <a:srgbClr val="002060"/>
                </a:solidFill>
              </a:rPr>
              <a:t> </a:t>
            </a:r>
            <a:r>
              <a:rPr lang="en-US" sz="2200" b="1" i="1" dirty="0" smtClean="0">
                <a:solidFill>
                  <a:srgbClr val="002060"/>
                </a:solidFill>
              </a:rPr>
              <a:t>business </a:t>
            </a:r>
            <a:r>
              <a:rPr lang="en-US" sz="2200" b="1" i="1" dirty="0" err="1">
                <a:solidFill>
                  <a:srgbClr val="002060"/>
                </a:solidFill>
              </a:rPr>
              <a:t>eXtensibleMarkupLanguage</a:t>
            </a:r>
            <a:r>
              <a:rPr lang="en-US" sz="2200" b="1" i="1" dirty="0" smtClean="0">
                <a:solidFill>
                  <a:srgbClr val="002060"/>
                </a:solidFill>
              </a:rPr>
              <a:t>)</a:t>
            </a:r>
            <a:endParaRPr lang="ru-RU" sz="2200" b="1" i="1" dirty="0" smtClean="0">
              <a:solidFill>
                <a:srgbClr val="002060"/>
              </a:solidFill>
            </a:endParaRPr>
          </a:p>
          <a:p>
            <a:pPr>
              <a:buFont typeface="Wingdings" panose="05000000000000000000" pitchFamily="2" charset="2"/>
              <a:buChar char="Ø"/>
            </a:pPr>
            <a:r>
              <a:rPr lang="ru-RU" b="1" i="1" dirty="0" err="1">
                <a:solidFill>
                  <a:srgbClr val="C00000"/>
                </a:solidFill>
              </a:rPr>
              <a:t>Business</a:t>
            </a:r>
            <a:r>
              <a:rPr lang="ru-RU" b="1" i="1" dirty="0">
                <a:solidFill>
                  <a:srgbClr val="C00000"/>
                </a:solidFill>
              </a:rPr>
              <a:t> </a:t>
            </a:r>
            <a:r>
              <a:rPr lang="ru-RU" b="1" i="1" dirty="0" err="1">
                <a:solidFill>
                  <a:srgbClr val="C00000"/>
                </a:solidFill>
              </a:rPr>
              <a:t>Process</a:t>
            </a:r>
            <a:r>
              <a:rPr lang="ru-RU" b="1" i="1" dirty="0">
                <a:solidFill>
                  <a:srgbClr val="C00000"/>
                </a:solidFill>
              </a:rPr>
              <a:t> </a:t>
            </a:r>
            <a:r>
              <a:rPr lang="ru-RU" b="1" i="1" dirty="0" err="1">
                <a:solidFill>
                  <a:srgbClr val="C00000"/>
                </a:solidFill>
              </a:rPr>
              <a:t>Execution</a:t>
            </a:r>
            <a:r>
              <a:rPr lang="ru-RU" b="1" i="1" dirty="0">
                <a:solidFill>
                  <a:srgbClr val="C00000"/>
                </a:solidFill>
              </a:rPr>
              <a:t> </a:t>
            </a:r>
            <a:r>
              <a:rPr lang="ru-RU" b="1" i="1" dirty="0" err="1">
                <a:solidFill>
                  <a:srgbClr val="C00000"/>
                </a:solidFill>
              </a:rPr>
              <a:t>Language</a:t>
            </a:r>
            <a:r>
              <a:rPr lang="ru-RU" b="1" i="1" dirty="0">
                <a:solidFill>
                  <a:srgbClr val="C00000"/>
                </a:solidFill>
              </a:rPr>
              <a:t> </a:t>
            </a:r>
            <a:r>
              <a:rPr lang="ru-RU" b="1" i="1" dirty="0" err="1">
                <a:solidFill>
                  <a:srgbClr val="C00000"/>
                </a:solidFill>
              </a:rPr>
              <a:t>for</a:t>
            </a:r>
            <a:r>
              <a:rPr lang="ru-RU" b="1" i="1" dirty="0">
                <a:solidFill>
                  <a:srgbClr val="C00000"/>
                </a:solidFill>
              </a:rPr>
              <a:t> </a:t>
            </a:r>
            <a:r>
              <a:rPr lang="ru-RU" b="1" i="1" dirty="0" err="1">
                <a:solidFill>
                  <a:srgbClr val="C00000"/>
                </a:solidFill>
              </a:rPr>
              <a:t>Web</a:t>
            </a:r>
            <a:r>
              <a:rPr lang="ru-RU" b="1" i="1" dirty="0">
                <a:solidFill>
                  <a:srgbClr val="C00000"/>
                </a:solidFill>
              </a:rPr>
              <a:t> </a:t>
            </a:r>
            <a:r>
              <a:rPr lang="ru-RU" b="1" i="1" dirty="0" err="1">
                <a:solidFill>
                  <a:srgbClr val="C00000"/>
                </a:solidFill>
              </a:rPr>
              <a:t>Services</a:t>
            </a:r>
            <a:r>
              <a:rPr lang="ru-RU" b="1" i="1" dirty="0">
                <a:solidFill>
                  <a:srgbClr val="C00000"/>
                </a:solidFill>
              </a:rPr>
              <a:t> (BPEL4WS или BPEL)</a:t>
            </a:r>
            <a:r>
              <a:rPr lang="ru-RU" dirty="0"/>
              <a:t> - </a:t>
            </a:r>
            <a:r>
              <a:rPr lang="nn-NO" dirty="0"/>
              <a:t>limbaj propus de IBM, Microsoft, BEA Systems și alte organizații</a:t>
            </a:r>
            <a:endParaRPr lang="ru-RU" b="1" i="1" dirty="0">
              <a:solidFill>
                <a:srgbClr val="C00000"/>
              </a:solidFill>
            </a:endParaRPr>
          </a:p>
          <a:p>
            <a:pPr>
              <a:buFont typeface="Wingdings" panose="05000000000000000000" pitchFamily="2" charset="2"/>
              <a:buChar char="Ø"/>
            </a:pPr>
            <a:r>
              <a:rPr lang="ru-RU" b="1" i="1" dirty="0" smtClean="0">
                <a:solidFill>
                  <a:srgbClr val="C00000"/>
                </a:solidFill>
              </a:rPr>
              <a:t> PSL</a:t>
            </a:r>
            <a:r>
              <a:rPr lang="ru-RU" dirty="0" smtClean="0"/>
              <a:t> </a:t>
            </a:r>
            <a:r>
              <a:rPr lang="ru-RU" dirty="0"/>
              <a:t>(ISO 18629</a:t>
            </a:r>
            <a:r>
              <a:rPr lang="ru-RU" dirty="0" smtClean="0"/>
              <a:t>)</a:t>
            </a:r>
            <a:r>
              <a:rPr lang="ro-RO" dirty="0"/>
              <a:t> Un limbaj standardizat pentru specificarea și schimbul informațiilor despre proces</a:t>
            </a:r>
            <a:endParaRPr lang="ru-RU" dirty="0"/>
          </a:p>
          <a:p>
            <a:pPr>
              <a:buFont typeface="Wingdings" panose="05000000000000000000" pitchFamily="2" charset="2"/>
              <a:buChar char="Ø"/>
            </a:pPr>
            <a:r>
              <a:rPr lang="ru-RU" b="1" i="1" dirty="0" smtClean="0">
                <a:solidFill>
                  <a:srgbClr val="C00000"/>
                </a:solidFill>
              </a:rPr>
              <a:t> XPDL </a:t>
            </a:r>
            <a:r>
              <a:rPr lang="ru-RU" i="1" dirty="0" smtClean="0">
                <a:solidFill>
                  <a:srgbClr val="C00000"/>
                </a:solidFill>
              </a:rPr>
              <a:t>- </a:t>
            </a:r>
            <a:r>
              <a:rPr lang="ru-RU" dirty="0"/>
              <a:t>XML </a:t>
            </a:r>
            <a:r>
              <a:rPr lang="ru-RU" dirty="0" err="1"/>
              <a:t>Process</a:t>
            </a:r>
            <a:r>
              <a:rPr lang="ru-RU" dirty="0"/>
              <a:t> </a:t>
            </a:r>
            <a:r>
              <a:rPr lang="ru-RU" dirty="0" err="1"/>
              <a:t>Definition</a:t>
            </a:r>
            <a:r>
              <a:rPr lang="ru-RU" dirty="0"/>
              <a:t> </a:t>
            </a:r>
            <a:r>
              <a:rPr lang="ru-RU" dirty="0" err="1"/>
              <a:t>Language</a:t>
            </a:r>
            <a:r>
              <a:rPr lang="ru-RU" dirty="0"/>
              <a:t> (XPDL) - </a:t>
            </a:r>
            <a:r>
              <a:rPr lang="ro-RO" dirty="0"/>
              <a:t>limbaj </a:t>
            </a:r>
            <a:r>
              <a:rPr lang="ro-RO" dirty="0" smtClean="0"/>
              <a:t>destinat pentru </a:t>
            </a:r>
            <a:r>
              <a:rPr lang="ro-RO" dirty="0"/>
              <a:t>descrierea definițiilor și implementărilor fluxurilor de </a:t>
            </a:r>
            <a:r>
              <a:rPr lang="ro-RO" dirty="0" smtClean="0"/>
              <a:t>lucru</a:t>
            </a:r>
          </a:p>
          <a:p>
            <a:pPr>
              <a:buFont typeface="Wingdings" panose="05000000000000000000" pitchFamily="2" charset="2"/>
              <a:buChar char="Ø"/>
            </a:pPr>
            <a:r>
              <a:rPr lang="ru-RU" b="1" i="1" dirty="0" smtClean="0">
                <a:solidFill>
                  <a:srgbClr val="C00000"/>
                </a:solidFill>
              </a:rPr>
              <a:t>XSL </a:t>
            </a:r>
            <a:r>
              <a:rPr lang="ru-RU" b="1" i="1" dirty="0" err="1">
                <a:solidFill>
                  <a:srgbClr val="C00000"/>
                </a:solidFill>
              </a:rPr>
              <a:t>Transformation</a:t>
            </a:r>
            <a:r>
              <a:rPr lang="ru-RU" b="1" i="1" dirty="0">
                <a:solidFill>
                  <a:srgbClr val="C00000"/>
                </a:solidFill>
              </a:rPr>
              <a:t> (XSLT)</a:t>
            </a:r>
            <a:r>
              <a:rPr lang="ru-RU" dirty="0"/>
              <a:t> - </a:t>
            </a:r>
            <a:r>
              <a:rPr lang="it-IT" dirty="0"/>
              <a:t>este unul dintre cele mai dezvoltate și utilizate limbaje pentru procesarea datelor </a:t>
            </a:r>
            <a:r>
              <a:rPr lang="it-IT" dirty="0" smtClean="0"/>
              <a:t>XML</a:t>
            </a:r>
            <a:endParaRPr lang="ro-RO" dirty="0" smtClean="0"/>
          </a:p>
          <a:p>
            <a:pPr>
              <a:buFont typeface="Wingdings" panose="05000000000000000000" pitchFamily="2" charset="2"/>
              <a:buChar char="Ø"/>
            </a:pPr>
            <a:r>
              <a:rPr lang="ru-RU" b="1" i="1" dirty="0" smtClean="0">
                <a:solidFill>
                  <a:srgbClr val="C00000"/>
                </a:solidFill>
              </a:rPr>
              <a:t> XBRL</a:t>
            </a:r>
            <a:r>
              <a:rPr lang="ru-RU" dirty="0" smtClean="0"/>
              <a:t> - </a:t>
            </a:r>
            <a:r>
              <a:rPr lang="ro-RO" dirty="0" smtClean="0"/>
              <a:t>L</a:t>
            </a:r>
            <a:r>
              <a:rPr lang="pt-BR" dirty="0" smtClean="0"/>
              <a:t>imbaj </a:t>
            </a:r>
            <a:r>
              <a:rPr lang="pt-BR" dirty="0"/>
              <a:t>extins de </a:t>
            </a:r>
            <a:r>
              <a:rPr lang="ro-RO" dirty="0" smtClean="0"/>
              <a:t> prezentarea </a:t>
            </a:r>
            <a:r>
              <a:rPr lang="pt-BR" dirty="0" smtClean="0"/>
              <a:t>rapo</a:t>
            </a:r>
            <a:r>
              <a:rPr lang="ro-RO" dirty="0" smtClean="0"/>
              <a:t>artelor din </a:t>
            </a:r>
            <a:r>
              <a:rPr lang="pt-BR" dirty="0" smtClean="0"/>
              <a:t> afaceri</a:t>
            </a:r>
            <a:endParaRPr lang="ro-RO" dirty="0" smtClean="0"/>
          </a:p>
          <a:p>
            <a:pPr>
              <a:buFont typeface="Wingdings" panose="05000000000000000000" pitchFamily="2" charset="2"/>
              <a:buChar char="Ø"/>
            </a:pPr>
            <a:r>
              <a:rPr lang="ru-RU" b="1" i="1" dirty="0" smtClean="0">
                <a:solidFill>
                  <a:srgbClr val="C00000"/>
                </a:solidFill>
              </a:rPr>
              <a:t> ДРАКОН</a:t>
            </a:r>
            <a:r>
              <a:rPr lang="ru-RU" dirty="0" smtClean="0"/>
              <a:t>- </a:t>
            </a:r>
            <a:r>
              <a:rPr lang="ro-RO" dirty="0" smtClean="0"/>
              <a:t>L</a:t>
            </a:r>
            <a:r>
              <a:rPr lang="sv-SE" dirty="0" smtClean="0"/>
              <a:t>imbaj </a:t>
            </a:r>
            <a:r>
              <a:rPr lang="sv-SE" dirty="0"/>
              <a:t>de </a:t>
            </a:r>
            <a:r>
              <a:rPr lang="sv-SE" dirty="0" smtClean="0"/>
              <a:t>modelare </a:t>
            </a:r>
            <a:r>
              <a:rPr lang="sv-SE" dirty="0"/>
              <a:t>și </a:t>
            </a:r>
            <a:r>
              <a:rPr lang="sv-SE" dirty="0" smtClean="0"/>
              <a:t>programare</a:t>
            </a:r>
            <a:endParaRPr lang="ru-RU" dirty="0"/>
          </a:p>
        </p:txBody>
      </p:sp>
    </p:spTree>
    <p:extLst>
      <p:ext uri="{BB962C8B-B14F-4D97-AF65-F5344CB8AC3E}">
        <p14:creationId xmlns:p14="http://schemas.microsoft.com/office/powerpoint/2010/main" val="17884125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13509" y="454025"/>
            <a:ext cx="10896600" cy="4351338"/>
          </a:xfrm>
        </p:spPr>
        <p:txBody>
          <a:bodyPr>
            <a:normAutofit/>
          </a:bodyPr>
          <a:lstStyle/>
          <a:p>
            <a:pPr marL="0" indent="0">
              <a:buNone/>
            </a:pPr>
            <a:r>
              <a:rPr lang="ru-RU" sz="3600" b="1" i="1" dirty="0" smtClean="0">
                <a:solidFill>
                  <a:srgbClr val="002060"/>
                </a:solidFill>
              </a:rPr>
              <a:t>4.2.5.1</a:t>
            </a:r>
            <a:r>
              <a:rPr lang="ru-RU" sz="3600" b="1" i="1" dirty="0">
                <a:solidFill>
                  <a:srgbClr val="002060"/>
                </a:solidFill>
              </a:rPr>
              <a:t>. </a:t>
            </a:r>
            <a:r>
              <a:rPr lang="ro-RO" sz="3600" b="1" i="1" dirty="0"/>
              <a:t>Limbaj unificat de modelare a </a:t>
            </a:r>
            <a:r>
              <a:rPr lang="ro-RO" sz="3600" b="1" i="1" dirty="0" smtClean="0"/>
              <a:t>antreprizei </a:t>
            </a:r>
            <a:r>
              <a:rPr lang="ru-RU" sz="3600" b="1" i="1" dirty="0" smtClean="0">
                <a:solidFill>
                  <a:srgbClr val="002060"/>
                </a:solidFill>
              </a:rPr>
              <a:t>(</a:t>
            </a:r>
            <a:r>
              <a:rPr lang="ru-RU" sz="3600" b="1" i="1" dirty="0">
                <a:solidFill>
                  <a:srgbClr val="002060"/>
                </a:solidFill>
              </a:rPr>
              <a:t>UEML</a:t>
            </a:r>
            <a:r>
              <a:rPr lang="ru-RU" sz="3600" b="1" i="1" dirty="0" smtClean="0">
                <a:solidFill>
                  <a:srgbClr val="002060"/>
                </a:solidFill>
              </a:rPr>
              <a:t>)</a:t>
            </a:r>
            <a:endParaRPr lang="ru-RU" sz="3600" b="1" dirty="0" smtClean="0"/>
          </a:p>
          <a:p>
            <a:pPr lvl="0"/>
            <a:r>
              <a:rPr lang="en-US" sz="3600" b="1" dirty="0" smtClean="0"/>
              <a:t>Unified </a:t>
            </a:r>
            <a:r>
              <a:rPr lang="en-US" sz="3600" b="1" dirty="0"/>
              <a:t>Enterprise Modelling Language (UEML</a:t>
            </a:r>
            <a:r>
              <a:rPr lang="en-US" sz="3600" b="1" dirty="0" smtClean="0"/>
              <a:t>)</a:t>
            </a:r>
            <a:r>
              <a:rPr lang="ro-RO" sz="3600" b="1" dirty="0" smtClean="0"/>
              <a:t> - </a:t>
            </a:r>
            <a:r>
              <a:rPr lang="en-US" sz="3600" dirty="0"/>
              <a:t>Unified Enterprise Modelling Language (UML</a:t>
            </a:r>
            <a:r>
              <a:rPr lang="en-US" sz="3600" dirty="0" smtClean="0"/>
              <a:t>)</a:t>
            </a:r>
            <a:endParaRPr lang="ru-RU" sz="3600" dirty="0" smtClean="0"/>
          </a:p>
          <a:p>
            <a:pPr marL="0" lvl="0" indent="0">
              <a:buNone/>
            </a:pPr>
            <a:r>
              <a:rPr lang="ro-RO" sz="3600" b="1" i="1" dirty="0">
                <a:solidFill>
                  <a:srgbClr val="C00000"/>
                </a:solidFill>
              </a:rPr>
              <a:t>- Aceasta este o încercare îndelungată de a dezvolta teorii, tehnologii și instrumente pentru utilizarea corporativă integrată și modele de sisteme </a:t>
            </a:r>
            <a:r>
              <a:rPr lang="ro-RO" sz="3600" b="1" i="1" dirty="0" smtClean="0">
                <a:solidFill>
                  <a:srgbClr val="C00000"/>
                </a:solidFill>
              </a:rPr>
              <a:t>informaționale exprimate în </a:t>
            </a:r>
            <a:r>
              <a:rPr lang="ro-RO" sz="3600" b="1" i="1" dirty="0">
                <a:solidFill>
                  <a:srgbClr val="C00000"/>
                </a:solidFill>
              </a:rPr>
              <a:t>diferite </a:t>
            </a:r>
            <a:r>
              <a:rPr lang="ro-RO" sz="3600" b="1" i="1" dirty="0" smtClean="0">
                <a:solidFill>
                  <a:srgbClr val="C00000"/>
                </a:solidFill>
              </a:rPr>
              <a:t>limbaje.</a:t>
            </a:r>
            <a:endParaRPr lang="ru-RU" sz="3600" b="1" i="1" dirty="0">
              <a:solidFill>
                <a:srgbClr val="C00000"/>
              </a:solidFill>
            </a:endParaRPr>
          </a:p>
        </p:txBody>
      </p:sp>
    </p:spTree>
    <p:extLst>
      <p:ext uri="{BB962C8B-B14F-4D97-AF65-F5344CB8AC3E}">
        <p14:creationId xmlns:p14="http://schemas.microsoft.com/office/powerpoint/2010/main" val="42831604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9138" name="Group 2"/>
          <p:cNvGrpSpPr>
            <a:grpSpLocks/>
          </p:cNvGrpSpPr>
          <p:nvPr/>
        </p:nvGrpSpPr>
        <p:grpSpPr bwMode="auto">
          <a:xfrm>
            <a:off x="1905000" y="3124200"/>
            <a:ext cx="8655050" cy="3543300"/>
            <a:chOff x="112" y="1026"/>
            <a:chExt cx="5630" cy="2451"/>
          </a:xfrm>
        </p:grpSpPr>
        <p:sp>
          <p:nvSpPr>
            <p:cNvPr id="28675" name="Rectangle 3"/>
            <p:cNvSpPr>
              <a:spLocks noChangeArrowheads="1"/>
            </p:cNvSpPr>
            <p:nvPr/>
          </p:nvSpPr>
          <p:spPr bwMode="auto">
            <a:xfrm>
              <a:off x="112" y="2478"/>
              <a:ext cx="1089" cy="998"/>
            </a:xfrm>
            <a:prstGeom prst="rect">
              <a:avLst/>
            </a:prstGeom>
            <a:solidFill>
              <a:schemeClr val="accent1">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ro-RO" altLang="ru-RU" sz="2000" b="1" dirty="0">
                  <a:latin typeface="Arial" panose="020B0604020202020204" pitchFamily="34" charset="0"/>
                </a:rPr>
                <a:t>Activități de</a:t>
              </a:r>
            </a:p>
            <a:p>
              <a:pPr algn="ctr">
                <a:defRPr/>
              </a:pPr>
              <a:r>
                <a:rPr lang="ro-RO" altLang="ru-RU" sz="2000" b="1" dirty="0">
                  <a:latin typeface="Arial" panose="020B0604020202020204" pitchFamily="34" charset="0"/>
                </a:rPr>
                <a:t> pregatire</a:t>
              </a:r>
              <a:endParaRPr lang="ru-RU" altLang="ru-RU" sz="2000" b="1" dirty="0">
                <a:latin typeface="Arial" panose="020B0604020202020204" pitchFamily="34" charset="0"/>
              </a:endParaRPr>
            </a:p>
          </p:txBody>
        </p:sp>
        <p:grpSp>
          <p:nvGrpSpPr>
            <p:cNvPr id="219142" name="Group 4"/>
            <p:cNvGrpSpPr>
              <a:grpSpLocks/>
            </p:cNvGrpSpPr>
            <p:nvPr/>
          </p:nvGrpSpPr>
          <p:grpSpPr bwMode="auto">
            <a:xfrm>
              <a:off x="453" y="1026"/>
              <a:ext cx="5289" cy="2451"/>
              <a:chOff x="453" y="1026"/>
              <a:chExt cx="5289" cy="2451"/>
            </a:xfrm>
          </p:grpSpPr>
          <p:sp>
            <p:nvSpPr>
              <p:cNvPr id="219143" name="Rectangle 5"/>
              <p:cNvSpPr>
                <a:spLocks noChangeArrowheads="1"/>
              </p:cNvSpPr>
              <p:nvPr/>
            </p:nvSpPr>
            <p:spPr bwMode="auto">
              <a:xfrm>
                <a:off x="1746" y="1026"/>
                <a:ext cx="2358" cy="590"/>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latin typeface="Arial" panose="020B0604020202020204" pitchFamily="34" charset="0"/>
                  </a:rPr>
                  <a:t>Procesul de </a:t>
                </a:r>
              </a:p>
              <a:p>
                <a:pPr algn="ctr">
                  <a:spcBef>
                    <a:spcPct val="0"/>
                  </a:spcBef>
                  <a:buClrTx/>
                  <a:buSzTx/>
                  <a:buFontTx/>
                  <a:buNone/>
                </a:pPr>
                <a:r>
                  <a:rPr lang="ro-RO" altLang="ru-RU" sz="2000" b="1">
                    <a:latin typeface="Arial" panose="020B0604020202020204" pitchFamily="34" charset="0"/>
                  </a:rPr>
                  <a:t>managment al cofigurației</a:t>
                </a:r>
                <a:endParaRPr lang="ru-RU" altLang="ru-RU" sz="2000" b="1">
                  <a:latin typeface="Arial" panose="020B0604020202020204" pitchFamily="34" charset="0"/>
                </a:endParaRPr>
              </a:p>
            </p:txBody>
          </p:sp>
          <p:sp>
            <p:nvSpPr>
              <p:cNvPr id="28678" name="Rectangle 6"/>
              <p:cNvSpPr>
                <a:spLocks noChangeArrowheads="1"/>
              </p:cNvSpPr>
              <p:nvPr/>
            </p:nvSpPr>
            <p:spPr bwMode="auto">
              <a:xfrm>
                <a:off x="1246" y="2478"/>
                <a:ext cx="953" cy="998"/>
              </a:xfrm>
              <a:prstGeom prst="rect">
                <a:avLst/>
              </a:prstGeom>
              <a:solidFill>
                <a:schemeClr val="accent1">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ro-RO" altLang="ru-RU" b="1" dirty="0">
                    <a:latin typeface="Arial" panose="020B0604020202020204" pitchFamily="34" charset="0"/>
                  </a:rPr>
                  <a:t>Identificare</a:t>
                </a:r>
              </a:p>
              <a:p>
                <a:pPr algn="ctr">
                  <a:defRPr/>
                </a:pPr>
                <a:r>
                  <a:rPr lang="ro-RO" altLang="ru-RU" b="1" dirty="0">
                    <a:latin typeface="Arial" panose="020B0604020202020204" pitchFamily="34" charset="0"/>
                  </a:rPr>
                  <a:t> configurație</a:t>
                </a:r>
                <a:endParaRPr lang="ru-RU" altLang="ru-RU" b="1" dirty="0">
                  <a:latin typeface="Arial" panose="020B0604020202020204" pitchFamily="34" charset="0"/>
                </a:endParaRPr>
              </a:p>
            </p:txBody>
          </p:sp>
          <p:sp>
            <p:nvSpPr>
              <p:cNvPr id="28679" name="Rectangle 7"/>
              <p:cNvSpPr>
                <a:spLocks noChangeArrowheads="1"/>
              </p:cNvSpPr>
              <p:nvPr/>
            </p:nvSpPr>
            <p:spPr bwMode="auto">
              <a:xfrm>
                <a:off x="2242" y="2478"/>
                <a:ext cx="909" cy="998"/>
              </a:xfrm>
              <a:prstGeom prst="rect">
                <a:avLst/>
              </a:prstGeom>
              <a:solidFill>
                <a:schemeClr val="accent1">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ro-RO" altLang="ru-RU" b="1" dirty="0">
                    <a:latin typeface="Arial" panose="020B0604020202020204" pitchFamily="34" charset="0"/>
                  </a:rPr>
                  <a:t>controlul</a:t>
                </a:r>
                <a:endParaRPr lang="ru-RU" altLang="ru-RU" b="1" dirty="0">
                  <a:latin typeface="Arial" panose="020B0604020202020204" pitchFamily="34" charset="0"/>
                </a:endParaRPr>
              </a:p>
              <a:p>
                <a:pPr algn="ctr">
                  <a:defRPr/>
                </a:pPr>
                <a:r>
                  <a:rPr lang="ro-RO" altLang="ru-RU" b="1" dirty="0">
                    <a:latin typeface="Arial" panose="020B0604020202020204" pitchFamily="34" charset="0"/>
                  </a:rPr>
                  <a:t>Configurației</a:t>
                </a:r>
                <a:endParaRPr lang="ru-RU" altLang="ru-RU" b="1" dirty="0">
                  <a:latin typeface="Arial" panose="020B0604020202020204" pitchFamily="34" charset="0"/>
                </a:endParaRPr>
              </a:p>
            </p:txBody>
          </p:sp>
          <p:sp>
            <p:nvSpPr>
              <p:cNvPr id="28680" name="Rectangle 8"/>
              <p:cNvSpPr>
                <a:spLocks noChangeArrowheads="1"/>
              </p:cNvSpPr>
              <p:nvPr/>
            </p:nvSpPr>
            <p:spPr bwMode="auto">
              <a:xfrm>
                <a:off x="3197" y="2478"/>
                <a:ext cx="688" cy="999"/>
              </a:xfrm>
              <a:prstGeom prst="rect">
                <a:avLst/>
              </a:prstGeom>
              <a:solidFill>
                <a:schemeClr val="accent1">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ro-RO" altLang="ru-RU" sz="1500" b="1" dirty="0">
                    <a:latin typeface="Arial" panose="020B0604020202020204" pitchFamily="34" charset="0"/>
                  </a:rPr>
                  <a:t>Evidența </a:t>
                </a:r>
              </a:p>
              <a:p>
                <a:pPr algn="ctr">
                  <a:defRPr/>
                </a:pPr>
                <a:r>
                  <a:rPr lang="ro-RO" altLang="ru-RU" sz="1500" b="1" dirty="0">
                    <a:latin typeface="Arial" panose="020B0604020202020204" pitchFamily="34" charset="0"/>
                  </a:rPr>
                  <a:t>stărilor</a:t>
                </a:r>
                <a:endParaRPr lang="ru-RU" altLang="ru-RU" sz="1500" b="1" dirty="0">
                  <a:latin typeface="Arial" panose="020B0604020202020204" pitchFamily="34" charset="0"/>
                </a:endParaRPr>
              </a:p>
              <a:p>
                <a:pPr algn="ctr">
                  <a:defRPr/>
                </a:pPr>
                <a:r>
                  <a:rPr lang="ro-RO" altLang="ru-RU" sz="1500" b="1" dirty="0">
                    <a:latin typeface="Arial" panose="020B0604020202020204" pitchFamily="34" charset="0"/>
                  </a:rPr>
                  <a:t>Config.</a:t>
                </a:r>
                <a:endParaRPr lang="ru-RU" altLang="ru-RU" sz="1500" b="1" dirty="0">
                  <a:latin typeface="Arial" panose="020B0604020202020204" pitchFamily="34" charset="0"/>
                </a:endParaRPr>
              </a:p>
            </p:txBody>
          </p:sp>
          <p:sp>
            <p:nvSpPr>
              <p:cNvPr id="28681" name="Rectangle 9"/>
              <p:cNvSpPr>
                <a:spLocks noChangeArrowheads="1"/>
              </p:cNvSpPr>
              <p:nvPr/>
            </p:nvSpPr>
            <p:spPr bwMode="auto">
              <a:xfrm>
                <a:off x="3920" y="2478"/>
                <a:ext cx="857" cy="999"/>
              </a:xfrm>
              <a:prstGeom prst="rect">
                <a:avLst/>
              </a:prstGeom>
              <a:solidFill>
                <a:schemeClr val="accent1">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ro-RO" altLang="ru-RU" sz="1500" b="1" dirty="0">
                    <a:latin typeface="Arial" panose="020B0604020202020204" pitchFamily="34" charset="0"/>
                  </a:rPr>
                  <a:t>Estimsrea </a:t>
                </a:r>
              </a:p>
              <a:p>
                <a:pPr algn="ctr">
                  <a:defRPr/>
                </a:pPr>
                <a:r>
                  <a:rPr lang="ro-RO" altLang="ru-RU" sz="1500" b="1" dirty="0">
                    <a:latin typeface="Arial" panose="020B0604020202020204" pitchFamily="34" charset="0"/>
                  </a:rPr>
                  <a:t>Configurației</a:t>
                </a:r>
                <a:endParaRPr lang="ru-RU" altLang="ru-RU" sz="1500" b="1" dirty="0">
                  <a:latin typeface="Arial" panose="020B0604020202020204" pitchFamily="34" charset="0"/>
                </a:endParaRPr>
              </a:p>
            </p:txBody>
          </p:sp>
          <p:sp>
            <p:nvSpPr>
              <p:cNvPr id="28682" name="Rectangle 10"/>
              <p:cNvSpPr>
                <a:spLocks noChangeArrowheads="1"/>
              </p:cNvSpPr>
              <p:nvPr/>
            </p:nvSpPr>
            <p:spPr bwMode="auto">
              <a:xfrm>
                <a:off x="4830" y="2478"/>
                <a:ext cx="912" cy="998"/>
              </a:xfrm>
              <a:prstGeom prst="rect">
                <a:avLst/>
              </a:prstGeom>
              <a:solidFill>
                <a:schemeClr val="accent1">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r>
                  <a:rPr lang="ro-RO" altLang="ru-RU" sz="1500" b="1" dirty="0">
                    <a:latin typeface="Arial" panose="020B0604020202020204" pitchFamily="34" charset="0"/>
                  </a:rPr>
                  <a:t>Managmentul</a:t>
                </a:r>
              </a:p>
              <a:p>
                <a:pPr algn="ctr">
                  <a:defRPr/>
                </a:pPr>
                <a:r>
                  <a:rPr lang="ro-RO" altLang="ru-RU" sz="1500" b="1" dirty="0">
                    <a:latin typeface="Arial" panose="020B0604020202020204" pitchFamily="34" charset="0"/>
                  </a:rPr>
                  <a:t>Producerii și </a:t>
                </a:r>
              </a:p>
              <a:p>
                <a:pPr algn="ctr">
                  <a:defRPr/>
                </a:pPr>
                <a:r>
                  <a:rPr lang="ro-RO" altLang="ru-RU" sz="1500" b="1" dirty="0">
                    <a:latin typeface="Arial" panose="020B0604020202020204" pitchFamily="34" charset="0"/>
                  </a:rPr>
                  <a:t>lovrare</a:t>
                </a:r>
                <a:endParaRPr lang="ru-RU" altLang="ru-RU" sz="1500" b="1" dirty="0">
                  <a:latin typeface="Arial" panose="020B0604020202020204" pitchFamily="34" charset="0"/>
                </a:endParaRPr>
              </a:p>
            </p:txBody>
          </p:sp>
          <p:sp>
            <p:nvSpPr>
              <p:cNvPr id="219149" name="Line 11"/>
              <p:cNvSpPr>
                <a:spLocks noChangeShapeType="1"/>
              </p:cNvSpPr>
              <p:nvPr/>
            </p:nvSpPr>
            <p:spPr bwMode="auto">
              <a:xfrm>
                <a:off x="453" y="1843"/>
                <a:ext cx="48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9150" name="Line 12"/>
              <p:cNvSpPr>
                <a:spLocks noChangeShapeType="1"/>
              </p:cNvSpPr>
              <p:nvPr/>
            </p:nvSpPr>
            <p:spPr bwMode="auto">
              <a:xfrm>
                <a:off x="453" y="1843"/>
                <a:ext cx="0" cy="6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9151" name="Line 13"/>
              <p:cNvSpPr>
                <a:spLocks noChangeShapeType="1"/>
              </p:cNvSpPr>
              <p:nvPr/>
            </p:nvSpPr>
            <p:spPr bwMode="auto">
              <a:xfrm>
                <a:off x="1632" y="1843"/>
                <a:ext cx="0" cy="6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9152" name="Line 14"/>
              <p:cNvSpPr>
                <a:spLocks noChangeShapeType="1"/>
              </p:cNvSpPr>
              <p:nvPr/>
            </p:nvSpPr>
            <p:spPr bwMode="auto">
              <a:xfrm>
                <a:off x="2630" y="1843"/>
                <a:ext cx="0" cy="6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9153" name="Line 15"/>
              <p:cNvSpPr>
                <a:spLocks noChangeShapeType="1"/>
              </p:cNvSpPr>
              <p:nvPr/>
            </p:nvSpPr>
            <p:spPr bwMode="auto">
              <a:xfrm>
                <a:off x="3492" y="1843"/>
                <a:ext cx="0" cy="6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9154" name="Line 16"/>
              <p:cNvSpPr>
                <a:spLocks noChangeShapeType="1"/>
              </p:cNvSpPr>
              <p:nvPr/>
            </p:nvSpPr>
            <p:spPr bwMode="auto">
              <a:xfrm>
                <a:off x="4308" y="1843"/>
                <a:ext cx="0" cy="6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9155" name="Line 17"/>
              <p:cNvSpPr>
                <a:spLocks noChangeShapeType="1"/>
              </p:cNvSpPr>
              <p:nvPr/>
            </p:nvSpPr>
            <p:spPr bwMode="auto">
              <a:xfrm>
                <a:off x="5261" y="1843"/>
                <a:ext cx="0" cy="6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19156" name="Line 18"/>
              <p:cNvSpPr>
                <a:spLocks noChangeShapeType="1"/>
              </p:cNvSpPr>
              <p:nvPr/>
            </p:nvSpPr>
            <p:spPr bwMode="auto">
              <a:xfrm>
                <a:off x="2971" y="1616"/>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sp>
        <p:nvSpPr>
          <p:cNvPr id="219139" name="Rectangle 19"/>
          <p:cNvSpPr>
            <a:spLocks noGrp="1" noChangeArrowheads="1"/>
          </p:cNvSpPr>
          <p:nvPr>
            <p:ph type="title"/>
          </p:nvPr>
        </p:nvSpPr>
        <p:spPr>
          <a:xfrm>
            <a:off x="2362200" y="152400"/>
            <a:ext cx="7772400" cy="603250"/>
          </a:xfrm>
        </p:spPr>
        <p:txBody>
          <a:bodyPr/>
          <a:lstStyle/>
          <a:p>
            <a:pPr algn="ctr"/>
            <a:r>
              <a:rPr lang="en-US" altLang="ru-RU" sz="3600" b="1"/>
              <a:t>Procese   auxiliare </a:t>
            </a:r>
            <a:r>
              <a:rPr lang="ro-RO" altLang="ru-RU" sz="3600" b="1"/>
              <a:t>a</a:t>
            </a:r>
            <a:r>
              <a:rPr lang="en-US" altLang="ru-RU" sz="3600" b="1"/>
              <a:t>le </a:t>
            </a:r>
            <a:r>
              <a:rPr lang="ro-RO" altLang="ru-RU" sz="3600" b="1"/>
              <a:t>C</a:t>
            </a:r>
            <a:r>
              <a:rPr lang="en-US" altLang="ru-RU" sz="3600" b="1"/>
              <a:t>iclului de </a:t>
            </a:r>
            <a:r>
              <a:rPr lang="ro-RO" altLang="ru-RU" sz="3600" b="1"/>
              <a:t>V</a:t>
            </a:r>
            <a:r>
              <a:rPr lang="en-US" altLang="ru-RU" sz="3600" b="1"/>
              <a:t>ia</a:t>
            </a:r>
            <a:r>
              <a:rPr lang="ro-RO" altLang="ru-RU" sz="3600" b="1"/>
              <a:t>ță</a:t>
            </a:r>
            <a:endParaRPr lang="ru-RU" altLang="ru-RU" sz="3600"/>
          </a:p>
        </p:txBody>
      </p:sp>
      <p:sp>
        <p:nvSpPr>
          <p:cNvPr id="28692" name="Rectangle 20"/>
          <p:cNvSpPr>
            <a:spLocks noGrp="1" noChangeArrowheads="1"/>
          </p:cNvSpPr>
          <p:nvPr>
            <p:ph type="body" sz="half" idx="1"/>
          </p:nvPr>
        </p:nvSpPr>
        <p:spPr>
          <a:xfrm>
            <a:off x="1524000" y="908051"/>
            <a:ext cx="9144000" cy="1952625"/>
          </a:xfrm>
        </p:spPr>
        <p:txBody>
          <a:bodyPr>
            <a:normAutofit fontScale="92500" lnSpcReduction="20000"/>
          </a:bodyPr>
          <a:lstStyle/>
          <a:p>
            <a:pPr>
              <a:lnSpc>
                <a:spcPct val="90000"/>
              </a:lnSpc>
              <a:defRPr/>
            </a:pPr>
            <a:endParaRPr lang="ro-RO" altLang="ru-RU" sz="2000" b="1" dirty="0"/>
          </a:p>
          <a:p>
            <a:pPr>
              <a:lnSpc>
                <a:spcPct val="90000"/>
              </a:lnSpc>
              <a:defRPr/>
            </a:pPr>
            <a:endParaRPr lang="ro-RO" altLang="ru-RU" sz="2000" b="1" dirty="0"/>
          </a:p>
          <a:p>
            <a:pPr>
              <a:lnSpc>
                <a:spcPct val="90000"/>
              </a:lnSpc>
              <a:defRPr/>
            </a:pPr>
            <a:r>
              <a:rPr lang="en-US" altLang="ru-RU" sz="2000" b="1" dirty="0"/>
              <a:t>configuration management process</a:t>
            </a:r>
            <a:r>
              <a:rPr lang="ro-RO" altLang="ru-RU" sz="2000" b="1" dirty="0"/>
              <a:t> – </a:t>
            </a:r>
            <a:r>
              <a:rPr lang="ro-RO" altLang="ru-RU" sz="2000" dirty="0"/>
              <a:t>presupune aplicarea procedurilor administrative și tehnice pe tot parcursul C.V. Soft pentru a controla starea componentelor, managmentul modificărilor, descrierea și întocmirea rapoartelor despre starea componentelor și solocitărilor de modificare componente, asigurarea itegrității și copatibilității componentelor soft</a:t>
            </a:r>
            <a:r>
              <a:rPr lang="ru-RU" altLang="ru-RU" sz="2000" dirty="0"/>
              <a:t>,</a:t>
            </a:r>
            <a:r>
              <a:rPr lang="ro-RO" altLang="ru-RU" sz="2000" dirty="0"/>
              <a:t> managmenul păstrare și livrare soft.</a:t>
            </a:r>
            <a:endParaRPr lang="ru-RU" altLang="ru-RU" sz="2000" dirty="0"/>
          </a:p>
        </p:txBody>
      </p:sp>
    </p:spTree>
    <p:extLst>
      <p:ext uri="{BB962C8B-B14F-4D97-AF65-F5344CB8AC3E}">
        <p14:creationId xmlns:p14="http://schemas.microsoft.com/office/powerpoint/2010/main" val="130186205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277091"/>
            <a:ext cx="10515600" cy="5899872"/>
          </a:xfrm>
        </p:spPr>
        <p:txBody>
          <a:bodyPr>
            <a:normAutofit/>
          </a:bodyPr>
          <a:lstStyle/>
          <a:p>
            <a:r>
              <a:rPr lang="ro-RO" sz="3600" dirty="0"/>
              <a:t>Prin aceasta, ne referim la păstrarea modelelor existente așa cum sunt și la stabilirea relațiilor între ele într-un mod explicit și ușor de utilizat, </a:t>
            </a:r>
            <a:endParaRPr lang="ro-RO" sz="3600" dirty="0" smtClean="0"/>
          </a:p>
          <a:p>
            <a:r>
              <a:rPr lang="ro-RO" sz="3600" dirty="0" smtClean="0"/>
              <a:t>sprijinind</a:t>
            </a:r>
            <a:r>
              <a:rPr lang="ro-RO" sz="3600" dirty="0"/>
              <a:t>, de exemplu, verificarea coerenței, schimbarea reflecției automate, </a:t>
            </a:r>
            <a:r>
              <a:rPr lang="ro-RO" sz="3600" dirty="0" smtClean="0"/>
              <a:t>translarea </a:t>
            </a:r>
            <a:r>
              <a:rPr lang="ro-RO" sz="3600" dirty="0"/>
              <a:t>de la model la model și alte servicii din afara </a:t>
            </a:r>
            <a:r>
              <a:rPr lang="ro-RO" sz="3600" dirty="0" smtClean="0"/>
              <a:t> </a:t>
            </a:r>
            <a:r>
              <a:rPr lang="ro-RO" sz="3600" dirty="0"/>
              <a:t>granițele limbajului de modelare. </a:t>
            </a:r>
            <a:endParaRPr lang="ro-RO" sz="3600" dirty="0" smtClean="0"/>
          </a:p>
          <a:p>
            <a:r>
              <a:rPr lang="ro-RO" sz="3600" dirty="0" smtClean="0"/>
              <a:t>UEML </a:t>
            </a:r>
            <a:r>
              <a:rPr lang="ro-RO" sz="3600" dirty="0"/>
              <a:t>poate fi considerat ca un limbaj intermediar - sau un hub prin care puteți conecta diferite </a:t>
            </a:r>
            <a:r>
              <a:rPr lang="ro-RO" sz="3600" dirty="0" smtClean="0"/>
              <a:t>limbaje, </a:t>
            </a:r>
            <a:r>
              <a:rPr lang="ro-RO" sz="3600" dirty="0"/>
              <a:t>ceea ce facilitează crearea unei rețele de </a:t>
            </a:r>
            <a:r>
              <a:rPr lang="ro-RO" sz="3600" dirty="0" smtClean="0"/>
              <a:t>limbaje </a:t>
            </a:r>
            <a:r>
              <a:rPr lang="ro-RO" sz="3600" dirty="0"/>
              <a:t>și modele reprezentate în aceste </a:t>
            </a:r>
            <a:r>
              <a:rPr lang="ro-RO" sz="3600" dirty="0" smtClean="0"/>
              <a:t>limbaje.</a:t>
            </a:r>
            <a:endParaRPr lang="ru-RU" sz="3600" dirty="0"/>
          </a:p>
        </p:txBody>
      </p:sp>
    </p:spTree>
    <p:extLst>
      <p:ext uri="{BB962C8B-B14F-4D97-AF65-F5344CB8AC3E}">
        <p14:creationId xmlns:p14="http://schemas.microsoft.com/office/powerpoint/2010/main" val="23944929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91886"/>
            <a:ext cx="10515600" cy="5785077"/>
          </a:xfrm>
        </p:spPr>
        <p:txBody>
          <a:bodyPr>
            <a:normAutofit/>
          </a:bodyPr>
          <a:lstStyle/>
          <a:p>
            <a:r>
              <a:rPr lang="ro-RO" sz="3600" dirty="0"/>
              <a:t>Aceste și alte posibile evoluții viitoare au fost organizate pe foaia de parcurs UEML, care cuprinde mai multe domenii de cercetare, fiecare dintre acestea detalind acțiuni </a:t>
            </a:r>
            <a:r>
              <a:rPr lang="ro-RO" sz="3600" dirty="0" smtClean="0"/>
              <a:t>specifice. </a:t>
            </a:r>
          </a:p>
          <a:p>
            <a:r>
              <a:rPr lang="ro-RO" sz="3600" dirty="0" smtClean="0"/>
              <a:t>Într-o </a:t>
            </a:r>
            <a:r>
              <a:rPr lang="ro-RO" sz="3600" dirty="0"/>
              <a:t>anumită măsură, dezvoltarea ulterioară a UEML în fiecare direcție poate merge în paralel, fără o coordonare strictă.</a:t>
            </a:r>
            <a:endParaRPr lang="ru-RU" sz="3600" dirty="0"/>
          </a:p>
        </p:txBody>
      </p:sp>
    </p:spTree>
    <p:extLst>
      <p:ext uri="{BB962C8B-B14F-4D97-AF65-F5344CB8AC3E}">
        <p14:creationId xmlns:p14="http://schemas.microsoft.com/office/powerpoint/2010/main" val="8007949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26571" y="261257"/>
            <a:ext cx="11544300" cy="6400800"/>
          </a:xfrm>
        </p:spPr>
        <p:txBody>
          <a:bodyPr>
            <a:normAutofit lnSpcReduction="10000"/>
          </a:bodyPr>
          <a:lstStyle/>
          <a:p>
            <a:r>
              <a:rPr lang="ro-RO" dirty="0">
                <a:solidFill>
                  <a:srgbClr val="C00000"/>
                </a:solidFill>
              </a:rPr>
              <a:t>Zece direcții originale au fost</a:t>
            </a:r>
            <a:r>
              <a:rPr lang="ro-RO" dirty="0"/>
              <a:t>:</a:t>
            </a:r>
          </a:p>
          <a:p>
            <a:pPr marL="0" indent="0">
              <a:buNone/>
            </a:pPr>
            <a:r>
              <a:rPr lang="ro-RO" dirty="0"/>
              <a:t>- Lățimea </a:t>
            </a:r>
            <a:r>
              <a:rPr lang="ro-RO" dirty="0" smtClean="0"/>
              <a:t>limbajului </a:t>
            </a:r>
            <a:r>
              <a:rPr lang="ro-RO" dirty="0"/>
              <a:t>- include mai multe limbi;</a:t>
            </a:r>
          </a:p>
          <a:p>
            <a:pPr marL="0" indent="0">
              <a:buNone/>
            </a:pPr>
            <a:r>
              <a:rPr lang="ro-RO" dirty="0"/>
              <a:t>- profunzimea ontologică - căutarea unei ontologii comune;</a:t>
            </a:r>
          </a:p>
          <a:p>
            <a:pPr marL="0" indent="0">
              <a:buNone/>
            </a:pPr>
            <a:r>
              <a:rPr lang="ro-RO" dirty="0"/>
              <a:t>- claritatea ontologică - dezvoltarea unui limbaj ontologic comun;</a:t>
            </a:r>
          </a:p>
          <a:p>
            <a:pPr marL="0" indent="0">
              <a:buNone/>
            </a:pPr>
            <a:r>
              <a:rPr lang="ro-RO" dirty="0"/>
              <a:t>- prezentare - extinde suportul pentru sarcinile de prezentare;</a:t>
            </a:r>
          </a:p>
          <a:p>
            <a:pPr marL="0" indent="0">
              <a:buNone/>
            </a:pPr>
            <a:r>
              <a:rPr lang="ro-RO" dirty="0"/>
              <a:t>- formalitate matematică - pentru definiția oficială a semanticii UEML;</a:t>
            </a:r>
          </a:p>
          <a:p>
            <a:pPr marL="0" indent="0">
              <a:buNone/>
            </a:pPr>
            <a:r>
              <a:rPr lang="ro-RO" dirty="0"/>
              <a:t>- Suport instrumental - dezvoltă un prototip cu o interfață grafică;</a:t>
            </a:r>
          </a:p>
          <a:p>
            <a:pPr marL="0" indent="0">
              <a:buNone/>
            </a:pPr>
            <a:r>
              <a:rPr lang="ro-RO" dirty="0"/>
              <a:t>- model de management - pentru a oferi suport modelului, pe lângă managementul limbajului;</a:t>
            </a:r>
          </a:p>
          <a:p>
            <a:pPr marL="0" indent="0">
              <a:buNone/>
            </a:pPr>
            <a:r>
              <a:rPr lang="ro-RO" dirty="0"/>
              <a:t>- validarea modelului - limbajul structural și comportamental și validarea modelului;</a:t>
            </a:r>
          </a:p>
          <a:p>
            <a:pPr marL="0" indent="0">
              <a:buNone/>
            </a:pPr>
            <a:r>
              <a:rPr lang="ro-RO" dirty="0"/>
              <a:t>- distribuție - face cunoscut UEML în industrie și știință și ca standard;</a:t>
            </a:r>
          </a:p>
          <a:p>
            <a:pPr marL="0" indent="0">
              <a:buNone/>
            </a:pPr>
            <a:r>
              <a:rPr lang="ro-RO" dirty="0"/>
              <a:t>- comunitate - crearea și menținerea unei comunități dedicate și coezive pentru gestionarea și dezvoltarea UEML și abordarea acesteia.</a:t>
            </a:r>
            <a:endParaRPr lang="ru-RU" dirty="0"/>
          </a:p>
        </p:txBody>
      </p:sp>
    </p:spTree>
    <p:extLst>
      <p:ext uri="{BB962C8B-B14F-4D97-AF65-F5344CB8AC3E}">
        <p14:creationId xmlns:p14="http://schemas.microsoft.com/office/powerpoint/2010/main" val="154389900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87927"/>
            <a:ext cx="11099538" cy="5789036"/>
          </a:xfrm>
        </p:spPr>
        <p:txBody>
          <a:bodyPr/>
          <a:lstStyle/>
          <a:p>
            <a:r>
              <a:rPr lang="ro-RO" dirty="0"/>
              <a:t>Construcții de bază </a:t>
            </a:r>
            <a:r>
              <a:rPr lang="ro-RO" dirty="0" smtClean="0"/>
              <a:t>UEML include</a:t>
            </a:r>
            <a:r>
              <a:rPr lang="ru-RU" dirty="0" smtClean="0"/>
              <a:t>:</a:t>
            </a:r>
            <a:endParaRPr lang="ru-RU" dirty="0"/>
          </a:p>
        </p:txBody>
      </p:sp>
      <p:pic>
        <p:nvPicPr>
          <p:cNvPr id="4" name="Рисунок 3"/>
          <p:cNvPicPr>
            <a:picLocks noChangeAspect="1"/>
          </p:cNvPicPr>
          <p:nvPr/>
        </p:nvPicPr>
        <p:blipFill>
          <a:blip r:embed="rId2"/>
          <a:stretch>
            <a:fillRect/>
          </a:stretch>
        </p:blipFill>
        <p:spPr>
          <a:xfrm>
            <a:off x="3794098" y="732744"/>
            <a:ext cx="8397902" cy="5552643"/>
          </a:xfrm>
          <a:prstGeom prst="rect">
            <a:avLst/>
          </a:prstGeom>
        </p:spPr>
      </p:pic>
      <p:sp>
        <p:nvSpPr>
          <p:cNvPr id="5" name="TextBox 4"/>
          <p:cNvSpPr txBox="1"/>
          <p:nvPr/>
        </p:nvSpPr>
        <p:spPr>
          <a:xfrm>
            <a:off x="351244" y="3640181"/>
            <a:ext cx="3929811" cy="3046988"/>
          </a:xfrm>
          <a:prstGeom prst="rect">
            <a:avLst/>
          </a:prstGeom>
          <a:noFill/>
        </p:spPr>
        <p:txBody>
          <a:bodyPr wrap="square" rtlCol="0">
            <a:spAutoFit/>
          </a:bodyPr>
          <a:lstStyle/>
          <a:p>
            <a:pPr marL="742950" indent="-742950">
              <a:buAutoNum type="arabicPeriod"/>
            </a:pPr>
            <a:r>
              <a:rPr lang="ro-RO" sz="3200" b="1" dirty="0" smtClean="0">
                <a:solidFill>
                  <a:srgbClr val="C00000"/>
                </a:solidFill>
              </a:rPr>
              <a:t>Event</a:t>
            </a:r>
            <a:endParaRPr lang="ru-RU" sz="3200" dirty="0">
              <a:solidFill>
                <a:srgbClr val="C00000"/>
              </a:solidFill>
            </a:endParaRPr>
          </a:p>
          <a:p>
            <a:pPr marL="742950" indent="-742950">
              <a:buAutoNum type="arabicPeriod"/>
            </a:pPr>
            <a:r>
              <a:rPr lang="ro-RO" sz="3200" b="1" dirty="0" smtClean="0">
                <a:solidFill>
                  <a:srgbClr val="C00000"/>
                </a:solidFill>
              </a:rPr>
              <a:t>Process</a:t>
            </a:r>
            <a:endParaRPr lang="ru-RU" sz="3200" b="1" dirty="0" smtClean="0">
              <a:solidFill>
                <a:srgbClr val="C00000"/>
              </a:solidFill>
            </a:endParaRPr>
          </a:p>
          <a:p>
            <a:pPr marL="742950" indent="-742950">
              <a:buAutoNum type="arabicPeriod"/>
            </a:pPr>
            <a:r>
              <a:rPr lang="ro-RO" sz="3200" b="1" dirty="0" smtClean="0">
                <a:solidFill>
                  <a:srgbClr val="C00000"/>
                </a:solidFill>
              </a:rPr>
              <a:t>Activity</a:t>
            </a:r>
            <a:endParaRPr lang="ru-RU" sz="3200" dirty="0">
              <a:solidFill>
                <a:srgbClr val="C00000"/>
              </a:solidFill>
            </a:endParaRPr>
          </a:p>
          <a:p>
            <a:pPr marL="742950" indent="-742950">
              <a:buAutoNum type="arabicPeriod"/>
            </a:pPr>
            <a:r>
              <a:rPr lang="ro-RO" sz="3200" b="1" dirty="0" smtClean="0">
                <a:solidFill>
                  <a:srgbClr val="C00000"/>
                </a:solidFill>
              </a:rPr>
              <a:t>Enterprise Object</a:t>
            </a:r>
            <a:r>
              <a:rPr lang="ru-RU" sz="3200" b="1" dirty="0" smtClean="0">
                <a:solidFill>
                  <a:srgbClr val="C00000"/>
                </a:solidFill>
              </a:rPr>
              <a:t> </a:t>
            </a:r>
          </a:p>
          <a:p>
            <a:pPr marL="742950" indent="-742950">
              <a:buAutoNum type="arabicPeriod"/>
            </a:pPr>
            <a:r>
              <a:rPr lang="ro-RO" sz="3200" b="1" dirty="0" smtClean="0">
                <a:solidFill>
                  <a:srgbClr val="C00000"/>
                </a:solidFill>
              </a:rPr>
              <a:t>Resource</a:t>
            </a:r>
            <a:endParaRPr lang="ru-RU" sz="3200" b="1" dirty="0" smtClean="0">
              <a:solidFill>
                <a:srgbClr val="C00000"/>
              </a:solidFill>
            </a:endParaRPr>
          </a:p>
          <a:p>
            <a:pPr marL="742950" indent="-742950">
              <a:buAutoNum type="arabicPeriod"/>
            </a:pPr>
            <a:r>
              <a:rPr lang="ro-RO" sz="3200" b="1" dirty="0" smtClean="0">
                <a:solidFill>
                  <a:srgbClr val="C00000"/>
                </a:solidFill>
              </a:rPr>
              <a:t>Organisation Unit</a:t>
            </a:r>
            <a:r>
              <a:rPr lang="ro-RO" sz="3200" dirty="0" smtClean="0">
                <a:solidFill>
                  <a:srgbClr val="C00000"/>
                </a:solidFill>
              </a:rPr>
              <a:t> </a:t>
            </a:r>
            <a:endParaRPr lang="ru-RU" sz="3200" dirty="0">
              <a:solidFill>
                <a:srgbClr val="C00000"/>
              </a:solidFill>
            </a:endParaRPr>
          </a:p>
        </p:txBody>
      </p:sp>
      <p:sp>
        <p:nvSpPr>
          <p:cNvPr id="6" name="TextBox 5"/>
          <p:cNvSpPr txBox="1"/>
          <p:nvPr/>
        </p:nvSpPr>
        <p:spPr>
          <a:xfrm>
            <a:off x="4738255" y="1371600"/>
            <a:ext cx="235527" cy="369332"/>
          </a:xfrm>
          <a:prstGeom prst="rect">
            <a:avLst/>
          </a:prstGeom>
          <a:noFill/>
        </p:spPr>
        <p:txBody>
          <a:bodyPr wrap="square" rtlCol="0">
            <a:spAutoFit/>
          </a:bodyPr>
          <a:lstStyle/>
          <a:p>
            <a:r>
              <a:rPr lang="ru-RU" b="1" dirty="0">
                <a:solidFill>
                  <a:srgbClr val="C00000"/>
                </a:solidFill>
              </a:rPr>
              <a:t>1</a:t>
            </a:r>
            <a:endParaRPr lang="ru-RU" dirty="0"/>
          </a:p>
        </p:txBody>
      </p:sp>
      <p:sp>
        <p:nvSpPr>
          <p:cNvPr id="8" name="TextBox 7"/>
          <p:cNvSpPr txBox="1"/>
          <p:nvPr/>
        </p:nvSpPr>
        <p:spPr>
          <a:xfrm>
            <a:off x="7738787" y="1784042"/>
            <a:ext cx="457200" cy="369332"/>
          </a:xfrm>
          <a:prstGeom prst="rect">
            <a:avLst/>
          </a:prstGeom>
          <a:noFill/>
        </p:spPr>
        <p:txBody>
          <a:bodyPr wrap="square" rtlCol="0">
            <a:spAutoFit/>
          </a:bodyPr>
          <a:lstStyle/>
          <a:p>
            <a:r>
              <a:rPr lang="ru-RU" b="1" dirty="0" smtClean="0">
                <a:solidFill>
                  <a:srgbClr val="C00000"/>
                </a:solidFill>
              </a:rPr>
              <a:t>2</a:t>
            </a:r>
            <a:r>
              <a:rPr lang="ru-RU" b="1" dirty="0">
                <a:solidFill>
                  <a:srgbClr val="C00000"/>
                </a:solidFill>
              </a:rPr>
              <a:t>.</a:t>
            </a:r>
            <a:endParaRPr lang="ru-RU" dirty="0"/>
          </a:p>
        </p:txBody>
      </p:sp>
      <p:sp>
        <p:nvSpPr>
          <p:cNvPr id="9" name="TextBox 8"/>
          <p:cNvSpPr txBox="1"/>
          <p:nvPr/>
        </p:nvSpPr>
        <p:spPr>
          <a:xfrm>
            <a:off x="7675418" y="2824211"/>
            <a:ext cx="457200" cy="369332"/>
          </a:xfrm>
          <a:prstGeom prst="rect">
            <a:avLst/>
          </a:prstGeom>
          <a:noFill/>
        </p:spPr>
        <p:txBody>
          <a:bodyPr wrap="square" rtlCol="0">
            <a:spAutoFit/>
          </a:bodyPr>
          <a:lstStyle/>
          <a:p>
            <a:r>
              <a:rPr lang="ru-RU" b="1" dirty="0" smtClean="0">
                <a:solidFill>
                  <a:srgbClr val="C00000"/>
                </a:solidFill>
              </a:rPr>
              <a:t>3.</a:t>
            </a:r>
            <a:endParaRPr lang="ru-RU" dirty="0"/>
          </a:p>
        </p:txBody>
      </p:sp>
      <p:sp>
        <p:nvSpPr>
          <p:cNvPr id="10" name="TextBox 9"/>
          <p:cNvSpPr txBox="1"/>
          <p:nvPr/>
        </p:nvSpPr>
        <p:spPr>
          <a:xfrm>
            <a:off x="6013896" y="2646840"/>
            <a:ext cx="457200" cy="369332"/>
          </a:xfrm>
          <a:prstGeom prst="rect">
            <a:avLst/>
          </a:prstGeom>
          <a:noFill/>
        </p:spPr>
        <p:txBody>
          <a:bodyPr wrap="square" rtlCol="0">
            <a:spAutoFit/>
          </a:bodyPr>
          <a:lstStyle/>
          <a:p>
            <a:r>
              <a:rPr lang="ru-RU" b="1" dirty="0" smtClean="0">
                <a:solidFill>
                  <a:srgbClr val="C00000"/>
                </a:solidFill>
              </a:rPr>
              <a:t>4.</a:t>
            </a:r>
            <a:endParaRPr lang="ru-RU" dirty="0"/>
          </a:p>
        </p:txBody>
      </p:sp>
      <p:sp>
        <p:nvSpPr>
          <p:cNvPr id="11" name="TextBox 10"/>
          <p:cNvSpPr txBox="1"/>
          <p:nvPr/>
        </p:nvSpPr>
        <p:spPr>
          <a:xfrm>
            <a:off x="6789750" y="3910847"/>
            <a:ext cx="457200" cy="369332"/>
          </a:xfrm>
          <a:prstGeom prst="rect">
            <a:avLst/>
          </a:prstGeom>
          <a:noFill/>
        </p:spPr>
        <p:txBody>
          <a:bodyPr wrap="square" rtlCol="0">
            <a:spAutoFit/>
          </a:bodyPr>
          <a:lstStyle/>
          <a:p>
            <a:r>
              <a:rPr lang="ru-RU" b="1" dirty="0">
                <a:solidFill>
                  <a:srgbClr val="C00000"/>
                </a:solidFill>
              </a:rPr>
              <a:t>5</a:t>
            </a:r>
            <a:endParaRPr lang="ru-RU" dirty="0"/>
          </a:p>
        </p:txBody>
      </p:sp>
      <p:sp>
        <p:nvSpPr>
          <p:cNvPr id="12" name="TextBox 11"/>
          <p:cNvSpPr txBox="1"/>
          <p:nvPr/>
        </p:nvSpPr>
        <p:spPr>
          <a:xfrm>
            <a:off x="10149478" y="2646840"/>
            <a:ext cx="457200" cy="369332"/>
          </a:xfrm>
          <a:prstGeom prst="rect">
            <a:avLst/>
          </a:prstGeom>
          <a:noFill/>
        </p:spPr>
        <p:txBody>
          <a:bodyPr wrap="square" rtlCol="0">
            <a:spAutoFit/>
          </a:bodyPr>
          <a:lstStyle/>
          <a:p>
            <a:r>
              <a:rPr lang="ru-RU" b="1" dirty="0" smtClean="0">
                <a:solidFill>
                  <a:srgbClr val="C00000"/>
                </a:solidFill>
              </a:rPr>
              <a:t>6.</a:t>
            </a:r>
            <a:endParaRPr lang="ru-RU" dirty="0"/>
          </a:p>
        </p:txBody>
      </p:sp>
    </p:spTree>
    <p:extLst>
      <p:ext uri="{BB962C8B-B14F-4D97-AF65-F5344CB8AC3E}">
        <p14:creationId xmlns:p14="http://schemas.microsoft.com/office/powerpoint/2010/main" val="7679327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98765" y="318655"/>
            <a:ext cx="11374580" cy="5858308"/>
          </a:xfrm>
        </p:spPr>
        <p:txBody>
          <a:bodyPr/>
          <a:lstStyle/>
          <a:p>
            <a:pPr marL="0" indent="0">
              <a:buNone/>
            </a:pPr>
            <a:r>
              <a:rPr lang="ro-RO" b="1" dirty="0" smtClean="0">
                <a:solidFill>
                  <a:srgbClr val="C00000"/>
                </a:solidFill>
              </a:rPr>
              <a:t>Event</a:t>
            </a:r>
            <a:r>
              <a:rPr lang="ru-RU" b="1" dirty="0" smtClean="0">
                <a:solidFill>
                  <a:srgbClr val="C00000"/>
                </a:solidFill>
              </a:rPr>
              <a:t> - </a:t>
            </a:r>
            <a:r>
              <a:rPr lang="ru-RU" dirty="0" smtClean="0"/>
              <a:t>Событие </a:t>
            </a:r>
            <a:r>
              <a:rPr lang="ru-RU" dirty="0"/>
              <a:t>(или условие запуска процесса): </a:t>
            </a:r>
            <a:r>
              <a:rPr lang="ru-RU" dirty="0" smtClean="0"/>
              <a:t>Событие изображает </a:t>
            </a:r>
            <a:r>
              <a:rPr lang="ru-RU" dirty="0"/>
              <a:t>изменение в состоянии системы. Это </a:t>
            </a:r>
            <a:r>
              <a:rPr lang="ru-RU" dirty="0" smtClean="0"/>
              <a:t>представляет запрошенный </a:t>
            </a:r>
            <a:r>
              <a:rPr lang="ru-RU" dirty="0"/>
              <a:t>или </a:t>
            </a:r>
            <a:r>
              <a:rPr lang="ru-RU" dirty="0" err="1" smtClean="0"/>
              <a:t>незапрошенный</a:t>
            </a:r>
            <a:r>
              <a:rPr lang="ru-RU" dirty="0" smtClean="0"/>
              <a:t> </a:t>
            </a:r>
            <a:r>
              <a:rPr lang="ru-RU" dirty="0"/>
              <a:t>факт, который вызовет процесс</a:t>
            </a:r>
            <a:r>
              <a:rPr lang="ru-RU" dirty="0" smtClean="0"/>
              <a:t>.</a:t>
            </a:r>
          </a:p>
          <a:p>
            <a:pPr marL="0" indent="0">
              <a:buNone/>
            </a:pPr>
            <a:r>
              <a:rPr lang="ru-RU" b="1" i="1" dirty="0" smtClean="0">
                <a:solidFill>
                  <a:srgbClr val="002060"/>
                </a:solidFill>
              </a:rPr>
              <a:t>                         </a:t>
            </a:r>
            <a:r>
              <a:rPr lang="en-US" b="1" i="1" dirty="0" err="1" smtClean="0">
                <a:solidFill>
                  <a:srgbClr val="002060"/>
                </a:solidFill>
              </a:rPr>
              <a:t>Ev</a:t>
            </a:r>
            <a:r>
              <a:rPr lang="en-US" b="1" i="1" dirty="0" smtClean="0">
                <a:solidFill>
                  <a:srgbClr val="002060"/>
                </a:solidFill>
              </a:rPr>
              <a:t> </a:t>
            </a:r>
            <a:r>
              <a:rPr lang="en-US" b="1" i="1" dirty="0">
                <a:solidFill>
                  <a:srgbClr val="002060"/>
                </a:solidFill>
              </a:rPr>
              <a:t>= 〈</a:t>
            </a:r>
            <a:r>
              <a:rPr lang="en-US" b="1" i="1" dirty="0" err="1">
                <a:solidFill>
                  <a:srgbClr val="002060"/>
                </a:solidFill>
              </a:rPr>
              <a:t>Evid</a:t>
            </a:r>
            <a:r>
              <a:rPr lang="en-US" b="1" i="1" dirty="0">
                <a:solidFill>
                  <a:srgbClr val="002060"/>
                </a:solidFill>
              </a:rPr>
              <a:t>, predicate, time, related object〉</a:t>
            </a:r>
            <a:br>
              <a:rPr lang="en-US" b="1" i="1" dirty="0">
                <a:solidFill>
                  <a:srgbClr val="002060"/>
                </a:solidFill>
              </a:rPr>
            </a:br>
            <a:r>
              <a:rPr lang="ru-RU" dirty="0"/>
              <a:t>где </a:t>
            </a:r>
            <a:r>
              <a:rPr lang="ru-RU" b="1" i="1" dirty="0" err="1">
                <a:solidFill>
                  <a:schemeClr val="tx2"/>
                </a:solidFill>
              </a:rPr>
              <a:t>Evid</a:t>
            </a:r>
            <a:r>
              <a:rPr lang="ru-RU" dirty="0"/>
              <a:t> - это идентификация события</a:t>
            </a:r>
            <a:r>
              <a:rPr lang="ru-RU" dirty="0" smtClean="0"/>
              <a:t>,</a:t>
            </a:r>
          </a:p>
          <a:p>
            <a:pPr marL="0" indent="0">
              <a:buNone/>
            </a:pPr>
            <a:r>
              <a:rPr lang="ru-RU" dirty="0" smtClean="0"/>
              <a:t> </a:t>
            </a:r>
            <a:r>
              <a:rPr lang="en-US" b="1" i="1" dirty="0">
                <a:solidFill>
                  <a:srgbClr val="002060"/>
                </a:solidFill>
              </a:rPr>
              <a:t>predicate</a:t>
            </a:r>
            <a:r>
              <a:rPr lang="ru-RU" dirty="0" smtClean="0"/>
              <a:t> – это Булево </a:t>
            </a:r>
            <a:r>
              <a:rPr lang="ru-RU" dirty="0"/>
              <a:t>выражение, которое оценивается как истинное, </a:t>
            </a:r>
            <a:r>
              <a:rPr lang="ru-RU" dirty="0" smtClean="0"/>
              <a:t>когда событие </a:t>
            </a:r>
            <a:r>
              <a:rPr lang="ru-RU" dirty="0"/>
              <a:t>становится активным, </a:t>
            </a:r>
            <a:endParaRPr lang="ru-RU" dirty="0" smtClean="0"/>
          </a:p>
          <a:p>
            <a:pPr marL="0" indent="0">
              <a:buNone/>
            </a:pPr>
            <a:r>
              <a:rPr lang="en-US" b="1" i="1" dirty="0">
                <a:solidFill>
                  <a:srgbClr val="002060"/>
                </a:solidFill>
              </a:rPr>
              <a:t>time</a:t>
            </a:r>
            <a:r>
              <a:rPr lang="ru-RU" dirty="0" smtClean="0"/>
              <a:t> </a:t>
            </a:r>
            <a:r>
              <a:rPr lang="ru-RU" dirty="0"/>
              <a:t>- это время часов, когда событие происходит, и </a:t>
            </a:r>
            <a:endParaRPr lang="ru-RU" dirty="0" smtClean="0"/>
          </a:p>
          <a:p>
            <a:pPr marL="0" indent="0">
              <a:buNone/>
            </a:pPr>
            <a:r>
              <a:rPr lang="en-US" b="1" i="1" dirty="0">
                <a:solidFill>
                  <a:srgbClr val="002060"/>
                </a:solidFill>
              </a:rPr>
              <a:t>related object </a:t>
            </a:r>
            <a:r>
              <a:rPr lang="ru-RU" b="1" i="1" dirty="0" smtClean="0">
                <a:solidFill>
                  <a:srgbClr val="002060"/>
                </a:solidFill>
              </a:rPr>
              <a:t>- </a:t>
            </a:r>
            <a:r>
              <a:rPr lang="ru-RU" dirty="0" smtClean="0"/>
              <a:t>связанный </a:t>
            </a:r>
            <a:r>
              <a:rPr lang="ru-RU" dirty="0"/>
              <a:t>объект является корпоративным объектом, связанным с событием (например, заказ клиента в случае прибытия заказа клиента</a:t>
            </a:r>
            <a:r>
              <a:rPr lang="ru-RU" dirty="0" smtClean="0"/>
              <a:t>). </a:t>
            </a:r>
            <a:endParaRPr lang="ru-RU" dirty="0"/>
          </a:p>
        </p:txBody>
      </p:sp>
    </p:spTree>
    <p:extLst>
      <p:ext uri="{BB962C8B-B14F-4D97-AF65-F5344CB8AC3E}">
        <p14:creationId xmlns:p14="http://schemas.microsoft.com/office/powerpoint/2010/main" val="26931043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01782" y="180108"/>
            <a:ext cx="11554690" cy="5511945"/>
          </a:xfrm>
        </p:spPr>
        <p:txBody>
          <a:bodyPr/>
          <a:lstStyle/>
          <a:p>
            <a:r>
              <a:rPr lang="ro-RO" b="1" i="1" dirty="0" smtClean="0">
                <a:solidFill>
                  <a:srgbClr val="C00000"/>
                </a:solidFill>
              </a:rPr>
              <a:t>Evenimentul</a:t>
            </a:r>
            <a:r>
              <a:rPr lang="ro-RO" dirty="0" smtClean="0"/>
              <a:t> </a:t>
            </a:r>
            <a:r>
              <a:rPr lang="ro-RO" b="1" i="1" dirty="0">
                <a:solidFill>
                  <a:srgbClr val="0070C0"/>
                </a:solidFill>
              </a:rPr>
              <a:t>(sau condiție de declanșare a procesului): </a:t>
            </a:r>
            <a:endParaRPr lang="ro-RO" b="1" i="1" dirty="0" smtClean="0">
              <a:solidFill>
                <a:srgbClr val="0070C0"/>
              </a:solidFill>
            </a:endParaRPr>
          </a:p>
          <a:p>
            <a:r>
              <a:rPr lang="ro-RO" b="1" i="1" dirty="0" smtClean="0">
                <a:solidFill>
                  <a:srgbClr val="0070C0"/>
                </a:solidFill>
              </a:rPr>
              <a:t>Un eveniment prezintă </a:t>
            </a:r>
            <a:r>
              <a:rPr lang="ro-RO" b="1" i="1" dirty="0">
                <a:solidFill>
                  <a:srgbClr val="0070C0"/>
                </a:solidFill>
              </a:rPr>
              <a:t>o schimbare a stării sistemului. Reprezintă </a:t>
            </a:r>
            <a:r>
              <a:rPr lang="ro-RO" b="1" i="1" dirty="0" smtClean="0">
                <a:solidFill>
                  <a:srgbClr val="0070C0"/>
                </a:solidFill>
              </a:rPr>
              <a:t>o fapt </a:t>
            </a:r>
            <a:r>
              <a:rPr lang="ro-RO" b="1" i="1" dirty="0">
                <a:solidFill>
                  <a:srgbClr val="0070C0"/>
                </a:solidFill>
              </a:rPr>
              <a:t>solicitat sau nesolicitat care va declanșa un proces</a:t>
            </a:r>
            <a:r>
              <a:rPr lang="ro-RO" dirty="0"/>
              <a:t>.</a:t>
            </a:r>
          </a:p>
          <a:p>
            <a:r>
              <a:rPr lang="ro-RO" dirty="0" smtClean="0"/>
              <a:t>Exemple evenimente:</a:t>
            </a:r>
          </a:p>
          <a:p>
            <a:pPr marL="0" indent="0">
              <a:buNone/>
            </a:pPr>
            <a:r>
              <a:rPr lang="ro-RO" dirty="0" smtClean="0"/>
              <a:t> - </a:t>
            </a:r>
            <a:r>
              <a:rPr lang="ro-RO" dirty="0"/>
              <a:t>sosirea unei comenzi a clientului, </a:t>
            </a:r>
            <a:endParaRPr lang="ro-RO" dirty="0" smtClean="0"/>
          </a:p>
          <a:p>
            <a:pPr marL="0" indent="0">
              <a:buNone/>
            </a:pPr>
            <a:r>
              <a:rPr lang="ro-RO" dirty="0" smtClean="0"/>
              <a:t>-o </a:t>
            </a:r>
            <a:r>
              <a:rPr lang="ro-RO" dirty="0"/>
              <a:t>defecțiune a mașinii, </a:t>
            </a:r>
            <a:endParaRPr lang="ro-RO" dirty="0" smtClean="0"/>
          </a:p>
          <a:p>
            <a:pPr marL="0" indent="0">
              <a:buNone/>
            </a:pPr>
            <a:r>
              <a:rPr lang="ro-RO" dirty="0" smtClean="0"/>
              <a:t>-ora </a:t>
            </a:r>
            <a:r>
              <a:rPr lang="ro-RO" dirty="0"/>
              <a:t>ceasului = 17:00, </a:t>
            </a:r>
            <a:endParaRPr lang="ro-RO" dirty="0" smtClean="0"/>
          </a:p>
          <a:p>
            <a:pPr marL="0" indent="0">
              <a:buNone/>
            </a:pPr>
            <a:r>
              <a:rPr lang="ro-RO" dirty="0" smtClean="0"/>
              <a:t>-începutul </a:t>
            </a:r>
            <a:r>
              <a:rPr lang="ro-RO" dirty="0"/>
              <a:t>sau sfârșitul unei activități sunt toate exemple de evenimente. </a:t>
            </a:r>
            <a:endParaRPr lang="ro-RO" dirty="0" smtClean="0"/>
          </a:p>
          <a:p>
            <a:pPr marL="0" indent="0">
              <a:buNone/>
            </a:pPr>
            <a:r>
              <a:rPr lang="ro-RO" dirty="0" smtClean="0"/>
              <a:t>Un </a:t>
            </a:r>
            <a:r>
              <a:rPr lang="ro-RO" dirty="0"/>
              <a:t>eveniment</a:t>
            </a:r>
            <a:r>
              <a:rPr lang="ro-RO" b="1" i="1" dirty="0"/>
              <a:t> Ev </a:t>
            </a:r>
            <a:r>
              <a:rPr lang="ro-RO" dirty="0"/>
              <a:t>poate fi definit formal ca</a:t>
            </a:r>
            <a:r>
              <a:rPr lang="ro-RO" dirty="0" smtClean="0"/>
              <a:t>:</a:t>
            </a:r>
          </a:p>
          <a:p>
            <a:pPr marL="0" indent="0" algn="ctr">
              <a:buNone/>
            </a:pPr>
            <a:r>
              <a:rPr lang="ru-RU" b="1" i="1" dirty="0">
                <a:solidFill>
                  <a:srgbClr val="002060"/>
                </a:solidFill>
              </a:rPr>
              <a:t> </a:t>
            </a:r>
            <a:r>
              <a:rPr lang="en-US" b="1" i="1" dirty="0" err="1">
                <a:solidFill>
                  <a:srgbClr val="002060"/>
                </a:solidFill>
              </a:rPr>
              <a:t>Ev</a:t>
            </a:r>
            <a:r>
              <a:rPr lang="en-US" b="1" i="1" dirty="0">
                <a:solidFill>
                  <a:srgbClr val="002060"/>
                </a:solidFill>
              </a:rPr>
              <a:t> = 〈</a:t>
            </a:r>
            <a:r>
              <a:rPr lang="en-US" b="1" i="1" dirty="0" err="1">
                <a:solidFill>
                  <a:srgbClr val="002060"/>
                </a:solidFill>
              </a:rPr>
              <a:t>Evid</a:t>
            </a:r>
            <a:r>
              <a:rPr lang="en-US" b="1" i="1" dirty="0">
                <a:solidFill>
                  <a:srgbClr val="002060"/>
                </a:solidFill>
              </a:rPr>
              <a:t>, predicate, time, related object〉</a:t>
            </a:r>
            <a:br>
              <a:rPr lang="en-US" b="1" i="1" dirty="0">
                <a:solidFill>
                  <a:srgbClr val="002060"/>
                </a:solidFill>
              </a:rPr>
            </a:br>
            <a:endParaRPr lang="ru-RU" dirty="0"/>
          </a:p>
        </p:txBody>
      </p:sp>
    </p:spTree>
    <p:extLst>
      <p:ext uri="{BB962C8B-B14F-4D97-AF65-F5344CB8AC3E}">
        <p14:creationId xmlns:p14="http://schemas.microsoft.com/office/powerpoint/2010/main" val="37637685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81891" y="318655"/>
            <a:ext cx="11388435" cy="5858308"/>
          </a:xfrm>
        </p:spPr>
        <p:txBody>
          <a:bodyPr/>
          <a:lstStyle/>
          <a:p>
            <a:pPr marL="0" indent="0" algn="ctr">
              <a:buNone/>
            </a:pPr>
            <a:r>
              <a:rPr lang="ru-RU" sz="3600" b="1" i="1" dirty="0">
                <a:solidFill>
                  <a:srgbClr val="C00000"/>
                </a:solidFill>
              </a:rPr>
              <a:t> </a:t>
            </a:r>
            <a:r>
              <a:rPr lang="en-US" sz="3600" b="1" i="1" dirty="0" err="1">
                <a:solidFill>
                  <a:srgbClr val="C00000"/>
                </a:solidFill>
              </a:rPr>
              <a:t>Ev</a:t>
            </a:r>
            <a:r>
              <a:rPr lang="en-US" sz="3600" b="1" i="1" dirty="0">
                <a:solidFill>
                  <a:srgbClr val="C00000"/>
                </a:solidFill>
              </a:rPr>
              <a:t> = 〈</a:t>
            </a:r>
            <a:r>
              <a:rPr lang="en-US" sz="3600" b="1" i="1" dirty="0" err="1">
                <a:solidFill>
                  <a:srgbClr val="C00000"/>
                </a:solidFill>
              </a:rPr>
              <a:t>Evid</a:t>
            </a:r>
            <a:r>
              <a:rPr lang="en-US" sz="3600" b="1" i="1" dirty="0">
                <a:solidFill>
                  <a:srgbClr val="C00000"/>
                </a:solidFill>
              </a:rPr>
              <a:t>, predicate, time, related object〉</a:t>
            </a:r>
            <a:endParaRPr lang="ro-RO" sz="3600" dirty="0" smtClean="0">
              <a:solidFill>
                <a:srgbClr val="C00000"/>
              </a:solidFill>
            </a:endParaRPr>
          </a:p>
          <a:p>
            <a:r>
              <a:rPr lang="ro-RO" sz="3200" dirty="0" smtClean="0"/>
              <a:t>Unde:</a:t>
            </a:r>
          </a:p>
          <a:p>
            <a:pPr marL="0" indent="0">
              <a:buNone/>
            </a:pPr>
            <a:r>
              <a:rPr lang="ro-RO" sz="3200" dirty="0" smtClean="0"/>
              <a:t> </a:t>
            </a:r>
            <a:r>
              <a:rPr lang="ro-RO" sz="3200" b="1" i="1" dirty="0">
                <a:solidFill>
                  <a:srgbClr val="0070C0"/>
                </a:solidFill>
              </a:rPr>
              <a:t>Evid</a:t>
            </a:r>
            <a:r>
              <a:rPr lang="ro-RO" sz="3200" dirty="0"/>
              <a:t> este identificarea evenimentului, </a:t>
            </a:r>
            <a:endParaRPr lang="ro-RO" sz="3200" dirty="0" smtClean="0"/>
          </a:p>
          <a:p>
            <a:pPr marL="0" indent="0">
              <a:buNone/>
            </a:pPr>
            <a:r>
              <a:rPr lang="ro-RO" sz="3200" b="1" i="1" dirty="0" smtClean="0">
                <a:solidFill>
                  <a:srgbClr val="0070C0"/>
                </a:solidFill>
              </a:rPr>
              <a:t>predicatul</a:t>
            </a:r>
            <a:r>
              <a:rPr lang="ro-RO" sz="3200" dirty="0" smtClean="0"/>
              <a:t> </a:t>
            </a:r>
            <a:r>
              <a:rPr lang="ro-RO" sz="3200" dirty="0"/>
              <a:t>este </a:t>
            </a:r>
            <a:r>
              <a:rPr lang="ro-RO" sz="3200" dirty="0" smtClean="0"/>
              <a:t>a Expresie </a:t>
            </a:r>
            <a:r>
              <a:rPr lang="ro-RO" sz="3200" dirty="0"/>
              <a:t>booleană care se evaluează la adevărat </a:t>
            </a:r>
            <a:r>
              <a:rPr lang="ro-RO" sz="3200" dirty="0" smtClean="0"/>
              <a:t>când evenimentul </a:t>
            </a:r>
            <a:r>
              <a:rPr lang="ro-RO" sz="3200" dirty="0"/>
              <a:t>devine activ, </a:t>
            </a:r>
            <a:endParaRPr lang="ro-RO" sz="3200" dirty="0" smtClean="0"/>
          </a:p>
          <a:p>
            <a:pPr marL="0" indent="0">
              <a:buNone/>
            </a:pPr>
            <a:r>
              <a:rPr lang="ro-RO" sz="3200" b="1" i="1" dirty="0" smtClean="0">
                <a:solidFill>
                  <a:srgbClr val="0070C0"/>
                </a:solidFill>
              </a:rPr>
              <a:t>timpul</a:t>
            </a:r>
            <a:r>
              <a:rPr lang="ro-RO" sz="3200" dirty="0" smtClean="0"/>
              <a:t> </a:t>
            </a:r>
            <a:r>
              <a:rPr lang="ro-RO" sz="3200" dirty="0"/>
              <a:t>este ora ceasului când apare evenimentul și </a:t>
            </a:r>
            <a:endParaRPr lang="ro-RO" sz="3200" dirty="0" smtClean="0"/>
          </a:p>
          <a:p>
            <a:pPr marL="0" indent="0">
              <a:buNone/>
            </a:pPr>
            <a:r>
              <a:rPr lang="ro-RO" sz="3200" b="1" i="1" dirty="0" smtClean="0">
                <a:solidFill>
                  <a:srgbClr val="0070C0"/>
                </a:solidFill>
              </a:rPr>
              <a:t>obiectul </a:t>
            </a:r>
            <a:r>
              <a:rPr lang="ro-RO" sz="3200" b="1" i="1" dirty="0">
                <a:solidFill>
                  <a:srgbClr val="0070C0"/>
                </a:solidFill>
              </a:rPr>
              <a:t>aferent </a:t>
            </a:r>
            <a:r>
              <a:rPr lang="ro-RO" sz="3200" dirty="0"/>
              <a:t>este un obiect de activitate asociat evenimentului (</a:t>
            </a:r>
            <a:r>
              <a:rPr lang="ro-RO" sz="3200" i="1" dirty="0">
                <a:solidFill>
                  <a:srgbClr val="C00000"/>
                </a:solidFill>
              </a:rPr>
              <a:t>de exemplu, comanda clientului în cazul sosirii comenzii clientului</a:t>
            </a:r>
            <a:r>
              <a:rPr lang="ro-RO" sz="3200" dirty="0"/>
              <a:t>)</a:t>
            </a:r>
            <a:endParaRPr lang="ru-RU" sz="3200" dirty="0"/>
          </a:p>
        </p:txBody>
      </p:sp>
    </p:spTree>
    <p:extLst>
      <p:ext uri="{BB962C8B-B14F-4D97-AF65-F5344CB8AC3E}">
        <p14:creationId xmlns:p14="http://schemas.microsoft.com/office/powerpoint/2010/main" val="17730231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60219" y="318655"/>
            <a:ext cx="11499272" cy="6151418"/>
          </a:xfrm>
        </p:spPr>
        <p:txBody>
          <a:bodyPr>
            <a:normAutofit fontScale="92500"/>
          </a:bodyPr>
          <a:lstStyle/>
          <a:p>
            <a:r>
              <a:rPr lang="ro-RO" sz="4000" b="1" i="1" dirty="0">
                <a:solidFill>
                  <a:srgbClr val="C00000"/>
                </a:solidFill>
              </a:rPr>
              <a:t>Proces</a:t>
            </a:r>
            <a:r>
              <a:rPr lang="ro-RO" sz="4000" b="1" i="1" dirty="0"/>
              <a:t>: </a:t>
            </a:r>
            <a:r>
              <a:rPr lang="ro-RO" b="1" i="1" dirty="0">
                <a:solidFill>
                  <a:srgbClr val="C00000"/>
                </a:solidFill>
              </a:rPr>
              <a:t>un proces este un set parțial ordonat de pași.</a:t>
            </a:r>
          </a:p>
          <a:p>
            <a:pPr marL="0" indent="0">
              <a:buNone/>
            </a:pPr>
            <a:r>
              <a:rPr lang="ro-RO" dirty="0"/>
              <a:t>Etapele procesului pot fi sub-procese sau activități (</a:t>
            </a:r>
            <a:r>
              <a:rPr lang="ro-RO" dirty="0" smtClean="0"/>
              <a:t>adică, etape </a:t>
            </a:r>
            <a:r>
              <a:rPr lang="ro-RO" dirty="0"/>
              <a:t>elementare). Procesele sunt declanșate de unul </a:t>
            </a:r>
            <a:r>
              <a:rPr lang="ro-RO" dirty="0" smtClean="0"/>
              <a:t>sau mai </a:t>
            </a:r>
            <a:r>
              <a:rPr lang="ro-RO" dirty="0"/>
              <a:t>multe evenimente. Un proces </a:t>
            </a:r>
            <a:r>
              <a:rPr lang="ro-RO" b="1" i="1" dirty="0">
                <a:solidFill>
                  <a:srgbClr val="C00000"/>
                </a:solidFill>
              </a:rPr>
              <a:t>P</a:t>
            </a:r>
            <a:r>
              <a:rPr lang="ro-RO" dirty="0"/>
              <a:t> poate fi </a:t>
            </a:r>
            <a:r>
              <a:rPr lang="ro-RO" dirty="0" smtClean="0"/>
              <a:t>formal  definit </a:t>
            </a:r>
            <a:r>
              <a:rPr lang="ro-RO" dirty="0"/>
              <a:t>ca</a:t>
            </a:r>
            <a:r>
              <a:rPr lang="ro-RO" dirty="0" smtClean="0"/>
              <a:t>:</a:t>
            </a:r>
          </a:p>
          <a:p>
            <a:pPr marL="0" indent="0" algn="ctr">
              <a:buNone/>
            </a:pPr>
            <a:r>
              <a:rPr lang="en-US" b="1" i="1" dirty="0">
                <a:solidFill>
                  <a:srgbClr val="002060"/>
                </a:solidFill>
              </a:rPr>
              <a:t>P= </a:t>
            </a:r>
            <a:r>
              <a:rPr lang="en-US" b="1" i="1" dirty="0" smtClean="0">
                <a:solidFill>
                  <a:srgbClr val="002060"/>
                </a:solidFill>
              </a:rPr>
              <a:t>〈</a:t>
            </a:r>
            <a:r>
              <a:rPr lang="ro-RO" b="1" i="1" dirty="0" smtClean="0">
                <a:solidFill>
                  <a:srgbClr val="002060"/>
                </a:solidFill>
              </a:rPr>
              <a:t> </a:t>
            </a:r>
            <a:r>
              <a:rPr lang="en-US" b="1" i="1" dirty="0" err="1" smtClean="0">
                <a:solidFill>
                  <a:srgbClr val="002060"/>
                </a:solidFill>
              </a:rPr>
              <a:t>Pid</a:t>
            </a:r>
            <a:r>
              <a:rPr lang="en-US" b="1" i="1" dirty="0">
                <a:solidFill>
                  <a:srgbClr val="002060"/>
                </a:solidFill>
              </a:rPr>
              <a:t>, alphabet, triggering-condition, </a:t>
            </a:r>
            <a:r>
              <a:rPr lang="en-US" b="1" i="1" dirty="0" err="1">
                <a:solidFill>
                  <a:srgbClr val="002060"/>
                </a:solidFill>
              </a:rPr>
              <a:t>behaviour</a:t>
            </a:r>
            <a:r>
              <a:rPr lang="en-US" b="1" i="1" dirty="0" smtClean="0">
                <a:solidFill>
                  <a:srgbClr val="002060"/>
                </a:solidFill>
              </a:rPr>
              <a:t>〉</a:t>
            </a:r>
            <a:endParaRPr lang="ro-RO" b="1" i="1" dirty="0" smtClean="0">
              <a:solidFill>
                <a:srgbClr val="002060"/>
              </a:solidFill>
            </a:endParaRPr>
          </a:p>
          <a:p>
            <a:pPr marL="0" indent="0">
              <a:buNone/>
            </a:pPr>
            <a:r>
              <a:rPr lang="ro-RO" dirty="0" smtClean="0"/>
              <a:t>Unde:</a:t>
            </a:r>
            <a:r>
              <a:rPr lang="ro-RO" b="1" i="1" dirty="0" smtClean="0">
                <a:solidFill>
                  <a:srgbClr val="002060"/>
                </a:solidFill>
              </a:rPr>
              <a:t> </a:t>
            </a:r>
            <a:r>
              <a:rPr lang="ro-RO" b="1" i="1" dirty="0">
                <a:solidFill>
                  <a:srgbClr val="002060"/>
                </a:solidFill>
              </a:rPr>
              <a:t>Pid </a:t>
            </a:r>
            <a:r>
              <a:rPr lang="ro-RO" dirty="0"/>
              <a:t>este identificarea procesului, </a:t>
            </a:r>
            <a:endParaRPr lang="ro-RO" dirty="0" smtClean="0"/>
          </a:p>
          <a:p>
            <a:pPr marL="0" indent="0">
              <a:buNone/>
            </a:pPr>
            <a:r>
              <a:rPr lang="ro-RO" b="1" i="1" dirty="0" smtClean="0">
                <a:solidFill>
                  <a:srgbClr val="002060"/>
                </a:solidFill>
              </a:rPr>
              <a:t>alfabet</a:t>
            </a:r>
            <a:r>
              <a:rPr lang="ro-RO" dirty="0" smtClean="0"/>
              <a:t> este un </a:t>
            </a:r>
            <a:r>
              <a:rPr lang="ro-RO" dirty="0"/>
              <a:t>set de pași de proces, </a:t>
            </a:r>
            <a:endParaRPr lang="ro-RO" dirty="0" smtClean="0"/>
          </a:p>
          <a:p>
            <a:pPr marL="0" indent="0">
              <a:buNone/>
            </a:pPr>
            <a:r>
              <a:rPr lang="en-US" b="1" i="1" dirty="0">
                <a:solidFill>
                  <a:srgbClr val="002060"/>
                </a:solidFill>
              </a:rPr>
              <a:t>triggering-condition </a:t>
            </a:r>
            <a:r>
              <a:rPr lang="ro-RO" dirty="0" smtClean="0"/>
              <a:t>condiția </a:t>
            </a:r>
            <a:r>
              <a:rPr lang="ro-RO" dirty="0"/>
              <a:t>de declanșare este expresia booleană realizată din evenimente de declanșare care trebuie să fie adevărată pentru a începe procesul și </a:t>
            </a:r>
            <a:endParaRPr lang="ro-RO" dirty="0" smtClean="0"/>
          </a:p>
          <a:p>
            <a:pPr marL="0" indent="0">
              <a:buNone/>
            </a:pPr>
            <a:r>
              <a:rPr lang="en-US" b="1" i="1" dirty="0" err="1">
                <a:solidFill>
                  <a:srgbClr val="002060"/>
                </a:solidFill>
              </a:rPr>
              <a:t>behaviour</a:t>
            </a:r>
            <a:r>
              <a:rPr lang="en-US" b="1" i="1" dirty="0">
                <a:solidFill>
                  <a:srgbClr val="002060"/>
                </a:solidFill>
              </a:rPr>
              <a:t> </a:t>
            </a:r>
            <a:r>
              <a:rPr lang="ro-RO" dirty="0" smtClean="0"/>
              <a:t>comportamentul </a:t>
            </a:r>
            <a:r>
              <a:rPr lang="ro-RO" dirty="0"/>
              <a:t>definește fluxul de control (sau fluxul de lucru) al procesului. </a:t>
            </a:r>
            <a:endParaRPr lang="ro-RO" dirty="0" smtClean="0"/>
          </a:p>
          <a:p>
            <a:pPr marL="0" indent="0">
              <a:buNone/>
            </a:pPr>
            <a:r>
              <a:rPr lang="ro-RO" dirty="0" smtClean="0"/>
              <a:t>Fluxul </a:t>
            </a:r>
            <a:r>
              <a:rPr lang="ro-RO" dirty="0"/>
              <a:t>de control necesită structuri de control, cum ar fi controlul secvențial, ramificarea condiționată, reproducerea paralelă (sincronă sau asincronă) și întâlnirea (sau sincronizarea). </a:t>
            </a:r>
            <a:endParaRPr lang="ru-RU" dirty="0"/>
          </a:p>
        </p:txBody>
      </p:sp>
    </p:spTree>
    <p:extLst>
      <p:ext uri="{BB962C8B-B14F-4D97-AF65-F5344CB8AC3E}">
        <p14:creationId xmlns:p14="http://schemas.microsoft.com/office/powerpoint/2010/main" val="30740355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32509" y="207818"/>
            <a:ext cx="11513127" cy="6470073"/>
          </a:xfrm>
        </p:spPr>
        <p:txBody>
          <a:bodyPr>
            <a:normAutofit fontScale="92500"/>
          </a:bodyPr>
          <a:lstStyle/>
          <a:p>
            <a:pPr marL="0" indent="0">
              <a:buNone/>
            </a:pPr>
            <a:r>
              <a:rPr lang="ro-RO" sz="3600" b="1" i="1" dirty="0">
                <a:solidFill>
                  <a:srgbClr val="C00000"/>
                </a:solidFill>
              </a:rPr>
              <a:t>Activitate</a:t>
            </a:r>
            <a:r>
              <a:rPr lang="ro-RO" dirty="0"/>
              <a:t>: o activitate este locul de acțiune </a:t>
            </a:r>
            <a:r>
              <a:rPr lang="ro-RO" dirty="0" smtClean="0"/>
              <a:t>care transformă </a:t>
            </a:r>
            <a:r>
              <a:rPr lang="ro-RO" dirty="0"/>
              <a:t>în timp </a:t>
            </a:r>
            <a:r>
              <a:rPr lang="ro-RO" dirty="0" smtClean="0"/>
              <a:t>intrările </a:t>
            </a:r>
            <a:r>
              <a:rPr lang="ro-RO" dirty="0"/>
              <a:t>în ieșiri </a:t>
            </a:r>
            <a:r>
              <a:rPr lang="ro-RO" dirty="0" smtClean="0"/>
              <a:t>cu ajutorul resurselor. </a:t>
            </a:r>
            <a:r>
              <a:rPr lang="ro-RO" dirty="0"/>
              <a:t>O activitate </a:t>
            </a:r>
            <a:r>
              <a:rPr lang="ro-RO" sz="3600" b="1" i="1" dirty="0">
                <a:solidFill>
                  <a:srgbClr val="C00000"/>
                </a:solidFill>
              </a:rPr>
              <a:t>A</a:t>
            </a:r>
            <a:r>
              <a:rPr lang="ro-RO" dirty="0"/>
              <a:t> poate fi definită formal ca</a:t>
            </a:r>
            <a:r>
              <a:rPr lang="ro-RO" dirty="0" smtClean="0"/>
              <a:t>:</a:t>
            </a:r>
          </a:p>
          <a:p>
            <a:pPr marL="0" indent="0" algn="ctr">
              <a:buNone/>
            </a:pPr>
            <a:r>
              <a:rPr lang="ru-RU" sz="3200" dirty="0"/>
              <a:t> </a:t>
            </a:r>
            <a:r>
              <a:rPr lang="ru-RU" sz="3200" b="1" i="1" dirty="0">
                <a:solidFill>
                  <a:schemeClr val="tx2"/>
                </a:solidFill>
              </a:rPr>
              <a:t>Α </a:t>
            </a:r>
            <a:r>
              <a:rPr lang="ru-RU" sz="3200" b="1" i="1" dirty="0" smtClean="0">
                <a:solidFill>
                  <a:schemeClr val="tx2"/>
                </a:solidFill>
              </a:rPr>
              <a:t>=</a:t>
            </a:r>
            <a:r>
              <a:rPr lang="en-US" sz="3200" b="1" i="1" dirty="0">
                <a:solidFill>
                  <a:srgbClr val="002060"/>
                </a:solidFill>
              </a:rPr>
              <a:t> 〈</a:t>
            </a:r>
            <a:r>
              <a:rPr lang="ru-RU" sz="3200" b="1" i="1" dirty="0" smtClean="0">
                <a:solidFill>
                  <a:schemeClr val="tx2"/>
                </a:solidFill>
              </a:rPr>
              <a:t> </a:t>
            </a:r>
            <a:r>
              <a:rPr lang="en-US" sz="3200" b="1" i="1" dirty="0">
                <a:solidFill>
                  <a:schemeClr val="tx2"/>
                </a:solidFill>
              </a:rPr>
              <a:t>Aid, pre-</a:t>
            </a:r>
            <a:r>
              <a:rPr lang="en-US" sz="3200" b="1" i="1" dirty="0" err="1">
                <a:solidFill>
                  <a:schemeClr val="tx2"/>
                </a:solidFill>
              </a:rPr>
              <a:t>cond</a:t>
            </a:r>
            <a:r>
              <a:rPr lang="en-US" sz="3200" b="1" i="1" dirty="0">
                <a:solidFill>
                  <a:schemeClr val="tx2"/>
                </a:solidFill>
              </a:rPr>
              <a:t>, input, output, </a:t>
            </a:r>
            <a:r>
              <a:rPr lang="en-US" sz="3200" b="1" i="1" dirty="0" err="1">
                <a:solidFill>
                  <a:schemeClr val="tx2"/>
                </a:solidFill>
              </a:rPr>
              <a:t>req</a:t>
            </a:r>
            <a:r>
              <a:rPr lang="en-US" sz="3200" b="1" i="1" dirty="0">
                <a:solidFill>
                  <a:schemeClr val="tx2"/>
                </a:solidFill>
              </a:rPr>
              <a:t>-roles, post-</a:t>
            </a:r>
            <a:r>
              <a:rPr lang="en-US" sz="3200" b="1" i="1" dirty="0" err="1">
                <a:solidFill>
                  <a:schemeClr val="tx2"/>
                </a:solidFill>
              </a:rPr>
              <a:t>cond</a:t>
            </a:r>
            <a:r>
              <a:rPr lang="ru-RU" sz="3200" b="1" i="1" dirty="0" smtClean="0">
                <a:solidFill>
                  <a:schemeClr val="tx2"/>
                </a:solidFill>
              </a:rPr>
              <a:t>〉</a:t>
            </a:r>
            <a:endParaRPr lang="ro-RO" sz="3200" b="1" i="1" dirty="0" smtClean="0">
              <a:solidFill>
                <a:schemeClr val="tx2"/>
              </a:solidFill>
            </a:endParaRPr>
          </a:p>
          <a:p>
            <a:pPr marL="0" indent="0">
              <a:buNone/>
            </a:pPr>
            <a:r>
              <a:rPr lang="ro-RO" dirty="0" smtClean="0"/>
              <a:t>Unde:</a:t>
            </a:r>
            <a:r>
              <a:rPr lang="ro-RO" dirty="0" smtClean="0">
                <a:solidFill>
                  <a:srgbClr val="002060"/>
                </a:solidFill>
              </a:rPr>
              <a:t> </a:t>
            </a:r>
            <a:r>
              <a:rPr lang="en-US" b="1" i="1" dirty="0">
                <a:solidFill>
                  <a:srgbClr val="002060"/>
                </a:solidFill>
              </a:rPr>
              <a:t>Aid </a:t>
            </a:r>
            <a:r>
              <a:rPr lang="ro-RO" dirty="0" smtClean="0">
                <a:solidFill>
                  <a:srgbClr val="002060"/>
                </a:solidFill>
              </a:rPr>
              <a:t> </a:t>
            </a:r>
            <a:r>
              <a:rPr lang="ro-RO" dirty="0"/>
              <a:t>este identificarea activității, </a:t>
            </a:r>
            <a:endParaRPr lang="ro-RO" dirty="0" smtClean="0"/>
          </a:p>
          <a:p>
            <a:pPr marL="0" indent="0">
              <a:buNone/>
            </a:pPr>
            <a:r>
              <a:rPr lang="ro-RO" b="1" i="1" dirty="0" smtClean="0">
                <a:solidFill>
                  <a:srgbClr val="002060"/>
                </a:solidFill>
              </a:rPr>
              <a:t>pre-cond</a:t>
            </a:r>
            <a:r>
              <a:rPr lang="ro-RO" dirty="0" smtClean="0"/>
              <a:t> </a:t>
            </a:r>
            <a:r>
              <a:rPr lang="ro-RO" dirty="0"/>
              <a:t>este un set de condiții prealabile care trebuie îndeplinite pentru a activa </a:t>
            </a:r>
            <a:r>
              <a:rPr lang="ro-RO" dirty="0" smtClean="0"/>
              <a:t>activitatea execuție</a:t>
            </a:r>
            <a:r>
              <a:rPr lang="ro-RO" dirty="0"/>
              <a:t>, </a:t>
            </a:r>
            <a:endParaRPr lang="ro-RO" dirty="0" smtClean="0"/>
          </a:p>
          <a:p>
            <a:pPr marL="0" indent="0">
              <a:buNone/>
            </a:pPr>
            <a:r>
              <a:rPr lang="en-US" b="1" i="1" dirty="0">
                <a:solidFill>
                  <a:schemeClr val="tx2"/>
                </a:solidFill>
              </a:rPr>
              <a:t>input </a:t>
            </a:r>
            <a:r>
              <a:rPr lang="ro-RO" dirty="0" smtClean="0"/>
              <a:t>-intrare </a:t>
            </a:r>
            <a:r>
              <a:rPr lang="ro-RO" dirty="0"/>
              <a:t>definește fluxul, de intrare</a:t>
            </a:r>
          </a:p>
          <a:p>
            <a:pPr marL="0" indent="0">
              <a:buNone/>
            </a:pPr>
            <a:r>
              <a:rPr lang="ro-RO" b="1" i="1" dirty="0" smtClean="0">
                <a:solidFill>
                  <a:srgbClr val="002060"/>
                </a:solidFill>
              </a:rPr>
              <a:t>ieșirea</a:t>
            </a:r>
            <a:r>
              <a:rPr lang="ro-RO" dirty="0" smtClean="0">
                <a:solidFill>
                  <a:srgbClr val="002060"/>
                </a:solidFill>
              </a:rPr>
              <a:t> - </a:t>
            </a:r>
            <a:r>
              <a:rPr lang="ro-RO" dirty="0" smtClean="0"/>
              <a:t>definește </a:t>
            </a:r>
            <a:r>
              <a:rPr lang="ro-RO" dirty="0"/>
              <a:t>fluxul obiectului de ieșire, </a:t>
            </a:r>
            <a:endParaRPr lang="ro-RO" dirty="0" smtClean="0"/>
          </a:p>
          <a:p>
            <a:pPr marL="0" indent="0">
              <a:buNone/>
            </a:pPr>
            <a:r>
              <a:rPr lang="ro-RO" b="1" i="1" dirty="0" smtClean="0">
                <a:solidFill>
                  <a:srgbClr val="002060"/>
                </a:solidFill>
              </a:rPr>
              <a:t>req-roles</a:t>
            </a:r>
            <a:r>
              <a:rPr lang="ro-RO" dirty="0" smtClean="0"/>
              <a:t> indică rolul </a:t>
            </a:r>
            <a:r>
              <a:rPr lang="ro-RO" dirty="0"/>
              <a:t>(rolurile) pe care trebuie să îl joace resursa (resursele) de execuție și</a:t>
            </a:r>
          </a:p>
          <a:p>
            <a:pPr marL="0" indent="0">
              <a:buNone/>
            </a:pPr>
            <a:r>
              <a:rPr lang="ro-RO" b="1" i="1" dirty="0">
                <a:solidFill>
                  <a:srgbClr val="002060"/>
                </a:solidFill>
              </a:rPr>
              <a:t>post-cond</a:t>
            </a:r>
            <a:r>
              <a:rPr lang="ro-RO" dirty="0"/>
              <a:t> definește setul de post-condiții (de exemplu, starea finală, așa cum se găsește în CIMOSA). </a:t>
            </a:r>
            <a:endParaRPr lang="ro-RO" dirty="0" smtClean="0"/>
          </a:p>
          <a:p>
            <a:pPr marL="0" indent="0">
              <a:buNone/>
            </a:pPr>
            <a:r>
              <a:rPr lang="ro-RO" dirty="0" smtClean="0"/>
              <a:t>Pentru </a:t>
            </a:r>
            <a:r>
              <a:rPr lang="ro-RO" dirty="0"/>
              <a:t>a capta mai multe semantice ale activităților, fluxurile de intrare și de ieșire pot fi clasificate ca fluxuri de control, funcții și resurse</a:t>
            </a:r>
            <a:endParaRPr lang="ru-RU" dirty="0"/>
          </a:p>
        </p:txBody>
      </p:sp>
    </p:spTree>
    <p:extLst>
      <p:ext uri="{BB962C8B-B14F-4D97-AF65-F5344CB8AC3E}">
        <p14:creationId xmlns:p14="http://schemas.microsoft.com/office/powerpoint/2010/main" val="8789757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49382" y="346364"/>
            <a:ext cx="11526982" cy="6262254"/>
          </a:xfrm>
        </p:spPr>
        <p:txBody>
          <a:bodyPr>
            <a:normAutofit fontScale="92500" lnSpcReduction="10000"/>
          </a:bodyPr>
          <a:lstStyle/>
          <a:p>
            <a:pPr marL="0" indent="0">
              <a:buNone/>
            </a:pPr>
            <a:r>
              <a:rPr lang="ro-RO" sz="4100" b="1" i="1" dirty="0">
                <a:solidFill>
                  <a:srgbClr val="002060"/>
                </a:solidFill>
              </a:rPr>
              <a:t>Obiect de întreprindere: </a:t>
            </a:r>
            <a:endParaRPr lang="ro-RO" sz="4100" b="1" i="1" dirty="0" smtClean="0">
              <a:solidFill>
                <a:srgbClr val="002060"/>
              </a:solidFill>
            </a:endParaRPr>
          </a:p>
          <a:p>
            <a:pPr marL="0" indent="0">
              <a:buNone/>
            </a:pPr>
            <a:r>
              <a:rPr lang="ro-RO" dirty="0" smtClean="0"/>
              <a:t>Un </a:t>
            </a:r>
            <a:r>
              <a:rPr lang="ro-RO" dirty="0"/>
              <a:t>obiect de </a:t>
            </a:r>
            <a:r>
              <a:rPr lang="ro-RO" dirty="0" smtClean="0"/>
              <a:t>antrepriză </a:t>
            </a:r>
            <a:r>
              <a:rPr lang="ro-RO" dirty="0"/>
              <a:t>este orice </a:t>
            </a:r>
            <a:r>
              <a:rPr lang="ro-RO" dirty="0" smtClean="0"/>
              <a:t>entitate care </a:t>
            </a:r>
            <a:r>
              <a:rPr lang="ro-RO" dirty="0"/>
              <a:t>este utilizat, prelucrat, transformat sau creat de </a:t>
            </a:r>
            <a:r>
              <a:rPr lang="ro-RO" dirty="0" smtClean="0"/>
              <a:t>către activități </a:t>
            </a:r>
            <a:r>
              <a:rPr lang="ro-RO" dirty="0"/>
              <a:t>în operațiunile cotidiene ale întreprinderii.</a:t>
            </a:r>
          </a:p>
          <a:p>
            <a:pPr marL="0" indent="0">
              <a:buNone/>
            </a:pPr>
            <a:r>
              <a:rPr lang="ro-RO" dirty="0"/>
              <a:t>Obiectele Enterprise și stările lor sunt </a:t>
            </a:r>
            <a:r>
              <a:rPr lang="ro-RO" dirty="0" smtClean="0"/>
              <a:t>elementele implicat </a:t>
            </a:r>
            <a:r>
              <a:rPr lang="ro-RO" dirty="0"/>
              <a:t>în fluxurile de intrare / ieșire a activităților.</a:t>
            </a:r>
          </a:p>
          <a:p>
            <a:pPr marL="0" indent="0">
              <a:buNone/>
            </a:pPr>
            <a:r>
              <a:rPr lang="ro-RO" dirty="0"/>
              <a:t>Obiectele Enterprise sunt definite prin proprietățile lor, </a:t>
            </a:r>
            <a:r>
              <a:rPr lang="ro-RO" dirty="0" smtClean="0"/>
              <a:t>adică atribute </a:t>
            </a:r>
            <a:r>
              <a:rPr lang="ro-RO" dirty="0"/>
              <a:t>pentru proprietăți statice și metode </a:t>
            </a:r>
            <a:r>
              <a:rPr lang="ro-RO" dirty="0" smtClean="0"/>
              <a:t>pentru proprietăți </a:t>
            </a:r>
            <a:r>
              <a:rPr lang="ro-RO" dirty="0"/>
              <a:t>comportamentale. </a:t>
            </a:r>
            <a:endParaRPr lang="ro-RO" dirty="0" smtClean="0"/>
          </a:p>
          <a:p>
            <a:pPr marL="0" indent="0">
              <a:buNone/>
            </a:pPr>
            <a:r>
              <a:rPr lang="ro-RO" dirty="0" smtClean="0"/>
              <a:t>Ele </a:t>
            </a:r>
            <a:r>
              <a:rPr lang="ro-RO" dirty="0"/>
              <a:t>pot fi legate </a:t>
            </a:r>
            <a:r>
              <a:rPr lang="ro-RO" dirty="0" smtClean="0"/>
              <a:t> </a:t>
            </a:r>
            <a:r>
              <a:rPr lang="ro-RO" b="1" i="1" dirty="0" smtClean="0">
                <a:solidFill>
                  <a:srgbClr val="C00000"/>
                </a:solidFill>
              </a:rPr>
              <a:t>unu la unu sau la două, trei </a:t>
            </a:r>
            <a:r>
              <a:rPr lang="ro-RO" b="1" i="1" dirty="0">
                <a:solidFill>
                  <a:srgbClr val="C00000"/>
                </a:solidFill>
              </a:rPr>
              <a:t>relații</a:t>
            </a:r>
            <a:r>
              <a:rPr lang="ro-RO" dirty="0"/>
              <a:t>: </a:t>
            </a:r>
            <a:r>
              <a:rPr lang="ro-RO" b="1" i="1" dirty="0" smtClean="0">
                <a:solidFill>
                  <a:srgbClr val="002060"/>
                </a:solidFill>
              </a:rPr>
              <a:t>Is-a </a:t>
            </a:r>
            <a:r>
              <a:rPr lang="ro-RO" dirty="0" smtClean="0"/>
              <a:t> este </a:t>
            </a:r>
            <a:r>
              <a:rPr lang="ro-RO" dirty="0"/>
              <a:t>o relație sau un mecanism de abstractizare generalizare, </a:t>
            </a:r>
            <a:r>
              <a:rPr lang="ro-RO" b="1" i="1" dirty="0" smtClean="0">
                <a:solidFill>
                  <a:srgbClr val="002060"/>
                </a:solidFill>
              </a:rPr>
              <a:t>Part-of - </a:t>
            </a:r>
            <a:r>
              <a:rPr lang="ro-RO" dirty="0" smtClean="0"/>
              <a:t>o </a:t>
            </a:r>
            <a:r>
              <a:rPr lang="ro-RO" dirty="0"/>
              <a:t>parte a relației sau un mecanism de abstractizare a agregării și o relație de asociere sau o legătură definită de utilizator (acest ultim caz este definit cu ajutorul unui atribut ale cărui valori sunt entități dintr-o altă clasă obiect de întreprindere).</a:t>
            </a:r>
          </a:p>
          <a:p>
            <a:r>
              <a:rPr lang="ro-RO" dirty="0"/>
              <a:t>Obiectele Enterprise pot fi clasificate în trei </a:t>
            </a:r>
            <a:r>
              <a:rPr lang="ro-RO" dirty="0" smtClean="0"/>
              <a:t>principale clase</a:t>
            </a:r>
            <a:r>
              <a:rPr lang="ro-RO" dirty="0"/>
              <a:t>, după cum sugerează IEM: Produs, Comandă </a:t>
            </a:r>
            <a:r>
              <a:rPr lang="ro-RO" dirty="0" smtClean="0"/>
              <a:t>și Resursă</a:t>
            </a:r>
            <a:r>
              <a:rPr lang="ro-RO" dirty="0"/>
              <a:t>. Un obiect de întreprindere EO poate fi formal</a:t>
            </a:r>
          </a:p>
          <a:p>
            <a:r>
              <a:rPr lang="ro-RO" dirty="0"/>
              <a:t>definit ca:</a:t>
            </a:r>
            <a:endParaRPr lang="ru-RU" dirty="0"/>
          </a:p>
        </p:txBody>
      </p:sp>
    </p:spTree>
    <p:extLst>
      <p:ext uri="{BB962C8B-B14F-4D97-AF65-F5344CB8AC3E}">
        <p14:creationId xmlns:p14="http://schemas.microsoft.com/office/powerpoint/2010/main" val="72519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Placeholder 1"/>
          <p:cNvSpPr>
            <a:spLocks noGrp="1"/>
          </p:cNvSpPr>
          <p:nvPr>
            <p:ph type="body" idx="1"/>
          </p:nvPr>
        </p:nvSpPr>
        <p:spPr>
          <a:xfrm>
            <a:off x="1790701" y="933451"/>
            <a:ext cx="9029700" cy="4457700"/>
          </a:xfrm>
        </p:spPr>
        <p:txBody>
          <a:bodyPr>
            <a:normAutofit fontScale="55000" lnSpcReduction="20000"/>
          </a:bodyPr>
          <a:lstStyle/>
          <a:p>
            <a:endParaRPr lang="ro-RO" altLang="en-US" dirty="0" smtClean="0"/>
          </a:p>
          <a:p>
            <a:pPr algn="ctr"/>
            <a:r>
              <a:rPr lang="ro-RO" sz="4600" b="1" dirty="0" smtClean="0">
                <a:solidFill>
                  <a:schemeClr val="tx1"/>
                </a:solidFill>
                <a:latin typeface="Times New Roman" panose="02020603050405020304" pitchFamily="18" charset="0"/>
                <a:cs typeface="Times New Roman" panose="02020603050405020304" pitchFamily="18" charset="0"/>
              </a:rPr>
              <a:t>TEMA </a:t>
            </a:r>
            <a:r>
              <a:rPr lang="ro-RO" sz="4600" b="1" dirty="0">
                <a:solidFill>
                  <a:schemeClr val="tx1"/>
                </a:solidFill>
                <a:latin typeface="Times New Roman" panose="02020603050405020304" pitchFamily="18" charset="0"/>
                <a:cs typeface="Times New Roman" panose="02020603050405020304" pitchFamily="18" charset="0"/>
              </a:rPr>
              <a:t>3. </a:t>
            </a:r>
            <a:endParaRPr lang="ru-RU" sz="4600" dirty="0">
              <a:solidFill>
                <a:schemeClr val="tx1"/>
              </a:solidFill>
              <a:latin typeface="Times New Roman" panose="02020603050405020304" pitchFamily="18" charset="0"/>
              <a:cs typeface="Times New Roman" panose="02020603050405020304" pitchFamily="18" charset="0"/>
            </a:endParaRPr>
          </a:p>
          <a:p>
            <a:pPr algn="ctr"/>
            <a:r>
              <a:rPr lang="ro-RO" sz="4600" b="1" dirty="0">
                <a:solidFill>
                  <a:schemeClr val="tx1"/>
                </a:solidFill>
                <a:latin typeface="Times New Roman" panose="02020603050405020304" pitchFamily="18" charset="0"/>
                <a:cs typeface="Times New Roman" panose="02020603050405020304" pitchFamily="18" charset="0"/>
              </a:rPr>
              <a:t>Procesele ciclului de viață. </a:t>
            </a:r>
            <a:endParaRPr lang="ru-RU" sz="4600" dirty="0">
              <a:solidFill>
                <a:schemeClr val="tx1"/>
              </a:solidFill>
              <a:latin typeface="Times New Roman" panose="02020603050405020304" pitchFamily="18" charset="0"/>
              <a:cs typeface="Times New Roman" panose="02020603050405020304" pitchFamily="18" charset="0"/>
            </a:endParaRPr>
          </a:p>
          <a:p>
            <a:r>
              <a:rPr lang="ro-RO" sz="4000" i="1" dirty="0">
                <a:solidFill>
                  <a:schemeClr val="tx1"/>
                </a:solidFill>
                <a:latin typeface="Times New Roman" panose="02020603050405020304" pitchFamily="18" charset="0"/>
                <a:cs typeface="Times New Roman" panose="02020603050405020304" pitchFamily="18" charset="0"/>
              </a:rPr>
              <a:t> </a:t>
            </a:r>
            <a:r>
              <a:rPr lang="ro-RO" sz="4000" b="1" i="1" dirty="0">
                <a:solidFill>
                  <a:schemeClr val="tx1"/>
                </a:solidFill>
                <a:latin typeface="Times New Roman" panose="02020603050405020304" pitchFamily="18" charset="0"/>
                <a:cs typeface="Times New Roman" panose="02020603050405020304" pitchFamily="18" charset="0"/>
              </a:rPr>
              <a:t>Proces conform standardului ISO/IEC 12207</a:t>
            </a:r>
            <a:r>
              <a:rPr lang="ro-RO" sz="4000" i="1" dirty="0" smtClean="0">
                <a:solidFill>
                  <a:schemeClr val="tx1"/>
                </a:solidFill>
                <a:latin typeface="Times New Roman" panose="02020603050405020304" pitchFamily="18" charset="0"/>
                <a:cs typeface="Times New Roman" panose="02020603050405020304" pitchFamily="18" charset="0"/>
              </a:rPr>
              <a:t>.</a:t>
            </a:r>
          </a:p>
          <a:p>
            <a:r>
              <a:rPr lang="en-US" sz="3600" dirty="0" err="1">
                <a:solidFill>
                  <a:schemeClr val="tx1"/>
                </a:solidFill>
              </a:rPr>
              <a:t>Standardul</a:t>
            </a:r>
            <a:r>
              <a:rPr lang="en-US" sz="3600" dirty="0">
                <a:solidFill>
                  <a:schemeClr val="tx1"/>
                </a:solidFill>
              </a:rPr>
              <a:t> </a:t>
            </a:r>
            <a:r>
              <a:rPr lang="en-US" sz="3600" dirty="0" err="1">
                <a:solidFill>
                  <a:schemeClr val="tx1"/>
                </a:solidFill>
              </a:rPr>
              <a:t>Republicii</a:t>
            </a:r>
            <a:r>
              <a:rPr lang="en-US" sz="3600" dirty="0">
                <a:solidFill>
                  <a:schemeClr val="tx1"/>
                </a:solidFill>
              </a:rPr>
              <a:t> Moldova SM ISO/ CEI 12207:2014 ,,</a:t>
            </a:r>
            <a:r>
              <a:rPr lang="en-US" sz="3600" dirty="0" err="1">
                <a:solidFill>
                  <a:schemeClr val="tx1"/>
                </a:solidFill>
              </a:rPr>
              <a:t>Ingineria</a:t>
            </a:r>
            <a:r>
              <a:rPr lang="en-US" sz="3600" dirty="0">
                <a:solidFill>
                  <a:schemeClr val="tx1"/>
                </a:solidFill>
              </a:rPr>
              <a:t> </a:t>
            </a:r>
            <a:r>
              <a:rPr lang="en-US" sz="3600" dirty="0" err="1">
                <a:solidFill>
                  <a:schemeClr val="tx1"/>
                </a:solidFill>
              </a:rPr>
              <a:t>sistemelor</a:t>
            </a:r>
            <a:r>
              <a:rPr lang="en-US" sz="3600" dirty="0">
                <a:solidFill>
                  <a:schemeClr val="tx1"/>
                </a:solidFill>
              </a:rPr>
              <a:t> </a:t>
            </a:r>
            <a:r>
              <a:rPr lang="en-US" sz="3600" dirty="0" err="1">
                <a:solidFill>
                  <a:schemeClr val="tx1"/>
                </a:solidFill>
              </a:rPr>
              <a:t>și</a:t>
            </a:r>
            <a:r>
              <a:rPr lang="en-US" sz="3600" dirty="0">
                <a:solidFill>
                  <a:schemeClr val="tx1"/>
                </a:solidFill>
              </a:rPr>
              <a:t> software-</a:t>
            </a:r>
            <a:r>
              <a:rPr lang="en-US" sz="3600" dirty="0" err="1">
                <a:solidFill>
                  <a:schemeClr val="tx1"/>
                </a:solidFill>
              </a:rPr>
              <a:t>ului</a:t>
            </a:r>
            <a:r>
              <a:rPr lang="en-US" sz="3600" dirty="0">
                <a:solidFill>
                  <a:schemeClr val="tx1"/>
                </a:solidFill>
              </a:rPr>
              <a:t>. </a:t>
            </a:r>
            <a:r>
              <a:rPr lang="ru-RU" sz="3600" dirty="0" err="1">
                <a:solidFill>
                  <a:schemeClr val="tx1"/>
                </a:solidFill>
              </a:rPr>
              <a:t>Procesele</a:t>
            </a:r>
            <a:r>
              <a:rPr lang="ru-RU" sz="3600" dirty="0">
                <a:solidFill>
                  <a:schemeClr val="tx1"/>
                </a:solidFill>
              </a:rPr>
              <a:t> </a:t>
            </a:r>
            <a:r>
              <a:rPr lang="ru-RU" sz="3600" dirty="0" err="1">
                <a:solidFill>
                  <a:schemeClr val="tx1"/>
                </a:solidFill>
              </a:rPr>
              <a:t>ciclului</a:t>
            </a:r>
            <a:r>
              <a:rPr lang="ru-RU" sz="3600" dirty="0">
                <a:solidFill>
                  <a:schemeClr val="tx1"/>
                </a:solidFill>
              </a:rPr>
              <a:t> </a:t>
            </a:r>
            <a:r>
              <a:rPr lang="ru-RU" sz="3600" dirty="0" err="1">
                <a:solidFill>
                  <a:schemeClr val="tx1"/>
                </a:solidFill>
              </a:rPr>
              <a:t>de</a:t>
            </a:r>
            <a:r>
              <a:rPr lang="ru-RU" sz="3600" dirty="0">
                <a:solidFill>
                  <a:schemeClr val="tx1"/>
                </a:solidFill>
              </a:rPr>
              <a:t> </a:t>
            </a:r>
            <a:r>
              <a:rPr lang="ru-RU" sz="3600" dirty="0" err="1">
                <a:solidFill>
                  <a:schemeClr val="tx1"/>
                </a:solidFill>
              </a:rPr>
              <a:t>viață</a:t>
            </a:r>
            <a:r>
              <a:rPr lang="ru-RU" sz="3600" dirty="0">
                <a:solidFill>
                  <a:schemeClr val="tx1"/>
                </a:solidFill>
              </a:rPr>
              <a:t> </a:t>
            </a:r>
            <a:r>
              <a:rPr lang="ru-RU" sz="3600" dirty="0" err="1">
                <a:solidFill>
                  <a:schemeClr val="tx1"/>
                </a:solidFill>
              </a:rPr>
              <a:t>al</a:t>
            </a:r>
            <a:r>
              <a:rPr lang="ru-RU" sz="3600" dirty="0">
                <a:solidFill>
                  <a:schemeClr val="tx1"/>
                </a:solidFill>
              </a:rPr>
              <a:t> </a:t>
            </a:r>
            <a:r>
              <a:rPr lang="ru-RU" sz="3600" dirty="0" err="1">
                <a:solidFill>
                  <a:schemeClr val="tx1"/>
                </a:solidFill>
              </a:rPr>
              <a:t>software-ului</a:t>
            </a:r>
            <a:r>
              <a:rPr lang="ru-RU" sz="3600" dirty="0">
                <a:solidFill>
                  <a:schemeClr val="tx1"/>
                </a:solidFill>
              </a:rPr>
              <a:t>,,;</a:t>
            </a:r>
            <a:r>
              <a:rPr lang="ro-RO" sz="4000" i="1" dirty="0" smtClean="0">
                <a:solidFill>
                  <a:schemeClr val="tx1"/>
                </a:solidFill>
                <a:latin typeface="Times New Roman" panose="02020603050405020304" pitchFamily="18" charset="0"/>
                <a:cs typeface="Times New Roman" panose="02020603050405020304" pitchFamily="18" charset="0"/>
              </a:rPr>
              <a:t> </a:t>
            </a:r>
            <a:r>
              <a:rPr lang="en-US" sz="3300" dirty="0">
                <a:solidFill>
                  <a:schemeClr val="tx1"/>
                </a:solidFill>
              </a:rPr>
              <a:t>The ISO/IEC 12207 standard establishes a process of </a:t>
            </a:r>
            <a:r>
              <a:rPr lang="en-US" sz="3300" dirty="0">
                <a:solidFill>
                  <a:schemeClr val="tx1"/>
                </a:solidFill>
                <a:hlinkClick r:id="rId2" tooltip="Software release life cycle"/>
              </a:rPr>
              <a:t>lifecycle for software</a:t>
            </a:r>
            <a:r>
              <a:rPr lang="en-US" sz="3300" dirty="0">
                <a:solidFill>
                  <a:schemeClr val="tx1"/>
                </a:solidFill>
              </a:rPr>
              <a:t>, including processes and activities applied during the acquisition and configuration of the services of the system</a:t>
            </a:r>
            <a:endParaRPr lang="ro-RO" sz="3300" i="1" dirty="0" smtClean="0">
              <a:solidFill>
                <a:schemeClr val="tx1"/>
              </a:solidFill>
              <a:latin typeface="Times New Roman" panose="02020603050405020304" pitchFamily="18" charset="0"/>
              <a:cs typeface="Times New Roman" panose="02020603050405020304" pitchFamily="18" charset="0"/>
            </a:endParaRPr>
          </a:p>
          <a:p>
            <a:r>
              <a:rPr lang="ro-RO" sz="4000" i="1" dirty="0" smtClean="0">
                <a:solidFill>
                  <a:schemeClr val="tx1"/>
                </a:solidFill>
                <a:latin typeface="Times New Roman" panose="02020603050405020304" pitchFamily="18" charset="0"/>
                <a:cs typeface="Times New Roman" panose="02020603050405020304" pitchFamily="18" charset="0"/>
              </a:rPr>
              <a:t>Procese </a:t>
            </a:r>
            <a:r>
              <a:rPr lang="ro-RO" sz="4000" i="1" dirty="0">
                <a:solidFill>
                  <a:schemeClr val="tx1"/>
                </a:solidFill>
                <a:latin typeface="Times New Roman" panose="02020603050405020304" pitchFamily="18" charset="0"/>
                <a:cs typeface="Times New Roman" panose="02020603050405020304" pitchFamily="18" charset="0"/>
              </a:rPr>
              <a:t>primare. </a:t>
            </a:r>
            <a:endParaRPr lang="ro-RO" sz="4000" i="1" dirty="0" smtClean="0">
              <a:solidFill>
                <a:schemeClr val="tx1"/>
              </a:solidFill>
              <a:latin typeface="Times New Roman" panose="02020603050405020304" pitchFamily="18" charset="0"/>
              <a:cs typeface="Times New Roman" panose="02020603050405020304" pitchFamily="18" charset="0"/>
            </a:endParaRPr>
          </a:p>
          <a:p>
            <a:r>
              <a:rPr lang="ro-RO" sz="4000" i="1" dirty="0" smtClean="0">
                <a:solidFill>
                  <a:schemeClr val="tx1"/>
                </a:solidFill>
                <a:latin typeface="Times New Roman" panose="02020603050405020304" pitchFamily="18" charset="0"/>
                <a:cs typeface="Times New Roman" panose="02020603050405020304" pitchFamily="18" charset="0"/>
              </a:rPr>
              <a:t>Procesele </a:t>
            </a:r>
            <a:r>
              <a:rPr lang="ro-RO" sz="4000" i="1" dirty="0">
                <a:solidFill>
                  <a:schemeClr val="tx1"/>
                </a:solidFill>
                <a:latin typeface="Times New Roman" panose="02020603050405020304" pitchFamily="18" charset="0"/>
                <a:cs typeface="Times New Roman" panose="02020603050405020304" pitchFamily="18" charset="0"/>
              </a:rPr>
              <a:t>organizaționale. </a:t>
            </a:r>
            <a:endParaRPr lang="ro-RO" sz="4000" i="1" dirty="0" smtClean="0">
              <a:solidFill>
                <a:schemeClr val="tx1"/>
              </a:solidFill>
              <a:latin typeface="Times New Roman" panose="02020603050405020304" pitchFamily="18" charset="0"/>
              <a:cs typeface="Times New Roman" panose="02020603050405020304" pitchFamily="18" charset="0"/>
            </a:endParaRPr>
          </a:p>
          <a:p>
            <a:r>
              <a:rPr lang="ro-RO" sz="4000" i="1" dirty="0" smtClean="0">
                <a:solidFill>
                  <a:schemeClr val="tx1"/>
                </a:solidFill>
                <a:latin typeface="Times New Roman" panose="02020603050405020304" pitchFamily="18" charset="0"/>
                <a:cs typeface="Times New Roman" panose="02020603050405020304" pitchFamily="18" charset="0"/>
              </a:rPr>
              <a:t>procese  </a:t>
            </a:r>
            <a:r>
              <a:rPr lang="ro-RO" sz="4000" i="1" dirty="0">
                <a:solidFill>
                  <a:schemeClr val="tx1"/>
                </a:solidFill>
                <a:latin typeface="Times New Roman" panose="02020603050405020304" pitchFamily="18" charset="0"/>
                <a:cs typeface="Times New Roman" panose="02020603050405020304" pitchFamily="18" charset="0"/>
              </a:rPr>
              <a:t>auxiliare. </a:t>
            </a:r>
            <a:endParaRPr lang="ro-RO" sz="4000" i="1" dirty="0" smtClean="0">
              <a:solidFill>
                <a:schemeClr val="tx1"/>
              </a:solidFill>
              <a:latin typeface="Times New Roman" panose="02020603050405020304" pitchFamily="18" charset="0"/>
              <a:cs typeface="Times New Roman" panose="02020603050405020304" pitchFamily="18" charset="0"/>
            </a:endParaRPr>
          </a:p>
          <a:p>
            <a:r>
              <a:rPr lang="ro-RO" sz="4000" b="1" i="1" dirty="0" smtClean="0">
                <a:solidFill>
                  <a:schemeClr val="tx1"/>
                </a:solidFill>
                <a:latin typeface="Times New Roman" panose="02020603050405020304" pitchFamily="18" charset="0"/>
                <a:cs typeface="Times New Roman" panose="02020603050405020304" pitchFamily="18" charset="0"/>
              </a:rPr>
              <a:t>Procesele </a:t>
            </a:r>
            <a:r>
              <a:rPr lang="ro-RO" sz="4000" b="1" i="1" dirty="0">
                <a:solidFill>
                  <a:schemeClr val="tx1"/>
                </a:solidFill>
                <a:latin typeface="Times New Roman" panose="02020603050405020304" pitchFamily="18" charset="0"/>
                <a:cs typeface="Times New Roman" panose="02020603050405020304" pitchFamily="18" charset="0"/>
              </a:rPr>
              <a:t>conform standardului ISO </a:t>
            </a:r>
            <a:r>
              <a:rPr lang="ro-RO" sz="4000" b="1" i="1" dirty="0" smtClean="0">
                <a:solidFill>
                  <a:schemeClr val="tx1"/>
                </a:solidFill>
                <a:latin typeface="Times New Roman" panose="02020603050405020304" pitchFamily="18" charset="0"/>
                <a:cs typeface="Times New Roman" panose="02020603050405020304" pitchFamily="18" charset="0"/>
              </a:rPr>
              <a:t>15288</a:t>
            </a:r>
          </a:p>
          <a:p>
            <a:r>
              <a:rPr lang="en-US" sz="3800" dirty="0" err="1">
                <a:solidFill>
                  <a:schemeClr val="tx1"/>
                </a:solidFill>
              </a:rPr>
              <a:t>Standardul</a:t>
            </a:r>
            <a:r>
              <a:rPr lang="en-US" sz="3800" dirty="0">
                <a:solidFill>
                  <a:schemeClr val="tx1"/>
                </a:solidFill>
              </a:rPr>
              <a:t> </a:t>
            </a:r>
            <a:r>
              <a:rPr lang="en-US" sz="3800" dirty="0" err="1">
                <a:solidFill>
                  <a:schemeClr val="tx1"/>
                </a:solidFill>
              </a:rPr>
              <a:t>Republicii</a:t>
            </a:r>
            <a:r>
              <a:rPr lang="en-US" sz="3800" dirty="0">
                <a:solidFill>
                  <a:schemeClr val="tx1"/>
                </a:solidFill>
              </a:rPr>
              <a:t> </a:t>
            </a:r>
            <a:r>
              <a:rPr lang="en-US" sz="3800" dirty="0" smtClean="0">
                <a:solidFill>
                  <a:schemeClr val="tx1"/>
                </a:solidFill>
              </a:rPr>
              <a:t>Moldova</a:t>
            </a:r>
            <a:r>
              <a:rPr lang="ro-RO" sz="3800" dirty="0">
                <a:solidFill>
                  <a:schemeClr val="tx1"/>
                </a:solidFill>
              </a:rPr>
              <a:t> </a:t>
            </a:r>
            <a:r>
              <a:rPr lang="ro-RO" sz="3300" dirty="0" smtClean="0">
                <a:solidFill>
                  <a:schemeClr val="tx1"/>
                </a:solidFill>
              </a:rPr>
              <a:t> </a:t>
            </a:r>
            <a:r>
              <a:rPr lang="ro-RO" sz="3300" i="1" dirty="0">
                <a:solidFill>
                  <a:schemeClr val="tx1"/>
                </a:solidFill>
              </a:rPr>
              <a:t>SM ISO</a:t>
            </a:r>
            <a:r>
              <a:rPr lang="ro-RO" sz="3300" dirty="0">
                <a:solidFill>
                  <a:schemeClr val="tx1"/>
                </a:solidFill>
              </a:rPr>
              <a:t>/</a:t>
            </a:r>
            <a:r>
              <a:rPr lang="ro-RO" sz="3300" i="1" dirty="0">
                <a:solidFill>
                  <a:schemeClr val="tx1"/>
                </a:solidFill>
              </a:rPr>
              <a:t>CEI 15288:2005</a:t>
            </a:r>
            <a:r>
              <a:rPr lang="ro-RO" sz="3300" dirty="0">
                <a:solidFill>
                  <a:schemeClr val="tx1"/>
                </a:solidFill>
              </a:rPr>
              <a:t> </a:t>
            </a:r>
            <a:r>
              <a:rPr lang="ro-RO" sz="3300" dirty="0" smtClean="0">
                <a:solidFill>
                  <a:schemeClr val="tx1"/>
                </a:solidFill>
              </a:rPr>
              <a:t>. </a:t>
            </a:r>
            <a:r>
              <a:rPr lang="en-US" sz="3300" dirty="0" smtClean="0">
                <a:solidFill>
                  <a:schemeClr val="tx1"/>
                </a:solidFill>
              </a:rPr>
              <a:t>,,</a:t>
            </a:r>
            <a:r>
              <a:rPr lang="en-US" sz="3300" dirty="0" err="1">
                <a:solidFill>
                  <a:schemeClr val="tx1"/>
                </a:solidFill>
              </a:rPr>
              <a:t>Ingineria</a:t>
            </a:r>
            <a:r>
              <a:rPr lang="en-US" sz="3300" dirty="0">
                <a:solidFill>
                  <a:schemeClr val="tx1"/>
                </a:solidFill>
              </a:rPr>
              <a:t> </a:t>
            </a:r>
            <a:r>
              <a:rPr lang="en-US" sz="3300" dirty="0" err="1" smtClean="0">
                <a:solidFill>
                  <a:schemeClr val="tx1"/>
                </a:solidFill>
              </a:rPr>
              <a:t>sistemelor</a:t>
            </a:r>
            <a:r>
              <a:rPr lang="ro-RO" sz="3300" dirty="0" smtClean="0">
                <a:solidFill>
                  <a:schemeClr val="tx1"/>
                </a:solidFill>
              </a:rPr>
              <a:t>..</a:t>
            </a:r>
            <a:r>
              <a:rPr lang="en-US" sz="3300" dirty="0" smtClean="0">
                <a:solidFill>
                  <a:schemeClr val="tx1"/>
                </a:solidFill>
              </a:rPr>
              <a:t>. </a:t>
            </a:r>
            <a:r>
              <a:rPr lang="ru-RU" sz="3300" dirty="0" err="1">
                <a:solidFill>
                  <a:schemeClr val="tx1"/>
                </a:solidFill>
              </a:rPr>
              <a:t>Procesele</a:t>
            </a:r>
            <a:r>
              <a:rPr lang="ru-RU" sz="3300" dirty="0">
                <a:solidFill>
                  <a:schemeClr val="tx1"/>
                </a:solidFill>
              </a:rPr>
              <a:t> </a:t>
            </a:r>
            <a:r>
              <a:rPr lang="ru-RU" sz="3300" dirty="0" err="1">
                <a:solidFill>
                  <a:schemeClr val="tx1"/>
                </a:solidFill>
              </a:rPr>
              <a:t>ciclului</a:t>
            </a:r>
            <a:r>
              <a:rPr lang="ru-RU" sz="3300" dirty="0">
                <a:solidFill>
                  <a:schemeClr val="tx1"/>
                </a:solidFill>
              </a:rPr>
              <a:t> </a:t>
            </a:r>
            <a:r>
              <a:rPr lang="ru-RU" sz="3300" dirty="0" err="1">
                <a:solidFill>
                  <a:schemeClr val="tx1"/>
                </a:solidFill>
              </a:rPr>
              <a:t>de</a:t>
            </a:r>
            <a:r>
              <a:rPr lang="ru-RU" sz="3300" dirty="0">
                <a:solidFill>
                  <a:schemeClr val="tx1"/>
                </a:solidFill>
              </a:rPr>
              <a:t> </a:t>
            </a:r>
            <a:r>
              <a:rPr lang="ru-RU" sz="3300" dirty="0" err="1">
                <a:solidFill>
                  <a:schemeClr val="tx1"/>
                </a:solidFill>
              </a:rPr>
              <a:t>viață</a:t>
            </a:r>
            <a:r>
              <a:rPr lang="ru-RU" sz="3300" dirty="0">
                <a:solidFill>
                  <a:schemeClr val="tx1"/>
                </a:solidFill>
              </a:rPr>
              <a:t> </a:t>
            </a:r>
            <a:r>
              <a:rPr lang="ru-RU" sz="3300" dirty="0" err="1">
                <a:solidFill>
                  <a:schemeClr val="tx1"/>
                </a:solidFill>
              </a:rPr>
              <a:t>al</a:t>
            </a:r>
            <a:r>
              <a:rPr lang="ru-RU" sz="3300" dirty="0">
                <a:solidFill>
                  <a:schemeClr val="tx1"/>
                </a:solidFill>
              </a:rPr>
              <a:t> </a:t>
            </a:r>
            <a:r>
              <a:rPr lang="ru-RU" sz="3300" dirty="0" smtClean="0">
                <a:solidFill>
                  <a:schemeClr val="tx1"/>
                </a:solidFill>
              </a:rPr>
              <a:t>s</a:t>
            </a:r>
            <a:r>
              <a:rPr lang="ro-RO" sz="3300" dirty="0" smtClean="0">
                <a:solidFill>
                  <a:schemeClr val="tx1"/>
                </a:solidFill>
              </a:rPr>
              <a:t>istemelor</a:t>
            </a:r>
            <a:r>
              <a:rPr lang="ru-RU" sz="3300" dirty="0" smtClean="0">
                <a:solidFill>
                  <a:schemeClr val="tx1"/>
                </a:solidFill>
              </a:rPr>
              <a:t>,,;</a:t>
            </a:r>
            <a:r>
              <a:rPr lang="ro-RO" sz="3300" dirty="0" smtClean="0">
                <a:solidFill>
                  <a:schemeClr val="tx1"/>
                </a:solidFill>
              </a:rPr>
              <a:t> </a:t>
            </a:r>
            <a:r>
              <a:rPr lang="en-US" sz="3800" dirty="0" smtClean="0">
                <a:solidFill>
                  <a:schemeClr val="tx1"/>
                </a:solidFill>
              </a:rPr>
              <a:t>ISO/IEC/IEEE </a:t>
            </a:r>
            <a:r>
              <a:rPr lang="en-US" sz="3800" dirty="0">
                <a:solidFill>
                  <a:schemeClr val="tx1"/>
                </a:solidFill>
              </a:rPr>
              <a:t>15288, System Life </a:t>
            </a:r>
            <a:r>
              <a:rPr lang="en-US" sz="3800" dirty="0" smtClean="0">
                <a:solidFill>
                  <a:schemeClr val="tx1"/>
                </a:solidFill>
              </a:rPr>
              <a:t>Cycle</a:t>
            </a:r>
            <a:r>
              <a:rPr lang="ro-RO" sz="3800" dirty="0" smtClean="0">
                <a:solidFill>
                  <a:schemeClr val="tx1"/>
                </a:solidFill>
              </a:rPr>
              <a:t>.</a:t>
            </a:r>
            <a:r>
              <a:rPr lang="en-US" sz="3800" dirty="0" smtClean="0">
                <a:solidFill>
                  <a:schemeClr val="tx1"/>
                </a:solidFill>
              </a:rPr>
              <a:t> Processes</a:t>
            </a:r>
            <a:endParaRPr lang="en-US" sz="3800" dirty="0">
              <a:solidFill>
                <a:schemeClr val="tx1"/>
              </a:solidFill>
            </a:endParaRPr>
          </a:p>
          <a:p>
            <a:endParaRPr lang="ro-RO" sz="3800" b="1" i="1" dirty="0" smtClean="0">
              <a:solidFill>
                <a:schemeClr val="tx1"/>
              </a:solidFill>
              <a:latin typeface="Times New Roman" panose="02020603050405020304" pitchFamily="18" charset="0"/>
              <a:cs typeface="Times New Roman" panose="02020603050405020304" pitchFamily="18" charset="0"/>
            </a:endParaRPr>
          </a:p>
          <a:p>
            <a:endParaRPr lang="ru-RU" sz="4000" dirty="0">
              <a:solidFill>
                <a:schemeClr val="tx1"/>
              </a:solidFill>
              <a:latin typeface="Times New Roman" panose="02020603050405020304" pitchFamily="18" charset="0"/>
              <a:cs typeface="Times New Roman" panose="02020603050405020304" pitchFamily="18" charset="0"/>
            </a:endParaRPr>
          </a:p>
          <a:p>
            <a:pPr algn="ctr"/>
            <a:endParaRPr lang="ru-RU" altLang="ru-RU" sz="4000" b="1" dirty="0"/>
          </a:p>
        </p:txBody>
      </p:sp>
    </p:spTree>
    <p:extLst>
      <p:ext uri="{BB962C8B-B14F-4D97-AF65-F5344CB8AC3E}">
        <p14:creationId xmlns:p14="http://schemas.microsoft.com/office/powerpoint/2010/main" val="15571328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1186" name="Group 14"/>
          <p:cNvGrpSpPr>
            <a:grpSpLocks/>
          </p:cNvGrpSpPr>
          <p:nvPr/>
        </p:nvGrpSpPr>
        <p:grpSpPr bwMode="auto">
          <a:xfrm>
            <a:off x="2640013" y="2708275"/>
            <a:ext cx="7315200" cy="3797300"/>
            <a:chOff x="240" y="1200"/>
            <a:chExt cx="2913" cy="2392"/>
          </a:xfrm>
        </p:grpSpPr>
        <p:sp>
          <p:nvSpPr>
            <p:cNvPr id="221189" name="Rectangle 3"/>
            <p:cNvSpPr>
              <a:spLocks noChangeArrowheads="1"/>
            </p:cNvSpPr>
            <p:nvPr/>
          </p:nvSpPr>
          <p:spPr bwMode="auto">
            <a:xfrm>
              <a:off x="1056" y="1200"/>
              <a:ext cx="1270" cy="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Процесс</a:t>
              </a:r>
            </a:p>
            <a:p>
              <a:pPr algn="ctr">
                <a:spcBef>
                  <a:spcPct val="0"/>
                </a:spcBef>
                <a:buClrTx/>
                <a:buSzTx/>
                <a:buFontTx/>
                <a:buNone/>
              </a:pPr>
              <a:r>
                <a:rPr lang="ru-RU" altLang="ru-RU" sz="1800">
                  <a:solidFill>
                    <a:schemeClr val="bg1"/>
                  </a:solidFill>
                  <a:latin typeface="Arial" panose="020B0604020202020204" pitchFamily="34" charset="0"/>
                </a:rPr>
                <a:t>верификации</a:t>
              </a:r>
            </a:p>
          </p:txBody>
        </p:sp>
        <p:sp>
          <p:nvSpPr>
            <p:cNvPr id="221190" name="Rectangle 4"/>
            <p:cNvSpPr>
              <a:spLocks noChangeArrowheads="1"/>
            </p:cNvSpPr>
            <p:nvPr/>
          </p:nvSpPr>
          <p:spPr bwMode="auto">
            <a:xfrm>
              <a:off x="240" y="2640"/>
              <a:ext cx="1361"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Подготовительная</a:t>
              </a:r>
            </a:p>
            <a:p>
              <a:pPr algn="ctr">
                <a:spcBef>
                  <a:spcPct val="0"/>
                </a:spcBef>
                <a:buClrTx/>
                <a:buSzTx/>
                <a:buFontTx/>
                <a:buNone/>
              </a:pPr>
              <a:r>
                <a:rPr lang="ru-RU" altLang="ru-RU" sz="1800">
                  <a:solidFill>
                    <a:schemeClr val="bg1"/>
                  </a:solidFill>
                  <a:latin typeface="Arial" panose="020B0604020202020204" pitchFamily="34" charset="0"/>
                </a:rPr>
                <a:t> работа</a:t>
              </a:r>
            </a:p>
          </p:txBody>
        </p:sp>
        <p:sp>
          <p:nvSpPr>
            <p:cNvPr id="221191" name="Rectangle 7"/>
            <p:cNvSpPr>
              <a:spLocks noChangeArrowheads="1"/>
            </p:cNvSpPr>
            <p:nvPr/>
          </p:nvSpPr>
          <p:spPr bwMode="auto">
            <a:xfrm>
              <a:off x="1872" y="2640"/>
              <a:ext cx="1281"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Верификация</a:t>
              </a:r>
            </a:p>
          </p:txBody>
        </p:sp>
        <p:sp>
          <p:nvSpPr>
            <p:cNvPr id="221192" name="Line 8"/>
            <p:cNvSpPr>
              <a:spLocks noChangeShapeType="1"/>
            </p:cNvSpPr>
            <p:nvPr/>
          </p:nvSpPr>
          <p:spPr bwMode="auto">
            <a:xfrm>
              <a:off x="768" y="2208"/>
              <a:ext cx="1844"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1193" name="Line 9"/>
            <p:cNvSpPr>
              <a:spLocks noChangeShapeType="1"/>
            </p:cNvSpPr>
            <p:nvPr/>
          </p:nvSpPr>
          <p:spPr bwMode="auto">
            <a:xfrm>
              <a:off x="1680" y="1920"/>
              <a:ext cx="0"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1194" name="Line 10"/>
            <p:cNvSpPr>
              <a:spLocks noChangeShapeType="1"/>
            </p:cNvSpPr>
            <p:nvPr/>
          </p:nvSpPr>
          <p:spPr bwMode="auto">
            <a:xfrm>
              <a:off x="768" y="2208"/>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1195" name="Line 13"/>
            <p:cNvSpPr>
              <a:spLocks noChangeShapeType="1"/>
            </p:cNvSpPr>
            <p:nvPr/>
          </p:nvSpPr>
          <p:spPr bwMode="auto">
            <a:xfrm>
              <a:off x="2592" y="2208"/>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221188" name="Rectangle 24"/>
          <p:cNvSpPr>
            <a:spLocks noGrp="1" noChangeArrowheads="1"/>
          </p:cNvSpPr>
          <p:nvPr>
            <p:ph type="body" sz="half" idx="1"/>
          </p:nvPr>
        </p:nvSpPr>
        <p:spPr>
          <a:xfrm>
            <a:off x="571500" y="838200"/>
            <a:ext cx="10534650" cy="1536700"/>
          </a:xfrm>
        </p:spPr>
        <p:txBody>
          <a:bodyPr/>
          <a:lstStyle/>
          <a:p>
            <a:r>
              <a:rPr lang="en-US" altLang="ru-RU" sz="2400" dirty="0" smtClean="0"/>
              <a:t>(</a:t>
            </a:r>
            <a:r>
              <a:rPr lang="en-US" altLang="ru-RU" sz="2400" dirty="0"/>
              <a:t>verification process)</a:t>
            </a:r>
            <a:r>
              <a:rPr lang="ru-RU" altLang="ru-RU" sz="2400" dirty="0"/>
              <a:t> </a:t>
            </a:r>
            <a:r>
              <a:rPr lang="ro-RO" altLang="ru-RU" sz="2400" dirty="0" smtClean="0"/>
              <a:t>p</a:t>
            </a:r>
            <a:r>
              <a:rPr lang="ro-RO" sz="2400" b="1" dirty="0" smtClean="0"/>
              <a:t>rocesse </a:t>
            </a:r>
            <a:r>
              <a:rPr lang="ro-RO" sz="2400" b="1" dirty="0"/>
              <a:t>de verificare</a:t>
            </a:r>
            <a:r>
              <a:rPr lang="en-US" sz="2400" dirty="0"/>
              <a:t> (verification process) </a:t>
            </a:r>
            <a:r>
              <a:rPr lang="ro-RO" sz="2400" dirty="0"/>
              <a:t>constă în determinarea faptului că produsul program satisface în totalitate cerințelor sau condițiilor determinate de acțiunea precedentă </a:t>
            </a:r>
            <a:endParaRPr lang="ru-RU" sz="2400" dirty="0"/>
          </a:p>
          <a:p>
            <a:pPr>
              <a:lnSpc>
                <a:spcPct val="90000"/>
              </a:lnSpc>
            </a:pPr>
            <a:endParaRPr lang="ru-RU" altLang="ru-RU" sz="2400" dirty="0"/>
          </a:p>
        </p:txBody>
      </p:sp>
    </p:spTree>
    <p:extLst>
      <p:ext uri="{BB962C8B-B14F-4D97-AF65-F5344CB8AC3E}">
        <p14:creationId xmlns:p14="http://schemas.microsoft.com/office/powerpoint/2010/main" val="196039552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49382" y="249382"/>
            <a:ext cx="11582400" cy="6289963"/>
          </a:xfrm>
        </p:spPr>
        <p:txBody>
          <a:bodyPr>
            <a:normAutofit lnSpcReduction="10000"/>
          </a:bodyPr>
          <a:lstStyle/>
          <a:p>
            <a:r>
              <a:rPr lang="ro-RO" b="1" dirty="0"/>
              <a:t>Enterprise </a:t>
            </a:r>
            <a:r>
              <a:rPr lang="ro-RO" b="1" dirty="0" smtClean="0"/>
              <a:t>Object </a:t>
            </a:r>
            <a:r>
              <a:rPr lang="nn-NO" dirty="0"/>
              <a:t>poate fi definit formal </a:t>
            </a:r>
            <a:r>
              <a:rPr lang="nn-NO" dirty="0" smtClean="0"/>
              <a:t>ca</a:t>
            </a:r>
            <a:r>
              <a:rPr lang="ru-RU" dirty="0" smtClean="0"/>
              <a:t>:       </a:t>
            </a:r>
            <a:endParaRPr lang="ro-RO" dirty="0" smtClean="0"/>
          </a:p>
          <a:p>
            <a:pPr marL="0" indent="0" algn="ctr">
              <a:buNone/>
            </a:pPr>
            <a:r>
              <a:rPr lang="ru-RU" b="1" i="1" dirty="0" smtClean="0">
                <a:solidFill>
                  <a:srgbClr val="C00000"/>
                </a:solidFill>
              </a:rPr>
              <a:t>EO </a:t>
            </a:r>
            <a:r>
              <a:rPr lang="ru-RU" b="1" i="1" dirty="0">
                <a:solidFill>
                  <a:srgbClr val="C00000"/>
                </a:solidFill>
              </a:rPr>
              <a:t>= 〈</a:t>
            </a:r>
            <a:r>
              <a:rPr lang="ru-RU" b="1" i="1" dirty="0" err="1">
                <a:solidFill>
                  <a:srgbClr val="C00000"/>
                </a:solidFill>
              </a:rPr>
              <a:t>EOid</a:t>
            </a:r>
            <a:r>
              <a:rPr lang="ru-RU" b="1" i="1" dirty="0">
                <a:solidFill>
                  <a:srgbClr val="C00000"/>
                </a:solidFill>
              </a:rPr>
              <a:t>, </a:t>
            </a:r>
            <a:r>
              <a:rPr lang="ru-RU" b="1" i="1" dirty="0" err="1">
                <a:solidFill>
                  <a:srgbClr val="C00000"/>
                </a:solidFill>
              </a:rPr>
              <a:t>isa</a:t>
            </a:r>
            <a:r>
              <a:rPr lang="ru-RU" b="1" i="1" dirty="0">
                <a:solidFill>
                  <a:srgbClr val="C00000"/>
                </a:solidFill>
              </a:rPr>
              <a:t>, </a:t>
            </a:r>
            <a:r>
              <a:rPr lang="ru-RU" b="1" i="1" dirty="0" err="1">
                <a:solidFill>
                  <a:srgbClr val="C00000"/>
                </a:solidFill>
              </a:rPr>
              <a:t>partof</a:t>
            </a:r>
            <a:r>
              <a:rPr lang="ru-RU" b="1" i="1" dirty="0">
                <a:solidFill>
                  <a:srgbClr val="C00000"/>
                </a:solidFill>
              </a:rPr>
              <a:t>, </a:t>
            </a:r>
            <a:r>
              <a:rPr lang="ro-RO" b="1" i="1" dirty="0" smtClean="0">
                <a:solidFill>
                  <a:srgbClr val="C00000"/>
                </a:solidFill>
              </a:rPr>
              <a:t>properties</a:t>
            </a:r>
            <a:r>
              <a:rPr lang="ru-RU" b="1" i="1" dirty="0" smtClean="0">
                <a:solidFill>
                  <a:srgbClr val="C00000"/>
                </a:solidFill>
              </a:rPr>
              <a:t>〉</a:t>
            </a:r>
          </a:p>
          <a:p>
            <a:pPr marL="0" indent="0">
              <a:buNone/>
            </a:pPr>
            <a:r>
              <a:rPr lang="ro-RO" dirty="0" smtClean="0"/>
              <a:t>Unde:</a:t>
            </a:r>
          </a:p>
          <a:p>
            <a:pPr marL="0" indent="0">
              <a:buNone/>
            </a:pPr>
            <a:r>
              <a:rPr lang="ro-RO" dirty="0" smtClean="0"/>
              <a:t> </a:t>
            </a:r>
            <a:r>
              <a:rPr lang="ro-RO" b="1" i="1" dirty="0" smtClean="0">
                <a:solidFill>
                  <a:srgbClr val="002060"/>
                </a:solidFill>
              </a:rPr>
              <a:t>Eoid- </a:t>
            </a:r>
            <a:r>
              <a:rPr lang="ro-RO" dirty="0" smtClean="0"/>
              <a:t> </a:t>
            </a:r>
            <a:r>
              <a:rPr lang="ro-RO" dirty="0"/>
              <a:t>este identificarea obiectului </a:t>
            </a:r>
            <a:r>
              <a:rPr lang="ro-RO" dirty="0" smtClean="0"/>
              <a:t>antreprizei, </a:t>
            </a:r>
          </a:p>
          <a:p>
            <a:pPr marL="0" indent="0">
              <a:buNone/>
            </a:pPr>
            <a:r>
              <a:rPr lang="ro-RO" b="1" i="1" dirty="0" smtClean="0">
                <a:solidFill>
                  <a:srgbClr val="002060"/>
                </a:solidFill>
              </a:rPr>
              <a:t>Isa - </a:t>
            </a:r>
            <a:r>
              <a:rPr lang="ro-RO" dirty="0" smtClean="0"/>
              <a:t>indică </a:t>
            </a:r>
            <a:r>
              <a:rPr lang="ro-RO" dirty="0"/>
              <a:t>dacă obiectul este un subtip al unui mai generic</a:t>
            </a:r>
          </a:p>
          <a:p>
            <a:pPr marL="0" indent="0">
              <a:buNone/>
            </a:pPr>
            <a:r>
              <a:rPr lang="ro-RO" dirty="0"/>
              <a:t>obiect, </a:t>
            </a:r>
            <a:endParaRPr lang="ro-RO" dirty="0" smtClean="0"/>
          </a:p>
          <a:p>
            <a:pPr marL="0" indent="0">
              <a:buNone/>
            </a:pPr>
            <a:r>
              <a:rPr lang="ro-RO" b="1" i="1" dirty="0" smtClean="0">
                <a:solidFill>
                  <a:srgbClr val="002060"/>
                </a:solidFill>
              </a:rPr>
              <a:t>partof</a:t>
            </a:r>
            <a:r>
              <a:rPr lang="ro-RO" dirty="0" smtClean="0"/>
              <a:t> - indică </a:t>
            </a:r>
            <a:r>
              <a:rPr lang="ro-RO" dirty="0"/>
              <a:t>dacă obiectul este o componentă a unui obiect compus și </a:t>
            </a:r>
            <a:r>
              <a:rPr lang="ro-RO" b="1" i="1" dirty="0">
                <a:solidFill>
                  <a:srgbClr val="002060"/>
                </a:solidFill>
              </a:rPr>
              <a:t>properties</a:t>
            </a:r>
            <a:r>
              <a:rPr lang="ro-RO" b="1" i="1" dirty="0">
                <a:solidFill>
                  <a:srgbClr val="C00000"/>
                </a:solidFill>
              </a:rPr>
              <a:t> </a:t>
            </a:r>
            <a:r>
              <a:rPr lang="ro-RO" b="1" i="1" dirty="0" smtClean="0">
                <a:solidFill>
                  <a:srgbClr val="C00000"/>
                </a:solidFill>
              </a:rPr>
              <a:t>- </a:t>
            </a:r>
            <a:r>
              <a:rPr lang="ro-RO" dirty="0" smtClean="0"/>
              <a:t>proprietățile </a:t>
            </a:r>
            <a:r>
              <a:rPr lang="ro-RO" dirty="0"/>
              <a:t>oferă lista </a:t>
            </a:r>
            <a:r>
              <a:rPr lang="ro-RO" dirty="0" smtClean="0"/>
              <a:t>de proprietăți </a:t>
            </a:r>
            <a:r>
              <a:rPr lang="ro-RO" dirty="0"/>
              <a:t>care descriu această clasă de obiecte de întreprindere.</a:t>
            </a:r>
            <a:endParaRPr lang="ru-RU" b="1" i="1" dirty="0"/>
          </a:p>
          <a:p>
            <a:pPr marL="0" indent="0">
              <a:buNone/>
            </a:pPr>
            <a:r>
              <a:rPr lang="ro-RO" b="1" dirty="0" smtClean="0">
                <a:solidFill>
                  <a:srgbClr val="C00000"/>
                </a:solidFill>
              </a:rPr>
              <a:t>Resource</a:t>
            </a:r>
            <a:r>
              <a:rPr lang="ru-RU" b="1" dirty="0" smtClean="0">
                <a:solidFill>
                  <a:srgbClr val="C00000"/>
                </a:solidFill>
              </a:rPr>
              <a:t>- </a:t>
            </a:r>
            <a:r>
              <a:rPr lang="ro-RO" i="1" dirty="0">
                <a:solidFill>
                  <a:srgbClr val="002060"/>
                </a:solidFill>
              </a:rPr>
              <a:t>Resursă: aceasta este o clasă specială de obiecte de </a:t>
            </a:r>
            <a:r>
              <a:rPr lang="ro-RO" i="1" dirty="0" smtClean="0">
                <a:solidFill>
                  <a:srgbClr val="002060"/>
                </a:solidFill>
              </a:rPr>
              <a:t>atrepriză utilizată </a:t>
            </a:r>
            <a:r>
              <a:rPr lang="ro-RO" i="1" dirty="0">
                <a:solidFill>
                  <a:srgbClr val="002060"/>
                </a:solidFill>
              </a:rPr>
              <a:t>în sprijinul executării activităților. </a:t>
            </a:r>
            <a:endParaRPr lang="ro-RO" i="1" dirty="0" smtClean="0">
              <a:solidFill>
                <a:srgbClr val="002060"/>
              </a:solidFill>
            </a:endParaRPr>
          </a:p>
          <a:p>
            <a:pPr marL="0" indent="0">
              <a:buNone/>
            </a:pPr>
            <a:r>
              <a:rPr lang="ro-RO" dirty="0" smtClean="0"/>
              <a:t>Ca </a:t>
            </a:r>
            <a:r>
              <a:rPr lang="ro-RO" dirty="0"/>
              <a:t>atare, moștenește toate proprietățile obiectului de </a:t>
            </a:r>
            <a:r>
              <a:rPr lang="ro-RO" i="1" dirty="0">
                <a:solidFill>
                  <a:srgbClr val="002060"/>
                </a:solidFill>
              </a:rPr>
              <a:t>atrepriză</a:t>
            </a:r>
            <a:r>
              <a:rPr lang="ro-RO" dirty="0" smtClean="0"/>
              <a:t> </a:t>
            </a:r>
            <a:r>
              <a:rPr lang="ro-RO" dirty="0"/>
              <a:t>definite anterior, dar, în plus, oferă lista rolurilor pe care le poate deține resursa, disponibilitatea resurselor (de obicei sub forma unui calendar) și capacitatea resursei. </a:t>
            </a:r>
            <a:endParaRPr lang="ro-RO" dirty="0" smtClean="0"/>
          </a:p>
        </p:txBody>
      </p:sp>
    </p:spTree>
    <p:extLst>
      <p:ext uri="{BB962C8B-B14F-4D97-AF65-F5344CB8AC3E}">
        <p14:creationId xmlns:p14="http://schemas.microsoft.com/office/powerpoint/2010/main" val="21590965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74073"/>
            <a:ext cx="10515600" cy="5802890"/>
          </a:xfrm>
        </p:spPr>
        <p:txBody>
          <a:bodyPr/>
          <a:lstStyle/>
          <a:p>
            <a:pPr marL="0" indent="0">
              <a:buNone/>
            </a:pPr>
            <a:r>
              <a:rPr lang="ro-RO" sz="3600" dirty="0" smtClean="0"/>
              <a:t>Trei </a:t>
            </a:r>
            <a:r>
              <a:rPr lang="ro-RO" sz="3600" dirty="0"/>
              <a:t>clase generice de resurse, din care pot fi obținute toate celelalte tipuri, așa cum sugerează CIMOSA: </a:t>
            </a:r>
            <a:endParaRPr lang="ro-RO" sz="3600" dirty="0" smtClean="0"/>
          </a:p>
          <a:p>
            <a:pPr>
              <a:buFontTx/>
              <a:buChar char="-"/>
            </a:pPr>
            <a:r>
              <a:rPr lang="ro-RO" sz="3600" b="1" i="1" dirty="0" smtClean="0">
                <a:solidFill>
                  <a:srgbClr val="C00000"/>
                </a:solidFill>
              </a:rPr>
              <a:t>aplicații </a:t>
            </a:r>
            <a:r>
              <a:rPr lang="ro-RO" sz="3600" b="1" i="1" dirty="0">
                <a:solidFill>
                  <a:srgbClr val="C00000"/>
                </a:solidFill>
              </a:rPr>
              <a:t>IT, </a:t>
            </a:r>
            <a:endParaRPr lang="ro-RO" sz="3600" b="1" i="1" dirty="0" smtClean="0">
              <a:solidFill>
                <a:srgbClr val="C00000"/>
              </a:solidFill>
            </a:endParaRPr>
          </a:p>
          <a:p>
            <a:pPr>
              <a:buFontTx/>
              <a:buChar char="-"/>
            </a:pPr>
            <a:r>
              <a:rPr lang="ro-RO" sz="3600" b="1" i="1" dirty="0" smtClean="0">
                <a:solidFill>
                  <a:srgbClr val="C00000"/>
                </a:solidFill>
              </a:rPr>
              <a:t>Resurse umane </a:t>
            </a:r>
            <a:r>
              <a:rPr lang="ro-RO" sz="3600" b="1" i="1" dirty="0">
                <a:solidFill>
                  <a:srgbClr val="C00000"/>
                </a:solidFill>
              </a:rPr>
              <a:t>și </a:t>
            </a:r>
            <a:endParaRPr lang="ro-RO" sz="3600" b="1" i="1" dirty="0" smtClean="0">
              <a:solidFill>
                <a:srgbClr val="C00000"/>
              </a:solidFill>
            </a:endParaRPr>
          </a:p>
          <a:p>
            <a:pPr>
              <a:buFontTx/>
              <a:buChar char="-"/>
            </a:pPr>
            <a:r>
              <a:rPr lang="ro-RO" sz="3600" b="1" i="1" dirty="0" smtClean="0">
                <a:solidFill>
                  <a:srgbClr val="C00000"/>
                </a:solidFill>
              </a:rPr>
              <a:t>mașini </a:t>
            </a:r>
            <a:r>
              <a:rPr lang="ro-RO" sz="3600" dirty="0"/>
              <a:t>(</a:t>
            </a:r>
            <a:r>
              <a:rPr lang="ro-RO" dirty="0"/>
              <a:t>instrumentate cu un dispozitiv de control</a:t>
            </a:r>
            <a:r>
              <a:rPr lang="ro-RO" sz="3600" dirty="0"/>
              <a:t>). </a:t>
            </a:r>
            <a:endParaRPr lang="ru-RU" sz="3600" dirty="0"/>
          </a:p>
        </p:txBody>
      </p:sp>
    </p:spTree>
    <p:extLst>
      <p:ext uri="{BB962C8B-B14F-4D97-AF65-F5344CB8AC3E}">
        <p14:creationId xmlns:p14="http://schemas.microsoft.com/office/powerpoint/2010/main" val="21433363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90945" y="152400"/>
            <a:ext cx="11637819" cy="6511635"/>
          </a:xfrm>
        </p:spPr>
        <p:txBody>
          <a:bodyPr>
            <a:normAutofit lnSpcReduction="10000"/>
          </a:bodyPr>
          <a:lstStyle/>
          <a:p>
            <a:r>
              <a:rPr lang="ro-RO" b="1" dirty="0">
                <a:solidFill>
                  <a:srgbClr val="C00000"/>
                </a:solidFill>
              </a:rPr>
              <a:t>Organisation </a:t>
            </a:r>
            <a:r>
              <a:rPr lang="ro-RO" b="1" dirty="0" smtClean="0">
                <a:solidFill>
                  <a:srgbClr val="C00000"/>
                </a:solidFill>
              </a:rPr>
              <a:t>Unit  - </a:t>
            </a:r>
            <a:r>
              <a:rPr lang="ro-RO" dirty="0" smtClean="0"/>
              <a:t> </a:t>
            </a:r>
            <a:r>
              <a:rPr lang="ro-RO" dirty="0"/>
              <a:t>unitate de organizație </a:t>
            </a:r>
            <a:r>
              <a:rPr lang="ro-RO" dirty="0" smtClean="0"/>
              <a:t> ce definește </a:t>
            </a:r>
            <a:r>
              <a:rPr lang="ro-RO" dirty="0"/>
              <a:t>un element al structurii organizației, cu autoritate și responsabilitate cu privire la activitățile identificate și la obiectele de activitate ale întreprinderii. Definește un centru de decizie la un anumit nivel decizional (poziție, departament, divizie, direcție, ...) </a:t>
            </a:r>
            <a:r>
              <a:rPr lang="ro-RO" dirty="0" smtClean="0"/>
              <a:t>caracterizată </a:t>
            </a:r>
            <a:r>
              <a:rPr lang="ro-RO" dirty="0"/>
              <a:t>printr-un orizont de planificare dat, cu o perioadă de revizuire </a:t>
            </a:r>
            <a:r>
              <a:rPr lang="ro-RO" dirty="0" smtClean="0"/>
              <a:t>dată. </a:t>
            </a:r>
          </a:p>
          <a:p>
            <a:pPr marL="0" indent="0">
              <a:buNone/>
            </a:pPr>
            <a:r>
              <a:rPr lang="ro-RO" dirty="0" smtClean="0"/>
              <a:t>Unitatea </a:t>
            </a:r>
            <a:r>
              <a:rPr lang="ro-RO" dirty="0"/>
              <a:t>de organizare </a:t>
            </a:r>
            <a:r>
              <a:rPr lang="ro-RO" dirty="0" smtClean="0"/>
              <a:t>OU formal  </a:t>
            </a:r>
            <a:r>
              <a:rPr lang="ro-RO" dirty="0"/>
              <a:t>poate fi definită </a:t>
            </a:r>
            <a:r>
              <a:rPr lang="ro-RO" dirty="0" smtClean="0"/>
              <a:t>de:</a:t>
            </a:r>
          </a:p>
          <a:p>
            <a:pPr marL="0" indent="0">
              <a:buNone/>
            </a:pPr>
            <a:r>
              <a:rPr lang="ro-RO" b="1" i="1" dirty="0">
                <a:solidFill>
                  <a:srgbClr val="002060"/>
                </a:solidFill>
              </a:rPr>
              <a:t>OU = 〈OUid, responsible, responsibilities, authorities</a:t>
            </a:r>
            <a:r>
              <a:rPr lang="ro-RO" b="1" i="1" dirty="0" smtClean="0">
                <a:solidFill>
                  <a:srgbClr val="002060"/>
                </a:solidFill>
              </a:rPr>
              <a:t>, horizon</a:t>
            </a:r>
            <a:r>
              <a:rPr lang="ro-RO" b="1" i="1" dirty="0">
                <a:solidFill>
                  <a:srgbClr val="002060"/>
                </a:solidFill>
              </a:rPr>
              <a:t>, period</a:t>
            </a:r>
            <a:r>
              <a:rPr lang="ro-RO" b="1" i="1" dirty="0" smtClean="0">
                <a:solidFill>
                  <a:srgbClr val="002060"/>
                </a:solidFill>
              </a:rPr>
              <a:t>〉</a:t>
            </a:r>
          </a:p>
          <a:p>
            <a:pPr marL="0" indent="0">
              <a:buNone/>
            </a:pPr>
            <a:r>
              <a:rPr lang="ro-RO" dirty="0" smtClean="0"/>
              <a:t>Unde: </a:t>
            </a:r>
            <a:r>
              <a:rPr lang="ro-RO" b="1" i="1" dirty="0">
                <a:solidFill>
                  <a:srgbClr val="C00000"/>
                </a:solidFill>
              </a:rPr>
              <a:t>Ouid</a:t>
            </a:r>
            <a:r>
              <a:rPr lang="ro-RO" dirty="0"/>
              <a:t> </a:t>
            </a:r>
            <a:r>
              <a:rPr lang="ro-RO" dirty="0" smtClean="0"/>
              <a:t>- este </a:t>
            </a:r>
            <a:r>
              <a:rPr lang="ro-RO" dirty="0"/>
              <a:t>identificarea unității organizației,</a:t>
            </a:r>
          </a:p>
          <a:p>
            <a:pPr marL="0" indent="0">
              <a:buNone/>
            </a:pPr>
            <a:r>
              <a:rPr lang="ro-RO" b="1" i="1" dirty="0">
                <a:solidFill>
                  <a:srgbClr val="002060"/>
                </a:solidFill>
              </a:rPr>
              <a:t> </a:t>
            </a:r>
            <a:r>
              <a:rPr lang="ro-RO" b="1" i="1" dirty="0" smtClean="0">
                <a:solidFill>
                  <a:srgbClr val="002060"/>
                </a:solidFill>
              </a:rPr>
              <a:t>responsible- </a:t>
            </a:r>
            <a:r>
              <a:rPr lang="ro-RO" dirty="0" smtClean="0"/>
              <a:t> </a:t>
            </a:r>
            <a:r>
              <a:rPr lang="ro-RO" dirty="0"/>
              <a:t>este persoana responsabilă a acestei unități de organizare, </a:t>
            </a:r>
            <a:r>
              <a:rPr lang="ro-RO" b="1" i="1" dirty="0">
                <a:solidFill>
                  <a:srgbClr val="002060"/>
                </a:solidFill>
              </a:rPr>
              <a:t>responsibilities </a:t>
            </a:r>
            <a:r>
              <a:rPr lang="ro-RO" b="1" i="1" dirty="0" smtClean="0">
                <a:solidFill>
                  <a:srgbClr val="002060"/>
                </a:solidFill>
              </a:rPr>
              <a:t>- </a:t>
            </a:r>
            <a:r>
              <a:rPr lang="ro-RO" dirty="0" smtClean="0"/>
              <a:t>responsabilitățile </a:t>
            </a:r>
            <a:r>
              <a:rPr lang="ro-RO" dirty="0"/>
              <a:t>sunt ansamblul de responsabilități atribuite unității de organizare, </a:t>
            </a:r>
            <a:endParaRPr lang="ro-RO" dirty="0" smtClean="0"/>
          </a:p>
          <a:p>
            <a:pPr marL="0" indent="0">
              <a:buNone/>
            </a:pPr>
            <a:r>
              <a:rPr lang="ro-RO" b="1" i="1" dirty="0">
                <a:solidFill>
                  <a:srgbClr val="002060"/>
                </a:solidFill>
              </a:rPr>
              <a:t>authorities </a:t>
            </a:r>
            <a:r>
              <a:rPr lang="ro-RO" b="1" i="1" dirty="0" smtClean="0">
                <a:solidFill>
                  <a:srgbClr val="002060"/>
                </a:solidFill>
              </a:rPr>
              <a:t>- </a:t>
            </a:r>
            <a:r>
              <a:rPr lang="ro-RO" dirty="0" smtClean="0"/>
              <a:t>autoritățile </a:t>
            </a:r>
            <a:r>
              <a:rPr lang="ro-RO" dirty="0"/>
              <a:t>este ansamblul de autorități exercitate de unitatea de organizare, </a:t>
            </a:r>
            <a:endParaRPr lang="ro-RO" dirty="0" smtClean="0"/>
          </a:p>
          <a:p>
            <a:pPr marL="0" indent="0">
              <a:buNone/>
            </a:pPr>
            <a:r>
              <a:rPr lang="ro-RO" b="1" i="1" dirty="0">
                <a:solidFill>
                  <a:srgbClr val="002060"/>
                </a:solidFill>
              </a:rPr>
              <a:t>horizon </a:t>
            </a:r>
            <a:r>
              <a:rPr lang="ro-RO" b="1" i="1" dirty="0" smtClean="0">
                <a:solidFill>
                  <a:srgbClr val="002060"/>
                </a:solidFill>
              </a:rPr>
              <a:t>- </a:t>
            </a:r>
            <a:r>
              <a:rPr lang="ro-RO" dirty="0" smtClean="0"/>
              <a:t>orizontul </a:t>
            </a:r>
            <a:r>
              <a:rPr lang="ro-RO" dirty="0"/>
              <a:t>este intervalul de timp în care se iau deciziile </a:t>
            </a:r>
            <a:r>
              <a:rPr lang="ro-RO" dirty="0" smtClean="0"/>
              <a:t>și</a:t>
            </a:r>
          </a:p>
          <a:p>
            <a:pPr marL="0" indent="0">
              <a:buNone/>
            </a:pPr>
            <a:r>
              <a:rPr lang="ro-RO" dirty="0" smtClean="0"/>
              <a:t> </a:t>
            </a:r>
            <a:r>
              <a:rPr lang="ro-RO" b="1" i="1" dirty="0">
                <a:solidFill>
                  <a:srgbClr val="002060"/>
                </a:solidFill>
              </a:rPr>
              <a:t>period </a:t>
            </a:r>
            <a:r>
              <a:rPr lang="ro-RO" b="1" i="1" dirty="0" smtClean="0">
                <a:solidFill>
                  <a:srgbClr val="002060"/>
                </a:solidFill>
              </a:rPr>
              <a:t>- </a:t>
            </a:r>
            <a:r>
              <a:rPr lang="ro-RO" dirty="0" smtClean="0"/>
              <a:t>perioada </a:t>
            </a:r>
            <a:r>
              <a:rPr lang="ro-RO" dirty="0"/>
              <a:t>este timpul - </a:t>
            </a:r>
            <a:r>
              <a:rPr lang="ro-RO" dirty="0" smtClean="0"/>
              <a:t>scara </a:t>
            </a:r>
            <a:r>
              <a:rPr lang="ro-RO" dirty="0"/>
              <a:t>după care deciziile pot fi </a:t>
            </a:r>
            <a:r>
              <a:rPr lang="ro-RO" dirty="0" smtClean="0"/>
              <a:t>revizuite</a:t>
            </a:r>
            <a:endParaRPr lang="ru-RU" dirty="0"/>
          </a:p>
        </p:txBody>
      </p:sp>
    </p:spTree>
    <p:extLst>
      <p:ext uri="{BB962C8B-B14F-4D97-AF65-F5344CB8AC3E}">
        <p14:creationId xmlns:p14="http://schemas.microsoft.com/office/powerpoint/2010/main" val="11651080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90945" y="498764"/>
            <a:ext cx="11901055" cy="5678199"/>
          </a:xfrm>
        </p:spPr>
        <p:txBody>
          <a:bodyPr>
            <a:normAutofit/>
          </a:bodyPr>
          <a:lstStyle/>
          <a:p>
            <a:r>
              <a:rPr lang="en-US" sz="3600" b="1" i="1" dirty="0">
                <a:solidFill>
                  <a:srgbClr val="C00000"/>
                </a:solidFill>
              </a:rPr>
              <a:t>4.2.5.2. </a:t>
            </a:r>
            <a:r>
              <a:rPr lang="ru-RU" sz="3600" b="1" i="1" dirty="0" err="1">
                <a:solidFill>
                  <a:srgbClr val="C00000"/>
                </a:solidFill>
              </a:rPr>
              <a:t>Limbajul</a:t>
            </a:r>
            <a:r>
              <a:rPr lang="ru-RU" sz="3600" b="1" i="1" dirty="0">
                <a:solidFill>
                  <a:srgbClr val="C00000"/>
                </a:solidFill>
              </a:rPr>
              <a:t> </a:t>
            </a:r>
            <a:r>
              <a:rPr lang="ru-RU" sz="3600" b="1" i="1" dirty="0" err="1">
                <a:solidFill>
                  <a:srgbClr val="C00000"/>
                </a:solidFill>
              </a:rPr>
              <a:t>ebXML</a:t>
            </a:r>
            <a:endParaRPr lang="ru-RU" sz="3600" b="1" i="1" dirty="0">
              <a:solidFill>
                <a:srgbClr val="C00000"/>
              </a:solidFill>
            </a:endParaRPr>
          </a:p>
          <a:p>
            <a:pPr marL="0" indent="0">
              <a:buNone/>
            </a:pPr>
            <a:r>
              <a:rPr lang="en-US" sz="3600" dirty="0" smtClean="0"/>
              <a:t>Business</a:t>
            </a:r>
            <a:r>
              <a:rPr lang="ro-RO" sz="3600" dirty="0" smtClean="0"/>
              <a:t> -ul</a:t>
            </a:r>
            <a:r>
              <a:rPr lang="en-US" sz="3600" dirty="0" smtClean="0"/>
              <a:t> </a:t>
            </a:r>
            <a:r>
              <a:rPr lang="en-US" sz="3600" dirty="0"/>
              <a:t>electronic </a:t>
            </a:r>
            <a:r>
              <a:rPr lang="en-US" sz="3600" dirty="0" err="1"/>
              <a:t>folosind</a:t>
            </a:r>
            <a:r>
              <a:rPr lang="en-US" sz="3600" dirty="0"/>
              <a:t> </a:t>
            </a:r>
            <a:r>
              <a:rPr lang="en-US" sz="3600" b="1" i="1" dirty="0" err="1">
                <a:solidFill>
                  <a:srgbClr val="002060"/>
                </a:solidFill>
              </a:rPr>
              <a:t>eXtensible</a:t>
            </a:r>
            <a:r>
              <a:rPr lang="en-US" sz="3600" b="1" i="1" dirty="0">
                <a:solidFill>
                  <a:srgbClr val="002060"/>
                </a:solidFill>
              </a:rPr>
              <a:t> Markup Language, </a:t>
            </a:r>
            <a:r>
              <a:rPr lang="en-US" sz="3600" dirty="0" err="1" smtClean="0"/>
              <a:t>sau</a:t>
            </a:r>
            <a:r>
              <a:rPr lang="en-US" sz="3600" dirty="0" smtClean="0"/>
              <a:t> </a:t>
            </a:r>
            <a:r>
              <a:rPr lang="en-US" sz="3600" b="1" i="1" dirty="0" err="1">
                <a:solidFill>
                  <a:srgbClr val="002060"/>
                </a:solidFill>
              </a:rPr>
              <a:t>ebXML</a:t>
            </a:r>
            <a:r>
              <a:rPr lang="en-US" sz="3600" dirty="0"/>
              <a:t>, cum </a:t>
            </a:r>
            <a:r>
              <a:rPr lang="en-US" sz="3600" dirty="0" err="1"/>
              <a:t>este</a:t>
            </a:r>
            <a:r>
              <a:rPr lang="en-US" sz="3600" dirty="0"/>
              <a:t> de </a:t>
            </a:r>
            <a:r>
              <a:rPr lang="en-US" sz="3600" dirty="0" err="1"/>
              <a:t>obicei</a:t>
            </a:r>
            <a:r>
              <a:rPr lang="en-US" sz="3600" dirty="0"/>
              <a:t> </a:t>
            </a:r>
            <a:r>
              <a:rPr lang="en-US" sz="3600" dirty="0" err="1"/>
              <a:t>menţionat</a:t>
            </a:r>
            <a:r>
              <a:rPr lang="en-US" sz="3600" dirty="0"/>
              <a:t>, </a:t>
            </a:r>
            <a:r>
              <a:rPr lang="en-US" sz="3600" dirty="0" err="1"/>
              <a:t>este</a:t>
            </a:r>
            <a:r>
              <a:rPr lang="en-US" sz="3600" dirty="0"/>
              <a:t> o </a:t>
            </a:r>
            <a:r>
              <a:rPr lang="en-US" sz="3600" dirty="0" err="1"/>
              <a:t>familie</a:t>
            </a:r>
            <a:r>
              <a:rPr lang="en-US" sz="3600" dirty="0"/>
              <a:t> de </a:t>
            </a:r>
            <a:r>
              <a:rPr lang="en-US" sz="3600" dirty="0" err="1"/>
              <a:t>standarde</a:t>
            </a:r>
            <a:r>
              <a:rPr lang="en-US" sz="3600" dirty="0"/>
              <a:t> de </a:t>
            </a:r>
            <a:r>
              <a:rPr lang="en-US" sz="3600" dirty="0" err="1"/>
              <a:t>baza</a:t>
            </a:r>
            <a:r>
              <a:rPr lang="en-US" sz="3600" dirty="0"/>
              <a:t> XML </a:t>
            </a:r>
            <a:r>
              <a:rPr lang="en-US" sz="3600" dirty="0" err="1"/>
              <a:t>sponsorizate</a:t>
            </a:r>
            <a:r>
              <a:rPr lang="en-US" sz="3600" dirty="0"/>
              <a:t> de OASIS </a:t>
            </a:r>
            <a:r>
              <a:rPr lang="en-US" sz="3600" dirty="0" err="1"/>
              <a:t>şi</a:t>
            </a:r>
            <a:r>
              <a:rPr lang="en-US" sz="3600" dirty="0"/>
              <a:t> ONU / CEFACT a </a:t>
            </a:r>
            <a:r>
              <a:rPr lang="en-US" sz="3600" dirty="0" err="1"/>
              <a:t>cărui</a:t>
            </a:r>
            <a:r>
              <a:rPr lang="en-US" sz="3600" dirty="0"/>
              <a:t> </a:t>
            </a:r>
            <a:r>
              <a:rPr lang="en-US" sz="3600" dirty="0" err="1"/>
              <a:t>misiune</a:t>
            </a:r>
            <a:r>
              <a:rPr lang="en-US" sz="3600" dirty="0"/>
              <a:t> </a:t>
            </a:r>
            <a:r>
              <a:rPr lang="en-US" sz="3600" dirty="0" err="1"/>
              <a:t>este</a:t>
            </a:r>
            <a:r>
              <a:rPr lang="en-US" sz="3600" dirty="0"/>
              <a:t> de a </a:t>
            </a:r>
            <a:r>
              <a:rPr lang="en-US" sz="3600" dirty="0" err="1"/>
              <a:t>oferi</a:t>
            </a:r>
            <a:r>
              <a:rPr lang="en-US" sz="3600" dirty="0"/>
              <a:t> o </a:t>
            </a:r>
            <a:r>
              <a:rPr lang="en-US" sz="3600" dirty="0" err="1"/>
              <a:t>infrastructură</a:t>
            </a:r>
            <a:r>
              <a:rPr lang="en-US" sz="3600" dirty="0"/>
              <a:t> </a:t>
            </a:r>
            <a:r>
              <a:rPr lang="en-US" sz="3600" dirty="0" err="1"/>
              <a:t>deschisă</a:t>
            </a:r>
            <a:r>
              <a:rPr lang="en-US" sz="3600" dirty="0"/>
              <a:t>, </a:t>
            </a:r>
            <a:r>
              <a:rPr lang="en-US" sz="3600" dirty="0" err="1"/>
              <a:t>bazată</a:t>
            </a:r>
            <a:r>
              <a:rPr lang="en-US" sz="3600" dirty="0"/>
              <a:t> </a:t>
            </a:r>
            <a:r>
              <a:rPr lang="en-US" sz="3600" dirty="0" err="1"/>
              <a:t>pe</a:t>
            </a:r>
            <a:r>
              <a:rPr lang="en-US" sz="3600" dirty="0"/>
              <a:t> XML care </a:t>
            </a:r>
            <a:r>
              <a:rPr lang="en-US" sz="3600" dirty="0" err="1"/>
              <a:t>permite</a:t>
            </a:r>
            <a:r>
              <a:rPr lang="en-US" sz="3600" dirty="0"/>
              <a:t> </a:t>
            </a:r>
            <a:r>
              <a:rPr lang="en-US" sz="3600" dirty="0" err="1"/>
              <a:t>utilizarea</a:t>
            </a:r>
            <a:r>
              <a:rPr lang="en-US" sz="3600" dirty="0"/>
              <a:t> la </a:t>
            </a:r>
            <a:r>
              <a:rPr lang="en-US" sz="3600" dirty="0" err="1"/>
              <a:t>nivel</a:t>
            </a:r>
            <a:r>
              <a:rPr lang="en-US" sz="3600" dirty="0"/>
              <a:t> </a:t>
            </a:r>
            <a:r>
              <a:rPr lang="en-US" sz="3600" dirty="0" err="1"/>
              <a:t>mondial</a:t>
            </a:r>
            <a:r>
              <a:rPr lang="en-US" sz="3600" dirty="0"/>
              <a:t> a </a:t>
            </a:r>
            <a:r>
              <a:rPr lang="en-US" sz="3600" dirty="0" err="1"/>
              <a:t>informaţiilor</a:t>
            </a:r>
            <a:r>
              <a:rPr lang="en-US" sz="3600" dirty="0"/>
              <a:t> de </a:t>
            </a:r>
            <a:r>
              <a:rPr lang="en-US" sz="3600" dirty="0" err="1"/>
              <a:t>afaceri</a:t>
            </a:r>
            <a:r>
              <a:rPr lang="en-US" sz="3600" dirty="0"/>
              <a:t> </a:t>
            </a:r>
            <a:r>
              <a:rPr lang="en-US" sz="3600" b="1" i="1" dirty="0" err="1">
                <a:solidFill>
                  <a:srgbClr val="002060"/>
                </a:solidFill>
              </a:rPr>
              <a:t>electronice</a:t>
            </a:r>
            <a:r>
              <a:rPr lang="en-US" sz="3600" b="1" i="1" dirty="0">
                <a:solidFill>
                  <a:srgbClr val="002060"/>
                </a:solidFill>
              </a:rPr>
              <a:t> </a:t>
            </a:r>
            <a:r>
              <a:rPr lang="en-US" sz="3600" b="1" i="1" dirty="0" err="1">
                <a:solidFill>
                  <a:srgbClr val="002060"/>
                </a:solidFill>
              </a:rPr>
              <a:t>într</a:t>
            </a:r>
            <a:r>
              <a:rPr lang="en-US" sz="3600" b="1" i="1" dirty="0">
                <a:solidFill>
                  <a:srgbClr val="002060"/>
                </a:solidFill>
              </a:rPr>
              <a:t>-un mod </a:t>
            </a:r>
            <a:r>
              <a:rPr lang="en-US" sz="3600" b="1" i="1" dirty="0" err="1">
                <a:solidFill>
                  <a:srgbClr val="002060"/>
                </a:solidFill>
              </a:rPr>
              <a:t>interoperabil</a:t>
            </a:r>
            <a:r>
              <a:rPr lang="en-US" sz="3600" b="1" i="1" dirty="0">
                <a:solidFill>
                  <a:srgbClr val="002060"/>
                </a:solidFill>
              </a:rPr>
              <a:t>, </a:t>
            </a:r>
            <a:r>
              <a:rPr lang="en-US" sz="3600" b="1" i="1" dirty="0" err="1">
                <a:solidFill>
                  <a:srgbClr val="002060"/>
                </a:solidFill>
              </a:rPr>
              <a:t>sigur</a:t>
            </a:r>
            <a:r>
              <a:rPr lang="en-US" sz="3600" b="1" i="1" dirty="0">
                <a:solidFill>
                  <a:srgbClr val="002060"/>
                </a:solidFill>
              </a:rPr>
              <a:t> </a:t>
            </a:r>
            <a:r>
              <a:rPr lang="en-US" sz="3600" b="1" i="1" dirty="0" err="1">
                <a:solidFill>
                  <a:srgbClr val="002060"/>
                </a:solidFill>
              </a:rPr>
              <a:t>şi</a:t>
            </a:r>
            <a:r>
              <a:rPr lang="en-US" sz="3600" b="1" i="1" dirty="0">
                <a:solidFill>
                  <a:srgbClr val="002060"/>
                </a:solidFill>
              </a:rPr>
              <a:t> </a:t>
            </a:r>
            <a:r>
              <a:rPr lang="en-US" sz="3600" b="1" i="1" dirty="0" err="1">
                <a:solidFill>
                  <a:srgbClr val="002060"/>
                </a:solidFill>
              </a:rPr>
              <a:t>consecvent</a:t>
            </a:r>
            <a:r>
              <a:rPr lang="en-US" sz="3600" b="1" i="1" dirty="0">
                <a:solidFill>
                  <a:srgbClr val="002060"/>
                </a:solidFill>
              </a:rPr>
              <a:t> de </a:t>
            </a:r>
            <a:r>
              <a:rPr lang="en-US" sz="3600" b="1" i="1" dirty="0" err="1">
                <a:solidFill>
                  <a:srgbClr val="002060"/>
                </a:solidFill>
              </a:rPr>
              <a:t>către</a:t>
            </a:r>
            <a:r>
              <a:rPr lang="en-US" sz="3600" b="1" i="1" dirty="0">
                <a:solidFill>
                  <a:srgbClr val="002060"/>
                </a:solidFill>
              </a:rPr>
              <a:t> </a:t>
            </a:r>
            <a:r>
              <a:rPr lang="en-US" sz="3600" b="1" i="1" dirty="0" err="1">
                <a:solidFill>
                  <a:srgbClr val="002060"/>
                </a:solidFill>
              </a:rPr>
              <a:t>toţi</a:t>
            </a:r>
            <a:r>
              <a:rPr lang="en-US" sz="3600" b="1" i="1" dirty="0">
                <a:solidFill>
                  <a:srgbClr val="002060"/>
                </a:solidFill>
              </a:rPr>
              <a:t> </a:t>
            </a:r>
            <a:r>
              <a:rPr lang="en-US" sz="3600" b="1" i="1" dirty="0" err="1">
                <a:solidFill>
                  <a:srgbClr val="002060"/>
                </a:solidFill>
              </a:rPr>
              <a:t>partenerii</a:t>
            </a:r>
            <a:r>
              <a:rPr lang="en-US" sz="3600" b="1" i="1" dirty="0">
                <a:solidFill>
                  <a:srgbClr val="002060"/>
                </a:solidFill>
              </a:rPr>
              <a:t> </a:t>
            </a:r>
            <a:r>
              <a:rPr lang="en-US" sz="3600" b="1" i="1" dirty="0" err="1">
                <a:solidFill>
                  <a:srgbClr val="002060"/>
                </a:solidFill>
              </a:rPr>
              <a:t>comerciali</a:t>
            </a:r>
            <a:r>
              <a:rPr lang="en-US" sz="3600" b="1" i="1" dirty="0" smtClean="0">
                <a:solidFill>
                  <a:srgbClr val="002060"/>
                </a:solidFill>
              </a:rPr>
              <a:t>.</a:t>
            </a:r>
            <a:endParaRPr lang="ru-RU" sz="3600" b="1" i="1" dirty="0">
              <a:solidFill>
                <a:srgbClr val="002060"/>
              </a:solidFill>
            </a:endParaRPr>
          </a:p>
        </p:txBody>
      </p:sp>
    </p:spTree>
    <p:extLst>
      <p:ext uri="{BB962C8B-B14F-4D97-AF65-F5344CB8AC3E}">
        <p14:creationId xmlns:p14="http://schemas.microsoft.com/office/powerpoint/2010/main" val="238650172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46364" y="374073"/>
            <a:ext cx="11215255" cy="5802890"/>
          </a:xfrm>
        </p:spPr>
        <p:txBody>
          <a:bodyPr/>
          <a:lstStyle/>
          <a:p>
            <a:r>
              <a:rPr lang="fr-FR" sz="3600" dirty="0"/>
              <a:t>Arhitectura ebXML (fig.4.26) este un set unic de concepte; </a:t>
            </a:r>
            <a:r>
              <a:rPr lang="fr-FR" sz="3600" b="1" i="1" dirty="0">
                <a:solidFill>
                  <a:srgbClr val="002060"/>
                </a:solidFill>
              </a:rPr>
              <a:t>partea teoretică </a:t>
            </a:r>
            <a:r>
              <a:rPr lang="fr-FR" sz="3600" dirty="0" smtClean="0"/>
              <a:t>şi parte</a:t>
            </a:r>
            <a:r>
              <a:rPr lang="ro-RO" sz="3600" dirty="0" smtClean="0"/>
              <a:t>a</a:t>
            </a:r>
            <a:r>
              <a:rPr lang="fr-FR" sz="3600" dirty="0" smtClean="0"/>
              <a:t> </a:t>
            </a:r>
            <a:r>
              <a:rPr lang="fr-FR" sz="3600" dirty="0"/>
              <a:t>pusă în </a:t>
            </a:r>
            <a:r>
              <a:rPr lang="fr-FR" sz="3600" b="1" i="1" dirty="0">
                <a:solidFill>
                  <a:srgbClr val="002060"/>
                </a:solidFill>
              </a:rPr>
              <a:t>aplicare</a:t>
            </a:r>
            <a:r>
              <a:rPr lang="fr-FR" sz="3600" dirty="0"/>
              <a:t> în activitatea standardelor ebXML existente. </a:t>
            </a:r>
            <a:endParaRPr lang="ro-RO" sz="3600" dirty="0"/>
          </a:p>
          <a:p>
            <a:r>
              <a:rPr lang="fr-FR" sz="3600" b="1" i="1" dirty="0" smtClean="0">
                <a:solidFill>
                  <a:srgbClr val="0070C0"/>
                </a:solidFill>
              </a:rPr>
              <a:t>arhitectura </a:t>
            </a:r>
            <a:r>
              <a:rPr lang="fr-FR" sz="3600" b="1" i="1" dirty="0">
                <a:solidFill>
                  <a:srgbClr val="0070C0"/>
                </a:solidFill>
              </a:rPr>
              <a:t>ebXML se axează pe concepte şi metodologii care pot fi aplicate în sens mai larg, pentru a permite practicanţilor să pună în aplicare soluţii mai bune de e-business.</a:t>
            </a:r>
            <a:endParaRPr lang="ru-RU" sz="3600" b="1" i="1" dirty="0">
              <a:solidFill>
                <a:srgbClr val="0070C0"/>
              </a:solidFill>
            </a:endParaRPr>
          </a:p>
          <a:p>
            <a:endParaRPr lang="ru-RU" dirty="0"/>
          </a:p>
        </p:txBody>
      </p:sp>
    </p:spTree>
    <p:extLst>
      <p:ext uri="{BB962C8B-B14F-4D97-AF65-F5344CB8AC3E}">
        <p14:creationId xmlns:p14="http://schemas.microsoft.com/office/powerpoint/2010/main" val="407061443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descr="Imagine similarÄ"/>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53707" y="263525"/>
            <a:ext cx="8181783" cy="6164984"/>
          </a:xfrm>
          <a:prstGeom prst="rect">
            <a:avLst/>
          </a:prstGeom>
          <a:noFill/>
          <a:ln>
            <a:noFill/>
          </a:ln>
        </p:spPr>
      </p:pic>
    </p:spTree>
    <p:extLst>
      <p:ext uri="{BB962C8B-B14F-4D97-AF65-F5344CB8AC3E}">
        <p14:creationId xmlns:p14="http://schemas.microsoft.com/office/powerpoint/2010/main" val="254545915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84909"/>
            <a:ext cx="10515600" cy="5692054"/>
          </a:xfrm>
        </p:spPr>
        <p:txBody>
          <a:bodyPr/>
          <a:lstStyle/>
          <a:p>
            <a:r>
              <a:rPr lang="en-US" b="1" i="1" dirty="0">
                <a:solidFill>
                  <a:srgbClr val="002060"/>
                </a:solidFill>
              </a:rPr>
              <a:t>O </a:t>
            </a:r>
            <a:r>
              <a:rPr lang="en-US" b="1" i="1" dirty="0" err="1">
                <a:solidFill>
                  <a:srgbClr val="002060"/>
                </a:solidFill>
              </a:rPr>
              <a:t>instanţă</a:t>
            </a:r>
            <a:r>
              <a:rPr lang="en-US" b="1" i="1" dirty="0">
                <a:solidFill>
                  <a:srgbClr val="002060"/>
                </a:solidFill>
              </a:rPr>
              <a:t> </a:t>
            </a:r>
            <a:r>
              <a:rPr lang="en-US" b="1" i="1" dirty="0" err="1">
                <a:solidFill>
                  <a:srgbClr val="002060"/>
                </a:solidFill>
              </a:rPr>
              <a:t>speciala</a:t>
            </a:r>
            <a:r>
              <a:rPr lang="en-US" b="1" i="1" dirty="0">
                <a:solidFill>
                  <a:srgbClr val="002060"/>
                </a:solidFill>
              </a:rPr>
              <a:t> </a:t>
            </a:r>
            <a:r>
              <a:rPr lang="en-US" b="1" i="1" dirty="0" err="1">
                <a:solidFill>
                  <a:srgbClr val="002060"/>
                </a:solidFill>
              </a:rPr>
              <a:t>este</a:t>
            </a:r>
            <a:r>
              <a:rPr lang="en-US" b="1" i="1" dirty="0">
                <a:solidFill>
                  <a:srgbClr val="002060"/>
                </a:solidFill>
              </a:rPr>
              <a:t> Core Components </a:t>
            </a:r>
            <a:r>
              <a:rPr lang="en-US" b="1" i="1" dirty="0" err="1">
                <a:solidFill>
                  <a:srgbClr val="002060"/>
                </a:solidFill>
              </a:rPr>
              <a:t>Specificaţii</a:t>
            </a:r>
            <a:r>
              <a:rPr lang="en-US" b="1" i="1" dirty="0">
                <a:solidFill>
                  <a:srgbClr val="002060"/>
                </a:solidFill>
              </a:rPr>
              <a:t> </a:t>
            </a:r>
            <a:r>
              <a:rPr lang="en-US" b="1" i="1" dirty="0" err="1">
                <a:solidFill>
                  <a:srgbClr val="002060"/>
                </a:solidFill>
              </a:rPr>
              <a:t>tehnice</a:t>
            </a:r>
            <a:r>
              <a:rPr lang="en-US" b="1" i="1" dirty="0">
                <a:solidFill>
                  <a:srgbClr val="002060"/>
                </a:solidFill>
              </a:rPr>
              <a:t> (CCTs) </a:t>
            </a:r>
            <a:r>
              <a:rPr lang="en-US" b="1" i="1" dirty="0" err="1">
                <a:solidFill>
                  <a:srgbClr val="002060"/>
                </a:solidFill>
              </a:rPr>
              <a:t>activitatea</a:t>
            </a:r>
            <a:r>
              <a:rPr lang="en-US" b="1" i="1" dirty="0">
                <a:solidFill>
                  <a:srgbClr val="002060"/>
                </a:solidFill>
              </a:rPr>
              <a:t> </a:t>
            </a:r>
            <a:r>
              <a:rPr lang="en-US" b="1" i="1" dirty="0" err="1">
                <a:solidFill>
                  <a:srgbClr val="002060"/>
                </a:solidFill>
              </a:rPr>
              <a:t>căreia</a:t>
            </a:r>
            <a:r>
              <a:rPr lang="en-US" b="1" i="1" dirty="0">
                <a:solidFill>
                  <a:srgbClr val="002060"/>
                </a:solidFill>
              </a:rPr>
              <a:t> </a:t>
            </a:r>
            <a:r>
              <a:rPr lang="en-US" b="1" i="1" dirty="0" err="1">
                <a:solidFill>
                  <a:srgbClr val="002060"/>
                </a:solidFill>
              </a:rPr>
              <a:t>continuă</a:t>
            </a:r>
            <a:r>
              <a:rPr lang="en-US" b="1" i="1" dirty="0">
                <a:solidFill>
                  <a:srgbClr val="002060"/>
                </a:solidFill>
              </a:rPr>
              <a:t> </a:t>
            </a:r>
            <a:r>
              <a:rPr lang="en-US" b="1" i="1" dirty="0" err="1">
                <a:solidFill>
                  <a:srgbClr val="002060"/>
                </a:solidFill>
              </a:rPr>
              <a:t>în</a:t>
            </a:r>
            <a:r>
              <a:rPr lang="en-US" b="1" i="1" dirty="0">
                <a:solidFill>
                  <a:srgbClr val="002060"/>
                </a:solidFill>
              </a:rPr>
              <a:t> ONU / CEFACT, </a:t>
            </a:r>
            <a:endParaRPr lang="ro-RO" b="1" i="1" dirty="0" smtClean="0">
              <a:solidFill>
                <a:srgbClr val="002060"/>
              </a:solidFill>
            </a:endParaRPr>
          </a:p>
          <a:p>
            <a:r>
              <a:rPr lang="en-US" dirty="0" err="1" smtClean="0"/>
              <a:t>lanţul</a:t>
            </a:r>
            <a:r>
              <a:rPr lang="en-US" dirty="0" smtClean="0"/>
              <a:t> </a:t>
            </a:r>
            <a:r>
              <a:rPr lang="en-US" dirty="0" err="1"/>
              <a:t>tipic</a:t>
            </a:r>
            <a:r>
              <a:rPr lang="en-US" dirty="0"/>
              <a:t> de </a:t>
            </a:r>
            <a:r>
              <a:rPr lang="en-US" dirty="0" err="1"/>
              <a:t>efectuare</a:t>
            </a:r>
            <a:r>
              <a:rPr lang="en-US" dirty="0"/>
              <a:t> a </a:t>
            </a:r>
            <a:r>
              <a:rPr lang="en-US" dirty="0" err="1"/>
              <a:t>tranzacţilor</a:t>
            </a:r>
            <a:r>
              <a:rPr lang="en-US" dirty="0"/>
              <a:t>, </a:t>
            </a:r>
            <a:r>
              <a:rPr lang="ro-RO" dirty="0" smtClean="0"/>
              <a:t>poate</a:t>
            </a:r>
            <a:r>
              <a:rPr lang="en-US" dirty="0" smtClean="0"/>
              <a:t> </a:t>
            </a:r>
            <a:r>
              <a:rPr lang="en-US" dirty="0"/>
              <a:t>fi </a:t>
            </a:r>
            <a:r>
              <a:rPr lang="en-US" dirty="0" err="1"/>
              <a:t>factura</a:t>
            </a:r>
            <a:r>
              <a:rPr lang="en-US" dirty="0"/>
              <a:t>, </a:t>
            </a:r>
            <a:r>
              <a:rPr lang="en-US" dirty="0" err="1"/>
              <a:t>comanda</a:t>
            </a:r>
            <a:r>
              <a:rPr lang="en-US" dirty="0"/>
              <a:t> de </a:t>
            </a:r>
            <a:r>
              <a:rPr lang="en-US" dirty="0" err="1"/>
              <a:t>achiziţie</a:t>
            </a:r>
            <a:r>
              <a:rPr lang="en-US" dirty="0"/>
              <a:t>, o </a:t>
            </a:r>
            <a:r>
              <a:rPr lang="en-US" dirty="0" err="1"/>
              <a:t>notificare</a:t>
            </a:r>
            <a:r>
              <a:rPr lang="en-US" dirty="0"/>
              <a:t> a </a:t>
            </a:r>
            <a:r>
              <a:rPr lang="en-US" dirty="0" err="1"/>
              <a:t>navelor</a:t>
            </a:r>
            <a:r>
              <a:rPr lang="en-US" dirty="0"/>
              <a:t> </a:t>
            </a:r>
            <a:r>
              <a:rPr lang="en-US" dirty="0" err="1"/>
              <a:t>ş.a</a:t>
            </a:r>
            <a:r>
              <a:rPr lang="en-US" dirty="0"/>
              <a:t>. </a:t>
            </a:r>
            <a:endParaRPr lang="ro-RO" dirty="0" smtClean="0"/>
          </a:p>
          <a:p>
            <a:r>
              <a:rPr lang="ro-RO" dirty="0" smtClean="0"/>
              <a:t>O scurtă </a:t>
            </a:r>
            <a:r>
              <a:rPr lang="en-US" dirty="0" err="1" smtClean="0"/>
              <a:t>Enumer</a:t>
            </a:r>
            <a:r>
              <a:rPr lang="ro-RO" dirty="0" smtClean="0"/>
              <a:t>are a</a:t>
            </a:r>
            <a:r>
              <a:rPr lang="en-US" dirty="0" smtClean="0"/>
              <a:t> </a:t>
            </a:r>
            <a:r>
              <a:rPr lang="en-US" b="1" i="1" dirty="0" err="1" smtClean="0">
                <a:solidFill>
                  <a:srgbClr val="C00000"/>
                </a:solidFill>
              </a:rPr>
              <a:t>companiil</a:t>
            </a:r>
            <a:r>
              <a:rPr lang="ro-RO" b="1" i="1" dirty="0" smtClean="0">
                <a:solidFill>
                  <a:srgbClr val="C00000"/>
                </a:solidFill>
              </a:rPr>
              <a:t>or</a:t>
            </a:r>
            <a:r>
              <a:rPr lang="en-US" b="1" i="1" dirty="0" smtClean="0">
                <a:solidFill>
                  <a:srgbClr val="C00000"/>
                </a:solidFill>
              </a:rPr>
              <a:t> </a:t>
            </a:r>
            <a:r>
              <a:rPr lang="en-US" b="1" i="1" dirty="0" err="1">
                <a:solidFill>
                  <a:srgbClr val="C00000"/>
                </a:solidFill>
              </a:rPr>
              <a:t>ce</a:t>
            </a:r>
            <a:r>
              <a:rPr lang="en-US" b="1" i="1" dirty="0">
                <a:solidFill>
                  <a:srgbClr val="C00000"/>
                </a:solidFill>
              </a:rPr>
              <a:t> </a:t>
            </a:r>
            <a:r>
              <a:rPr lang="en-US" b="1" i="1" dirty="0" err="1">
                <a:solidFill>
                  <a:srgbClr val="C00000"/>
                </a:solidFill>
              </a:rPr>
              <a:t>suportă</a:t>
            </a:r>
            <a:r>
              <a:rPr lang="en-US" b="1" i="1" dirty="0">
                <a:solidFill>
                  <a:srgbClr val="C00000"/>
                </a:solidFill>
              </a:rPr>
              <a:t> </a:t>
            </a:r>
            <a:r>
              <a:rPr lang="en-US" b="1" i="1" dirty="0" err="1">
                <a:solidFill>
                  <a:srgbClr val="C00000"/>
                </a:solidFill>
              </a:rPr>
              <a:t>ebXML</a:t>
            </a:r>
            <a:r>
              <a:rPr lang="en-US" dirty="0"/>
              <a:t>: </a:t>
            </a:r>
            <a:r>
              <a:rPr lang="en-US" b="1" i="1" dirty="0">
                <a:solidFill>
                  <a:srgbClr val="0070C0"/>
                </a:solidFill>
              </a:rPr>
              <a:t>IBM, SUN, BEA, IPNET, NIST, </a:t>
            </a:r>
            <a:r>
              <a:rPr lang="en-US" b="1" i="1" dirty="0" err="1">
                <a:solidFill>
                  <a:srgbClr val="0070C0"/>
                </a:solidFill>
              </a:rPr>
              <a:t>WebMthods</a:t>
            </a:r>
            <a:r>
              <a:rPr lang="en-US" b="1" i="1" dirty="0">
                <a:solidFill>
                  <a:srgbClr val="0070C0"/>
                </a:solidFill>
              </a:rPr>
              <a:t>, Inform IT, </a:t>
            </a:r>
            <a:r>
              <a:rPr lang="en-US" b="1" i="1" dirty="0" err="1">
                <a:solidFill>
                  <a:srgbClr val="0070C0"/>
                </a:solidFill>
              </a:rPr>
              <a:t>ProNet</a:t>
            </a:r>
            <a:r>
              <a:rPr lang="en-US" b="1" i="1" dirty="0">
                <a:solidFill>
                  <a:srgbClr val="0070C0"/>
                </a:solidFill>
              </a:rPr>
              <a:t> </a:t>
            </a:r>
            <a:r>
              <a:rPr lang="en-US" b="1" i="1" dirty="0" err="1">
                <a:solidFill>
                  <a:srgbClr val="0070C0"/>
                </a:solidFill>
              </a:rPr>
              <a:t>şi</a:t>
            </a:r>
            <a:r>
              <a:rPr lang="en-US" b="1" i="1" dirty="0">
                <a:solidFill>
                  <a:srgbClr val="0070C0"/>
                </a:solidFill>
              </a:rPr>
              <a:t> </a:t>
            </a:r>
            <a:r>
              <a:rPr lang="en-US" b="1" i="1" dirty="0" err="1">
                <a:solidFill>
                  <a:srgbClr val="0070C0"/>
                </a:solidFill>
              </a:rPr>
              <a:t>altele</a:t>
            </a:r>
            <a:r>
              <a:rPr lang="en-US" b="1" i="1" dirty="0">
                <a:solidFill>
                  <a:srgbClr val="0070C0"/>
                </a:solidFill>
              </a:rPr>
              <a:t> </a:t>
            </a:r>
            <a:r>
              <a:rPr lang="en-US" b="1" i="1" dirty="0" err="1">
                <a:solidFill>
                  <a:srgbClr val="0070C0"/>
                </a:solidFill>
              </a:rPr>
              <a:t>în</a:t>
            </a:r>
            <a:r>
              <a:rPr lang="en-US" b="1" i="1" dirty="0">
                <a:solidFill>
                  <a:srgbClr val="0070C0"/>
                </a:solidFill>
              </a:rPr>
              <a:t> </a:t>
            </a:r>
            <a:r>
              <a:rPr lang="en-US" b="1" i="1" dirty="0" err="1">
                <a:solidFill>
                  <a:srgbClr val="0070C0"/>
                </a:solidFill>
              </a:rPr>
              <a:t>jur</a:t>
            </a:r>
            <a:r>
              <a:rPr lang="en-US" b="1" i="1" dirty="0">
                <a:solidFill>
                  <a:srgbClr val="0070C0"/>
                </a:solidFill>
              </a:rPr>
              <a:t> de 25 de </a:t>
            </a:r>
            <a:r>
              <a:rPr lang="en-US" b="1" i="1" dirty="0" err="1">
                <a:solidFill>
                  <a:srgbClr val="0070C0"/>
                </a:solidFill>
              </a:rPr>
              <a:t>companii</a:t>
            </a:r>
            <a:r>
              <a:rPr lang="en-US" b="1" i="1" dirty="0">
                <a:solidFill>
                  <a:srgbClr val="0070C0"/>
                </a:solidFill>
              </a:rPr>
              <a:t>.</a:t>
            </a:r>
            <a:endParaRPr lang="ru-RU" b="1" i="1" dirty="0">
              <a:solidFill>
                <a:srgbClr val="0070C0"/>
              </a:solidFill>
            </a:endParaRPr>
          </a:p>
        </p:txBody>
      </p:sp>
    </p:spTree>
    <p:extLst>
      <p:ext uri="{BB962C8B-B14F-4D97-AF65-F5344CB8AC3E}">
        <p14:creationId xmlns:p14="http://schemas.microsoft.com/office/powerpoint/2010/main" val="374681663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descr="Usage Exampl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71937" y="387928"/>
            <a:ext cx="7371918" cy="5902036"/>
          </a:xfrm>
          <a:prstGeom prst="rect">
            <a:avLst/>
          </a:prstGeom>
          <a:noFill/>
          <a:ln>
            <a:noFill/>
          </a:ln>
        </p:spPr>
      </p:pic>
      <p:sp>
        <p:nvSpPr>
          <p:cNvPr id="5" name="TextBox 4"/>
          <p:cNvSpPr txBox="1"/>
          <p:nvPr/>
        </p:nvSpPr>
        <p:spPr>
          <a:xfrm>
            <a:off x="332509" y="1717964"/>
            <a:ext cx="3491346" cy="1200329"/>
          </a:xfrm>
          <a:prstGeom prst="rect">
            <a:avLst/>
          </a:prstGeom>
          <a:noFill/>
        </p:spPr>
        <p:txBody>
          <a:bodyPr wrap="square" rtlCol="0">
            <a:spAutoFit/>
          </a:bodyPr>
          <a:lstStyle/>
          <a:p>
            <a:pPr algn="ctr"/>
            <a:r>
              <a:rPr lang="fr-FR" sz="3600" b="1" i="1" dirty="0">
                <a:solidFill>
                  <a:srgbClr val="002060"/>
                </a:solidFill>
              </a:rPr>
              <a:t>Exemplu  de utilizare ebXML</a:t>
            </a:r>
            <a:endParaRPr lang="ru-RU" sz="3600" dirty="0">
              <a:solidFill>
                <a:srgbClr val="002060"/>
              </a:solidFill>
            </a:endParaRPr>
          </a:p>
        </p:txBody>
      </p:sp>
    </p:spTree>
    <p:extLst>
      <p:ext uri="{BB962C8B-B14F-4D97-AF65-F5344CB8AC3E}">
        <p14:creationId xmlns:p14="http://schemas.microsoft.com/office/powerpoint/2010/main" val="297070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74073" y="346364"/>
            <a:ext cx="11388435" cy="6151418"/>
          </a:xfrm>
        </p:spPr>
        <p:txBody>
          <a:bodyPr>
            <a:normAutofit fontScale="92500" lnSpcReduction="10000"/>
          </a:bodyPr>
          <a:lstStyle/>
          <a:p>
            <a:r>
              <a:rPr lang="fr-FR" sz="3600" b="1" dirty="0">
                <a:solidFill>
                  <a:srgbClr val="C00000"/>
                </a:solidFill>
              </a:rPr>
              <a:t>4.2.5.3. Limbajul PSL (ISO 18629)</a:t>
            </a:r>
            <a:endParaRPr lang="ru-RU" sz="3600" b="1" dirty="0">
              <a:solidFill>
                <a:srgbClr val="C00000"/>
              </a:solidFill>
            </a:endParaRPr>
          </a:p>
          <a:p>
            <a:r>
              <a:rPr lang="fr-FR" sz="3600" dirty="0"/>
              <a:t>ISO 18629 este un standard internaţional compus din mai multe compartimente (tabelul 4.1) destinate pentru schimbul de informaţii despre procesele de fabricaţie care pot fi interpretate pe calculator</a:t>
            </a:r>
            <a:r>
              <a:rPr lang="fr-FR" sz="3600" dirty="0" smtClean="0"/>
              <a:t>.</a:t>
            </a:r>
            <a:endParaRPr lang="ro-RO" sz="3600" dirty="0" smtClean="0"/>
          </a:p>
          <a:p>
            <a:r>
              <a:rPr lang="fr-FR" sz="3600" dirty="0" smtClean="0"/>
              <a:t> </a:t>
            </a:r>
            <a:r>
              <a:rPr lang="fr-FR" sz="3600" dirty="0"/>
              <a:t>Luate împreună, toate compartimentele standardului ISO 18629 oferă </a:t>
            </a:r>
            <a:r>
              <a:rPr lang="ro-RO" sz="3600" dirty="0" smtClean="0"/>
              <a:t>un</a:t>
            </a:r>
            <a:r>
              <a:rPr lang="fr-FR" sz="3600" dirty="0" smtClean="0"/>
              <a:t> limb</a:t>
            </a:r>
            <a:r>
              <a:rPr lang="ro-RO" sz="3600" dirty="0" smtClean="0"/>
              <a:t>aj</a:t>
            </a:r>
            <a:r>
              <a:rPr lang="fr-FR" sz="3600" dirty="0" smtClean="0"/>
              <a:t> generic </a:t>
            </a:r>
            <a:r>
              <a:rPr lang="fr-FR" sz="3600" dirty="0"/>
              <a:t>pentru a descrie un proces de fabricaţie pe parcursul întregului proces de producţie în cadrul aceleiaşi companii industriale sau în mai multe sectoare industriale sau companii, independent de orice model de reprezentare particulară. </a:t>
            </a:r>
            <a:endParaRPr lang="ro-RO" sz="3600" dirty="0" smtClean="0"/>
          </a:p>
          <a:p>
            <a:r>
              <a:rPr lang="fr-FR" sz="3600" dirty="0" smtClean="0"/>
              <a:t>Natura </a:t>
            </a:r>
            <a:r>
              <a:rPr lang="fr-FR" sz="3600" dirty="0"/>
              <a:t>acestui limbaj permite schimbul de specificaţii şi proprietăţi ale procesului de producţie în toate etapele procesului de producţie.</a:t>
            </a:r>
            <a:endParaRPr lang="ru-RU" sz="3600" dirty="0"/>
          </a:p>
          <a:p>
            <a:endParaRPr lang="ru-RU" dirty="0"/>
          </a:p>
        </p:txBody>
      </p:sp>
    </p:spTree>
    <p:extLst>
      <p:ext uri="{BB962C8B-B14F-4D97-AF65-F5344CB8AC3E}">
        <p14:creationId xmlns:p14="http://schemas.microsoft.com/office/powerpoint/2010/main" val="219163446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Объект 6"/>
          <p:cNvPicPr>
            <a:picLocks noGrp="1" noChangeAspect="1"/>
          </p:cNvPicPr>
          <p:nvPr>
            <p:ph idx="1"/>
          </p:nvPr>
        </p:nvPicPr>
        <p:blipFill>
          <a:blip r:embed="rId2"/>
          <a:stretch>
            <a:fillRect/>
          </a:stretch>
        </p:blipFill>
        <p:spPr>
          <a:xfrm>
            <a:off x="318457" y="635258"/>
            <a:ext cx="11281700" cy="5710123"/>
          </a:xfrm>
          <a:prstGeom prst="rect">
            <a:avLst/>
          </a:prstGeom>
        </p:spPr>
      </p:pic>
    </p:spTree>
    <p:extLst>
      <p:ext uri="{BB962C8B-B14F-4D97-AF65-F5344CB8AC3E}">
        <p14:creationId xmlns:p14="http://schemas.microsoft.com/office/powerpoint/2010/main" val="3059268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3234" name="Group 2"/>
          <p:cNvGrpSpPr>
            <a:grpSpLocks/>
          </p:cNvGrpSpPr>
          <p:nvPr/>
        </p:nvGrpSpPr>
        <p:grpSpPr bwMode="auto">
          <a:xfrm>
            <a:off x="2133600" y="2819400"/>
            <a:ext cx="7924800" cy="3797300"/>
            <a:chOff x="240" y="1200"/>
            <a:chExt cx="2913" cy="2392"/>
          </a:xfrm>
        </p:grpSpPr>
        <p:sp>
          <p:nvSpPr>
            <p:cNvPr id="223237" name="Rectangle 3"/>
            <p:cNvSpPr>
              <a:spLocks noChangeArrowheads="1"/>
            </p:cNvSpPr>
            <p:nvPr/>
          </p:nvSpPr>
          <p:spPr bwMode="auto">
            <a:xfrm>
              <a:off x="1056" y="1200"/>
              <a:ext cx="1270" cy="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Процесс</a:t>
              </a:r>
            </a:p>
            <a:p>
              <a:pPr algn="ctr">
                <a:spcBef>
                  <a:spcPct val="0"/>
                </a:spcBef>
                <a:buClrTx/>
                <a:buSzTx/>
                <a:buFontTx/>
                <a:buNone/>
              </a:pPr>
              <a:r>
                <a:rPr lang="ru-RU" altLang="ru-RU" sz="1800">
                  <a:solidFill>
                    <a:schemeClr val="bg1"/>
                  </a:solidFill>
                  <a:latin typeface="Arial" panose="020B0604020202020204" pitchFamily="34" charset="0"/>
                </a:rPr>
                <a:t>аттестации</a:t>
              </a:r>
            </a:p>
          </p:txBody>
        </p:sp>
        <p:sp>
          <p:nvSpPr>
            <p:cNvPr id="223238" name="Rectangle 4"/>
            <p:cNvSpPr>
              <a:spLocks noChangeArrowheads="1"/>
            </p:cNvSpPr>
            <p:nvPr/>
          </p:nvSpPr>
          <p:spPr bwMode="auto">
            <a:xfrm>
              <a:off x="240" y="2640"/>
              <a:ext cx="1361"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Подготовительная</a:t>
              </a:r>
            </a:p>
            <a:p>
              <a:pPr algn="ctr">
                <a:spcBef>
                  <a:spcPct val="0"/>
                </a:spcBef>
                <a:buClrTx/>
                <a:buSzTx/>
                <a:buFontTx/>
                <a:buNone/>
              </a:pPr>
              <a:r>
                <a:rPr lang="ru-RU" altLang="ru-RU" sz="1800">
                  <a:solidFill>
                    <a:schemeClr val="bg1"/>
                  </a:solidFill>
                  <a:latin typeface="Arial" panose="020B0604020202020204" pitchFamily="34" charset="0"/>
                </a:rPr>
                <a:t> работа</a:t>
              </a:r>
            </a:p>
          </p:txBody>
        </p:sp>
        <p:sp>
          <p:nvSpPr>
            <p:cNvPr id="223239" name="Rectangle 5"/>
            <p:cNvSpPr>
              <a:spLocks noChangeArrowheads="1"/>
            </p:cNvSpPr>
            <p:nvPr/>
          </p:nvSpPr>
          <p:spPr bwMode="auto">
            <a:xfrm>
              <a:off x="1872" y="2640"/>
              <a:ext cx="1281"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Аттестация</a:t>
              </a:r>
            </a:p>
          </p:txBody>
        </p:sp>
        <p:sp>
          <p:nvSpPr>
            <p:cNvPr id="223240" name="Line 6"/>
            <p:cNvSpPr>
              <a:spLocks noChangeShapeType="1"/>
            </p:cNvSpPr>
            <p:nvPr/>
          </p:nvSpPr>
          <p:spPr bwMode="auto">
            <a:xfrm>
              <a:off x="768" y="2208"/>
              <a:ext cx="1844"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3241" name="Line 7"/>
            <p:cNvSpPr>
              <a:spLocks noChangeShapeType="1"/>
            </p:cNvSpPr>
            <p:nvPr/>
          </p:nvSpPr>
          <p:spPr bwMode="auto">
            <a:xfrm>
              <a:off x="1680" y="1920"/>
              <a:ext cx="0"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3242" name="Line 8"/>
            <p:cNvSpPr>
              <a:spLocks noChangeShapeType="1"/>
            </p:cNvSpPr>
            <p:nvPr/>
          </p:nvSpPr>
          <p:spPr bwMode="auto">
            <a:xfrm>
              <a:off x="768" y="2208"/>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3243" name="Line 9"/>
            <p:cNvSpPr>
              <a:spLocks noChangeShapeType="1"/>
            </p:cNvSpPr>
            <p:nvPr/>
          </p:nvSpPr>
          <p:spPr bwMode="auto">
            <a:xfrm>
              <a:off x="2592" y="2208"/>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223236" name="Rectangle 11"/>
          <p:cNvSpPr>
            <a:spLocks noGrp="1" noChangeArrowheads="1"/>
          </p:cNvSpPr>
          <p:nvPr>
            <p:ph type="body" sz="half" idx="1"/>
          </p:nvPr>
        </p:nvSpPr>
        <p:spPr>
          <a:xfrm>
            <a:off x="1905000" y="838200"/>
            <a:ext cx="9201150" cy="1304925"/>
          </a:xfrm>
        </p:spPr>
        <p:txBody>
          <a:bodyPr/>
          <a:lstStyle/>
          <a:p>
            <a:r>
              <a:rPr lang="ro-RO" sz="2400" b="1" dirty="0"/>
              <a:t>Procesul de validare</a:t>
            </a:r>
            <a:r>
              <a:rPr lang="en-US" sz="2400" dirty="0"/>
              <a:t> (validation process) </a:t>
            </a:r>
            <a:r>
              <a:rPr lang="ro-RO" sz="2400" dirty="0"/>
              <a:t>presupune constatarea că produsul corespunde în totalitate cu cerințele înaintate pentru a realiza  un funcțional concret. </a:t>
            </a:r>
            <a:endParaRPr lang="ru-RU" sz="2400" dirty="0"/>
          </a:p>
        </p:txBody>
      </p:sp>
    </p:spTree>
    <p:extLst>
      <p:ext uri="{BB962C8B-B14F-4D97-AF65-F5344CB8AC3E}">
        <p14:creationId xmlns:p14="http://schemas.microsoft.com/office/powerpoint/2010/main" val="354387349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32509" y="346364"/>
            <a:ext cx="11554691" cy="6068291"/>
          </a:xfrm>
        </p:spPr>
        <p:txBody>
          <a:bodyPr>
            <a:normAutofit/>
          </a:bodyPr>
          <a:lstStyle/>
          <a:p>
            <a:r>
              <a:rPr lang="fr-FR" sz="3600" dirty="0"/>
              <a:t>PSL </a:t>
            </a:r>
            <a:r>
              <a:rPr lang="fr-FR" sz="3600" dirty="0" smtClean="0"/>
              <a:t>conţine</a:t>
            </a:r>
            <a:r>
              <a:rPr lang="ro-RO" sz="3600" dirty="0" smtClean="0"/>
              <a:t>:</a:t>
            </a:r>
            <a:r>
              <a:rPr lang="fr-FR" sz="3600" dirty="0" smtClean="0"/>
              <a:t> </a:t>
            </a:r>
            <a:endParaRPr lang="ro-RO" sz="3600" dirty="0" smtClean="0"/>
          </a:p>
          <a:p>
            <a:pPr marL="0" indent="0">
              <a:buNone/>
            </a:pPr>
            <a:r>
              <a:rPr lang="ro-RO" sz="3600" dirty="0" smtClean="0"/>
              <a:t>- </a:t>
            </a:r>
            <a:r>
              <a:rPr lang="fr-FR" sz="3600" b="1" i="1" dirty="0" smtClean="0">
                <a:solidFill>
                  <a:srgbClr val="002060"/>
                </a:solidFill>
              </a:rPr>
              <a:t>teorii </a:t>
            </a:r>
            <a:r>
              <a:rPr lang="fr-FR" sz="3600" b="1" i="1" dirty="0">
                <a:solidFill>
                  <a:srgbClr val="002060"/>
                </a:solidFill>
              </a:rPr>
              <a:t>de bază </a:t>
            </a:r>
            <a:r>
              <a:rPr lang="fr-FR" sz="3600" dirty="0"/>
              <a:t>(piese </a:t>
            </a:r>
            <a:r>
              <a:rPr lang="fr-FR" sz="3600" b="1" i="1" dirty="0"/>
              <a:t>1x</a:t>
            </a:r>
            <a:r>
              <a:rPr lang="fr-FR" sz="3600" dirty="0"/>
              <a:t>), </a:t>
            </a:r>
            <a:endParaRPr lang="ro-RO" sz="3600" dirty="0" smtClean="0"/>
          </a:p>
          <a:p>
            <a:pPr marL="0" indent="0">
              <a:buNone/>
            </a:pPr>
            <a:r>
              <a:rPr lang="ro-RO" sz="3600" dirty="0" smtClean="0"/>
              <a:t>- </a:t>
            </a:r>
            <a:r>
              <a:rPr lang="fr-FR" sz="3600" b="1" i="1" dirty="0" smtClean="0">
                <a:solidFill>
                  <a:srgbClr val="002060"/>
                </a:solidFill>
              </a:rPr>
              <a:t>cartografiere </a:t>
            </a:r>
            <a:r>
              <a:rPr lang="fr-FR" sz="3600" b="1" i="1" dirty="0">
                <a:solidFill>
                  <a:srgbClr val="002060"/>
                </a:solidFill>
              </a:rPr>
              <a:t>externă </a:t>
            </a:r>
            <a:r>
              <a:rPr lang="fr-FR" sz="3600" dirty="0"/>
              <a:t>(piese </a:t>
            </a:r>
            <a:r>
              <a:rPr lang="fr-FR" sz="3600" b="1" i="1" dirty="0"/>
              <a:t>2x</a:t>
            </a:r>
            <a:r>
              <a:rPr lang="fr-FR" sz="3600" dirty="0"/>
              <a:t>) </a:t>
            </a:r>
            <a:r>
              <a:rPr lang="fr-FR" sz="3600" dirty="0" smtClean="0"/>
              <a:t>şi</a:t>
            </a:r>
            <a:endParaRPr lang="ro-RO" sz="3600" dirty="0" smtClean="0"/>
          </a:p>
          <a:p>
            <a:pPr marL="0" indent="0">
              <a:buNone/>
            </a:pPr>
            <a:r>
              <a:rPr lang="ro-RO" sz="3600" dirty="0" smtClean="0"/>
              <a:t>-</a:t>
            </a:r>
            <a:r>
              <a:rPr lang="fr-FR" sz="3600" dirty="0" smtClean="0"/>
              <a:t> </a:t>
            </a:r>
            <a:r>
              <a:rPr lang="fr-FR" sz="3600" b="1" i="1" dirty="0">
                <a:solidFill>
                  <a:srgbClr val="002060"/>
                </a:solidFill>
              </a:rPr>
              <a:t>extensii de definire </a:t>
            </a:r>
            <a:r>
              <a:rPr lang="fr-FR" sz="3600" dirty="0"/>
              <a:t>(piese </a:t>
            </a:r>
            <a:r>
              <a:rPr lang="fr-FR" sz="3600" b="1" i="1" dirty="0"/>
              <a:t>4x</a:t>
            </a:r>
            <a:r>
              <a:rPr lang="fr-FR" sz="3600" dirty="0" smtClean="0"/>
              <a:t>).</a:t>
            </a:r>
            <a:endParaRPr lang="ro-RO" sz="3600" dirty="0" smtClean="0"/>
          </a:p>
          <a:p>
            <a:r>
              <a:rPr lang="fr-FR" sz="3600" dirty="0" smtClean="0"/>
              <a:t> </a:t>
            </a:r>
            <a:r>
              <a:rPr lang="fr-FR" sz="3600" dirty="0"/>
              <a:t>Această discuţie se concentrează asupra pieselor </a:t>
            </a:r>
            <a:r>
              <a:rPr lang="fr-FR" sz="3600" b="1" i="1" dirty="0">
                <a:solidFill>
                  <a:srgbClr val="C00000"/>
                </a:solidFill>
              </a:rPr>
              <a:t>1x şi 4x</a:t>
            </a:r>
            <a:r>
              <a:rPr lang="fr-FR" sz="3600" dirty="0"/>
              <a:t>; aceste părţi conţin cea mai mare parte a standardului ISO 18629, inclusiv teoriile formale şi extensiile care modelează conceptele găsite în aplicaţii. </a:t>
            </a:r>
            <a:endParaRPr lang="ro-RO" sz="3600" dirty="0" smtClean="0"/>
          </a:p>
        </p:txBody>
      </p:sp>
    </p:spTree>
    <p:extLst>
      <p:ext uri="{BB962C8B-B14F-4D97-AF65-F5344CB8AC3E}">
        <p14:creationId xmlns:p14="http://schemas.microsoft.com/office/powerpoint/2010/main" val="18602407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04801" y="263236"/>
            <a:ext cx="11720944" cy="5913727"/>
          </a:xfrm>
        </p:spPr>
        <p:txBody>
          <a:bodyPr>
            <a:normAutofit lnSpcReduction="10000"/>
          </a:bodyPr>
          <a:lstStyle/>
          <a:p>
            <a:r>
              <a:rPr lang="fr-FR" sz="3600" dirty="0" smtClean="0"/>
              <a:t>Părţile </a:t>
            </a:r>
            <a:r>
              <a:rPr lang="fr-FR" sz="3600" dirty="0">
                <a:solidFill>
                  <a:srgbClr val="C00000"/>
                </a:solidFill>
              </a:rPr>
              <a:t>1x constituie fundamentul ontologiei</a:t>
            </a:r>
            <a:r>
              <a:rPr lang="fr-FR" sz="3600" dirty="0"/>
              <a:t>, </a:t>
            </a:r>
            <a:endParaRPr lang="ro-RO" sz="3600" dirty="0" smtClean="0"/>
          </a:p>
          <a:p>
            <a:pPr marL="0" indent="0">
              <a:buNone/>
            </a:pPr>
            <a:r>
              <a:rPr lang="fr-FR" sz="3600" dirty="0" smtClean="0"/>
              <a:t>părţile </a:t>
            </a:r>
            <a:r>
              <a:rPr lang="fr-FR" sz="3600" dirty="0">
                <a:solidFill>
                  <a:srgbClr val="002060"/>
                </a:solidFill>
              </a:rPr>
              <a:t>4x conţin conceptele utile pentru modelarea aplicaţiilor şi implementarea lor</a:t>
            </a:r>
            <a:r>
              <a:rPr lang="fr-FR" sz="3600" dirty="0"/>
              <a:t>. </a:t>
            </a:r>
            <a:endParaRPr lang="ru-RU" sz="3600" dirty="0"/>
          </a:p>
          <a:p>
            <a:pPr marL="0" indent="0">
              <a:buNone/>
            </a:pPr>
            <a:r>
              <a:rPr lang="fr-FR" sz="3600" dirty="0"/>
              <a:t>Process Specification Language (PSL) este </a:t>
            </a:r>
            <a:r>
              <a:rPr lang="fr-FR" sz="3600" b="1" i="1" dirty="0">
                <a:solidFill>
                  <a:srgbClr val="002060"/>
                </a:solidFill>
              </a:rPr>
              <a:t>un set de termeni logici</a:t>
            </a:r>
            <a:r>
              <a:rPr lang="fr-FR" sz="3600" dirty="0"/>
              <a:t> </a:t>
            </a:r>
            <a:r>
              <a:rPr lang="fr-FR" sz="3600" dirty="0" smtClean="0"/>
              <a:t>folosi</a:t>
            </a:r>
            <a:r>
              <a:rPr lang="ro-RO" sz="3600" dirty="0" smtClean="0"/>
              <a:t>ț</a:t>
            </a:r>
            <a:r>
              <a:rPr lang="fr-FR" sz="3600" dirty="0" smtClean="0"/>
              <a:t>i </a:t>
            </a:r>
            <a:r>
              <a:rPr lang="fr-FR" sz="3600" dirty="0"/>
              <a:t>pentru a descrie procese. </a:t>
            </a:r>
            <a:endParaRPr lang="ro-RO" sz="3600" dirty="0"/>
          </a:p>
          <a:p>
            <a:r>
              <a:rPr lang="fr-FR" sz="3600" b="1" i="1" dirty="0">
                <a:solidFill>
                  <a:srgbClr val="002060"/>
                </a:solidFill>
              </a:rPr>
              <a:t>Termenii logici sunt specificaţi într-o ontologie </a:t>
            </a:r>
            <a:r>
              <a:rPr lang="fr-FR" sz="3600" dirty="0"/>
              <a:t>care oferă o descriere formală a componentelor şi relaţiile lor, care alcătuiesc un proces. </a:t>
            </a:r>
            <a:endParaRPr lang="ro-RO" sz="3600" dirty="0" smtClean="0"/>
          </a:p>
          <a:p>
            <a:r>
              <a:rPr lang="fr-FR" sz="3600" dirty="0" smtClean="0"/>
              <a:t>Ontologia </a:t>
            </a:r>
            <a:r>
              <a:rPr lang="ro-RO" sz="3600" dirty="0" smtClean="0"/>
              <a:t>este</a:t>
            </a:r>
            <a:r>
              <a:rPr lang="fr-FR" sz="3600" dirty="0" smtClean="0"/>
              <a:t> </a:t>
            </a:r>
            <a:r>
              <a:rPr lang="fr-FR" sz="3600" dirty="0"/>
              <a:t>dezvoltată de Institutul Naţional de Standarde şi Tehnologie (NIST) şi a fost aprobat ca un standard internaţional în documentul ISO 18629.</a:t>
            </a:r>
            <a:endParaRPr lang="ru-RU" sz="3600" dirty="0"/>
          </a:p>
          <a:p>
            <a:endParaRPr lang="ru-RU" dirty="0"/>
          </a:p>
        </p:txBody>
      </p:sp>
    </p:spTree>
    <p:extLst>
      <p:ext uri="{BB962C8B-B14F-4D97-AF65-F5344CB8AC3E}">
        <p14:creationId xmlns:p14="http://schemas.microsoft.com/office/powerpoint/2010/main" val="29134516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90945" y="471055"/>
            <a:ext cx="11540837" cy="5705908"/>
          </a:xfrm>
        </p:spPr>
        <p:txBody>
          <a:bodyPr>
            <a:normAutofit/>
          </a:bodyPr>
          <a:lstStyle/>
          <a:p>
            <a:r>
              <a:rPr lang="fr-FR" sz="3600" b="1" i="1" dirty="0">
                <a:solidFill>
                  <a:srgbClr val="002060"/>
                </a:solidFill>
              </a:rPr>
              <a:t>Process Specification Language </a:t>
            </a:r>
            <a:r>
              <a:rPr lang="fr-FR" sz="3600" dirty="0"/>
              <a:t>poate fi utilizat pentru reprezentarea de fabricaţie, de inginerie şi procese de afaceri, inclusiv sistematizarea producţiei, procesul de planificare, managementul fluxului de lucru, proceselor de afaceri reengineering, simularea, realizarea procesului, modelarea proceselor şi managementul de proiect. </a:t>
            </a:r>
            <a:endParaRPr lang="ro-RO" sz="3600" dirty="0" smtClean="0"/>
          </a:p>
          <a:p>
            <a:r>
              <a:rPr lang="fr-FR" sz="3600" dirty="0" smtClean="0"/>
              <a:t>În </a:t>
            </a:r>
            <a:r>
              <a:rPr lang="fr-FR" sz="3600" dirty="0"/>
              <a:t>domeniul de fabricaţie, obiectivul PSL este de a servi ca o reprezentare comună pentru integrarea mai multor aplicaţii legate de proces de-a lungul ciclului de viaţă al procesului de fabricaţie. </a:t>
            </a:r>
            <a:endParaRPr lang="ru-RU" sz="3600" dirty="0"/>
          </a:p>
        </p:txBody>
      </p:sp>
    </p:spTree>
    <p:extLst>
      <p:ext uri="{BB962C8B-B14F-4D97-AF65-F5344CB8AC3E}">
        <p14:creationId xmlns:p14="http://schemas.microsoft.com/office/powerpoint/2010/main" val="73203036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63237" y="415636"/>
            <a:ext cx="11707090" cy="6289964"/>
          </a:xfrm>
        </p:spPr>
        <p:txBody>
          <a:bodyPr>
            <a:normAutofit/>
          </a:bodyPr>
          <a:lstStyle/>
          <a:p>
            <a:r>
              <a:rPr lang="fr-FR" b="1" i="1" dirty="0">
                <a:solidFill>
                  <a:srgbClr val="C00000"/>
                </a:solidFill>
              </a:rPr>
              <a:t>Această ontologie oferă un vocabular de clase şi relaţii pentru concepte la nivelul de bază al evenimentelor-instanţe, obiecte-instanţe şi momente de timp. </a:t>
            </a:r>
            <a:endParaRPr lang="ro-RO" b="1" i="1" dirty="0" smtClean="0">
              <a:solidFill>
                <a:srgbClr val="C00000"/>
              </a:solidFill>
            </a:endParaRPr>
          </a:p>
          <a:p>
            <a:pPr marL="0" indent="0">
              <a:buNone/>
            </a:pPr>
            <a:r>
              <a:rPr lang="fr-FR" dirty="0" smtClean="0"/>
              <a:t>La </a:t>
            </a:r>
            <a:r>
              <a:rPr lang="fr-FR" dirty="0"/>
              <a:t>nivel superior PSL este construit astfel:</a:t>
            </a:r>
            <a:endParaRPr lang="ru-RU" dirty="0"/>
          </a:p>
          <a:p>
            <a:pPr lvl="0"/>
            <a:r>
              <a:rPr lang="fr-FR" b="1" i="1" dirty="0">
                <a:solidFill>
                  <a:srgbClr val="002060"/>
                </a:solidFill>
              </a:rPr>
              <a:t>activitatea</a:t>
            </a:r>
            <a:r>
              <a:rPr lang="fr-FR" b="1" dirty="0">
                <a:solidFill>
                  <a:srgbClr val="002060"/>
                </a:solidFill>
              </a:rPr>
              <a:t>, </a:t>
            </a:r>
            <a:r>
              <a:rPr lang="fr-FR" dirty="0"/>
              <a:t>o clasă sau tip de acţiune cum ar fi o parte de instalaţie, care este clasa de acţiuni în care sunt instalate piese;</a:t>
            </a:r>
            <a:endParaRPr lang="ru-RU" dirty="0"/>
          </a:p>
          <a:p>
            <a:pPr lvl="0"/>
            <a:r>
              <a:rPr lang="fr-FR" b="1" i="1" dirty="0">
                <a:solidFill>
                  <a:srgbClr val="002060"/>
                </a:solidFill>
              </a:rPr>
              <a:t>activitatea-eveniment</a:t>
            </a:r>
            <a:r>
              <a:rPr lang="fr-FR" dirty="0"/>
              <a:t>, un eveniment sau o acţiune care are loc într-un loc şi timp specific, cum ar fi o instanţă specifică pentru o parte de instalaţie care apare la un anumit moment de timp;</a:t>
            </a:r>
            <a:endParaRPr lang="ru-RU" dirty="0"/>
          </a:p>
          <a:p>
            <a:pPr lvl="0"/>
            <a:r>
              <a:rPr lang="fr-FR" b="1" i="1" dirty="0">
                <a:solidFill>
                  <a:srgbClr val="002060"/>
                </a:solidFill>
              </a:rPr>
              <a:t>momentul de timp, </a:t>
            </a:r>
            <a:r>
              <a:rPr lang="fr-FR" dirty="0"/>
              <a:t>un punct de pornire în timp; </a:t>
            </a:r>
            <a:endParaRPr lang="ru-RU" dirty="0"/>
          </a:p>
          <a:p>
            <a:pPr lvl="0"/>
            <a:r>
              <a:rPr lang="fr-FR" b="1" i="1" dirty="0">
                <a:solidFill>
                  <a:srgbClr val="002060"/>
                </a:solidFill>
              </a:rPr>
              <a:t>obiect, </a:t>
            </a:r>
            <a:r>
              <a:rPr lang="fr-FR" dirty="0"/>
              <a:t>ceva care nu este un moment de timp sau o activitate.</a:t>
            </a:r>
            <a:endParaRPr lang="ru-RU" dirty="0"/>
          </a:p>
          <a:p>
            <a:pPr marL="0" indent="0">
              <a:buNone/>
            </a:pPr>
            <a:r>
              <a:rPr lang="fr-FR" dirty="0"/>
              <a:t>Ca limbaj de specificaţie, PSL poate fi considerat un instrument de specificare a informaţiilor şi cunoştinţelor legate de managementul fabricării, aşa cum este modificat de standardul MANDATE (ISO 15531-1, 2002).</a:t>
            </a:r>
            <a:endParaRPr lang="ru-RU" dirty="0"/>
          </a:p>
          <a:p>
            <a:endParaRPr lang="ru-RU" dirty="0"/>
          </a:p>
        </p:txBody>
      </p:sp>
    </p:spTree>
    <p:extLst>
      <p:ext uri="{BB962C8B-B14F-4D97-AF65-F5344CB8AC3E}">
        <p14:creationId xmlns:p14="http://schemas.microsoft.com/office/powerpoint/2010/main" val="24174154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512618"/>
            <a:ext cx="11180618" cy="6096000"/>
          </a:xfrm>
        </p:spPr>
        <p:txBody>
          <a:bodyPr>
            <a:normAutofit/>
          </a:bodyPr>
          <a:lstStyle/>
          <a:p>
            <a:pPr marL="0" indent="0">
              <a:buNone/>
            </a:pPr>
            <a:r>
              <a:rPr lang="ro-RO" b="1" i="1" dirty="0" smtClean="0">
                <a:solidFill>
                  <a:srgbClr val="C00000"/>
                </a:solidFill>
              </a:rPr>
              <a:t>4.2.5.4</a:t>
            </a:r>
            <a:r>
              <a:rPr lang="ro-RO" i="1" dirty="0"/>
              <a:t>. </a:t>
            </a:r>
            <a:r>
              <a:rPr lang="ro-RO" b="1" i="1" dirty="0" smtClean="0">
                <a:solidFill>
                  <a:srgbClr val="C00000"/>
                </a:solidFill>
              </a:rPr>
              <a:t>Limbajul </a:t>
            </a:r>
            <a:r>
              <a:rPr lang="fr-FR" b="1" i="1" dirty="0">
                <a:solidFill>
                  <a:srgbClr val="C00000"/>
                </a:solidFill>
              </a:rPr>
              <a:t>XPDL</a:t>
            </a:r>
            <a:endParaRPr lang="ru-RU" b="1" i="1" dirty="0">
              <a:solidFill>
                <a:srgbClr val="C00000"/>
              </a:solidFill>
            </a:endParaRPr>
          </a:p>
          <a:p>
            <a:r>
              <a:rPr lang="fr-FR" dirty="0"/>
              <a:t>Limbajul XPDL este folosit astăzi de mai mult de 80 de diferite produse pentru a schimba definiţiile proceselor. </a:t>
            </a:r>
            <a:endParaRPr lang="ro-RO" dirty="0" smtClean="0"/>
          </a:p>
          <a:p>
            <a:r>
              <a:rPr lang="fr-FR" dirty="0" smtClean="0"/>
              <a:t>Întrucât </a:t>
            </a:r>
            <a:r>
              <a:rPr lang="fr-FR" dirty="0"/>
              <a:t>o parte procentuală a organizaţiei începe să utilizeze instrumente de proces pentru munca de zi cu zi, va deveni din ce în ce mai puţin rezonabilă adoptarea unei strategii cu un singur furnizor care să proceseze definirea lucrărilor. </a:t>
            </a:r>
            <a:endParaRPr lang="ro-RO" dirty="0" smtClean="0"/>
          </a:p>
          <a:p>
            <a:r>
              <a:rPr lang="fr-FR" dirty="0" smtClean="0"/>
              <a:t>Utilizatorii </a:t>
            </a:r>
            <a:r>
              <a:rPr lang="fr-FR" dirty="0"/>
              <a:t>trebuie să meargă dincolo de blocarea vânzătorului şi să adopte o abordare "cea mai bună din familie", care permite utilizarea tehnologiei preferate a proceselor pentru a îndeplini sarcini specifice orientate către proces, cum ar fi simularea şi optimizarea şi sarcinile viitoare pe care le putem astăzi doar presupune</a:t>
            </a:r>
            <a:r>
              <a:rPr lang="fr-FR" dirty="0" smtClean="0"/>
              <a:t>.</a:t>
            </a:r>
            <a:endParaRPr lang="ru-RU" dirty="0"/>
          </a:p>
        </p:txBody>
      </p:sp>
    </p:spTree>
    <p:extLst>
      <p:ext uri="{BB962C8B-B14F-4D97-AF65-F5344CB8AC3E}">
        <p14:creationId xmlns:p14="http://schemas.microsoft.com/office/powerpoint/2010/main" val="34061019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01782" y="415636"/>
            <a:ext cx="11291454" cy="5761327"/>
          </a:xfrm>
        </p:spPr>
        <p:txBody>
          <a:bodyPr/>
          <a:lstStyle/>
          <a:p>
            <a:r>
              <a:rPr lang="fr-FR" sz="3200" b="1" dirty="0">
                <a:solidFill>
                  <a:srgbClr val="C00000"/>
                </a:solidFill>
              </a:rPr>
              <a:t>Limbajul de proces XML Definition </a:t>
            </a:r>
            <a:r>
              <a:rPr lang="fr-FR" sz="3200" dirty="0"/>
              <a:t>(XPDL) este un format standardizat de </a:t>
            </a:r>
            <a:r>
              <a:rPr lang="fr-FR" sz="3200" b="1" i="1" dirty="0">
                <a:solidFill>
                  <a:srgbClr val="002060"/>
                </a:solidFill>
              </a:rPr>
              <a:t>Workflow Management Coalition (WfMC</a:t>
            </a:r>
            <a:r>
              <a:rPr lang="fr-FR" sz="3200" dirty="0"/>
              <a:t>) pentru a interschimba definiţii ale proceselor de afaceri între diferite produse în dezvoltare, şi anume, între diferite instrumente de modelare şi de management. </a:t>
            </a:r>
            <a:endParaRPr lang="ro-RO" sz="3200" dirty="0"/>
          </a:p>
          <a:p>
            <a:r>
              <a:rPr lang="fr-FR" sz="3200" dirty="0"/>
              <a:t>XPDL defineşte o schemă XML pentru specificarea părţii declarative a fluxului de lucru / proceselor de afaceri.</a:t>
            </a:r>
            <a:endParaRPr lang="ru-RU" sz="3200" dirty="0"/>
          </a:p>
          <a:p>
            <a:endParaRPr lang="ru-RU" dirty="0"/>
          </a:p>
        </p:txBody>
      </p:sp>
    </p:spTree>
    <p:extLst>
      <p:ext uri="{BB962C8B-B14F-4D97-AF65-F5344CB8AC3E}">
        <p14:creationId xmlns:p14="http://schemas.microsoft.com/office/powerpoint/2010/main" val="11381895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p:cNvPicPr>
          <p:nvPr>
            <p:ph idx="1"/>
          </p:nvPr>
        </p:nvPicPr>
        <p:blipFill>
          <a:blip r:embed="rId2"/>
          <a:stretch>
            <a:fillRect/>
          </a:stretch>
        </p:blipFill>
        <p:spPr>
          <a:xfrm>
            <a:off x="3709685" y="345643"/>
            <a:ext cx="7443225" cy="6304539"/>
          </a:xfrm>
          <a:prstGeom prst="rect">
            <a:avLst/>
          </a:prstGeom>
        </p:spPr>
      </p:pic>
      <p:sp>
        <p:nvSpPr>
          <p:cNvPr id="5" name="TextBox 4"/>
          <p:cNvSpPr txBox="1"/>
          <p:nvPr/>
        </p:nvSpPr>
        <p:spPr>
          <a:xfrm>
            <a:off x="180108" y="886691"/>
            <a:ext cx="4197928" cy="1077218"/>
          </a:xfrm>
          <a:prstGeom prst="rect">
            <a:avLst/>
          </a:prstGeom>
          <a:noFill/>
        </p:spPr>
        <p:txBody>
          <a:bodyPr wrap="square" rtlCol="0">
            <a:spAutoFit/>
          </a:bodyPr>
          <a:lstStyle/>
          <a:p>
            <a:pPr algn="ctr"/>
            <a:r>
              <a:rPr lang="fr-FR" sz="3200" b="1" i="1" dirty="0">
                <a:solidFill>
                  <a:srgbClr val="C00000"/>
                </a:solidFill>
              </a:rPr>
              <a:t>Conceptul de schimb și definire a procesului</a:t>
            </a:r>
            <a:endParaRPr lang="ru-RU" sz="3200" dirty="0">
              <a:solidFill>
                <a:srgbClr val="C00000"/>
              </a:solidFill>
            </a:endParaRPr>
          </a:p>
        </p:txBody>
      </p:sp>
    </p:spTree>
    <p:extLst>
      <p:ext uri="{BB962C8B-B14F-4D97-AF65-F5344CB8AC3E}">
        <p14:creationId xmlns:p14="http://schemas.microsoft.com/office/powerpoint/2010/main" val="17978133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71055"/>
            <a:ext cx="10515600" cy="5705908"/>
          </a:xfrm>
        </p:spPr>
        <p:txBody>
          <a:bodyPr>
            <a:normAutofit lnSpcReduction="10000"/>
          </a:bodyPr>
          <a:lstStyle/>
          <a:p>
            <a:r>
              <a:rPr lang="fr-FR" dirty="0"/>
              <a:t>XPDL este conceput pentru a redefini definiţia de proces atât grafică, cât şi semantica unui proces de afaceri aflat în dezvoltare. </a:t>
            </a:r>
            <a:endParaRPr lang="ro-RO" dirty="0" smtClean="0"/>
          </a:p>
          <a:p>
            <a:r>
              <a:rPr lang="fr-FR" b="1" i="1" dirty="0" smtClean="0">
                <a:solidFill>
                  <a:srgbClr val="002060"/>
                </a:solidFill>
              </a:rPr>
              <a:t>XPDL </a:t>
            </a:r>
            <a:r>
              <a:rPr lang="fr-FR" b="1" i="1" dirty="0">
                <a:solidFill>
                  <a:srgbClr val="002060"/>
                </a:solidFill>
              </a:rPr>
              <a:t>este în prezent cel mai bun format de fişier pentru schimbul de diagrame BPMN; </a:t>
            </a:r>
            <a:endParaRPr lang="ro-RO" b="1" i="1" dirty="0" smtClean="0">
              <a:solidFill>
                <a:srgbClr val="002060"/>
              </a:solidFill>
            </a:endParaRPr>
          </a:p>
          <a:p>
            <a:pPr>
              <a:buFontTx/>
              <a:buChar char="-"/>
            </a:pPr>
            <a:r>
              <a:rPr lang="fr-FR" b="1" i="1" dirty="0" smtClean="0">
                <a:solidFill>
                  <a:srgbClr val="C00000"/>
                </a:solidFill>
              </a:rPr>
              <a:t>acesta </a:t>
            </a:r>
            <a:r>
              <a:rPr lang="fr-FR" b="1" i="1" dirty="0">
                <a:solidFill>
                  <a:srgbClr val="C00000"/>
                </a:solidFill>
              </a:rPr>
              <a:t>a fost special conceput pentru a stoca toate aspectele legate de o diagramă BPMN. </a:t>
            </a:r>
            <a:endParaRPr lang="ro-RO" b="1" i="1" dirty="0" smtClean="0">
              <a:solidFill>
                <a:srgbClr val="C00000"/>
              </a:solidFill>
            </a:endParaRPr>
          </a:p>
          <a:p>
            <a:pPr>
              <a:buFontTx/>
              <a:buChar char="-"/>
            </a:pPr>
            <a:r>
              <a:rPr lang="fr-FR" dirty="0" smtClean="0"/>
              <a:t>XPDL </a:t>
            </a:r>
            <a:r>
              <a:rPr lang="fr-FR" dirty="0"/>
              <a:t>conţine elemente care deţin informaţii grafice, cum ar fi poziţia X şi Y a ganglionilor, precum şi asupra aspectelor executabile care ar fi folosite pentru a rula un proces. </a:t>
            </a:r>
            <a:endParaRPr lang="ro-RO" dirty="0" smtClean="0"/>
          </a:p>
          <a:p>
            <a:pPr>
              <a:buFontTx/>
              <a:buChar char="-"/>
            </a:pPr>
            <a:r>
              <a:rPr lang="fr-FR" dirty="0" smtClean="0"/>
              <a:t>Aceasta </a:t>
            </a:r>
            <a:r>
              <a:rPr lang="fr-FR" dirty="0"/>
              <a:t>distinge XPDL de BPEL care se concentrează exclusiv pe aspectele executabile ale procesului. BPEL nu conţine elemente care să reprezinte aspectele grafice ale unei diagrame de proces. </a:t>
            </a:r>
            <a:endParaRPr lang="ro-RO" dirty="0" smtClean="0"/>
          </a:p>
          <a:p>
            <a:pPr>
              <a:buFontTx/>
              <a:buChar char="-"/>
            </a:pPr>
            <a:r>
              <a:rPr lang="en-US" dirty="0" smtClean="0"/>
              <a:t>Se </a:t>
            </a:r>
            <a:r>
              <a:rPr lang="en-US" dirty="0" err="1"/>
              <a:t>poate</a:t>
            </a:r>
            <a:r>
              <a:rPr lang="en-US" dirty="0"/>
              <a:t> </a:t>
            </a:r>
            <a:r>
              <a:rPr lang="en-US" dirty="0" err="1"/>
              <a:t>spune</a:t>
            </a:r>
            <a:r>
              <a:rPr lang="en-US" dirty="0"/>
              <a:t> </a:t>
            </a:r>
            <a:r>
              <a:rPr lang="en-US" dirty="0" err="1"/>
              <a:t>că</a:t>
            </a:r>
            <a:r>
              <a:rPr lang="en-US" dirty="0"/>
              <a:t> XPDL </a:t>
            </a:r>
            <a:r>
              <a:rPr lang="en-US" dirty="0" err="1"/>
              <a:t>este</a:t>
            </a:r>
            <a:r>
              <a:rPr lang="en-US" dirty="0"/>
              <a:t> </a:t>
            </a:r>
            <a:r>
              <a:rPr lang="en-US" dirty="0" err="1"/>
              <a:t>serializarea</a:t>
            </a:r>
            <a:r>
              <a:rPr lang="en-US" dirty="0"/>
              <a:t> XML al BPMN.</a:t>
            </a:r>
            <a:endParaRPr lang="ru-RU" dirty="0"/>
          </a:p>
        </p:txBody>
      </p:sp>
    </p:spTree>
    <p:extLst>
      <p:ext uri="{BB962C8B-B14F-4D97-AF65-F5344CB8AC3E}">
        <p14:creationId xmlns:p14="http://schemas.microsoft.com/office/powerpoint/2010/main" val="36447819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25669"/>
            <a:ext cx="10515600" cy="5751294"/>
          </a:xfrm>
        </p:spPr>
        <p:txBody>
          <a:bodyPr/>
          <a:lstStyle/>
          <a:p>
            <a:r>
              <a:rPr lang="ro-RO" b="1" i="1" dirty="0">
                <a:solidFill>
                  <a:srgbClr val="C00000"/>
                </a:solidFill>
              </a:rPr>
              <a:t>Limbajul vizual DRAGON și aplicația sa</a:t>
            </a:r>
          </a:p>
          <a:p>
            <a:r>
              <a:rPr lang="ru-RU" b="1" i="1" dirty="0" smtClean="0">
                <a:solidFill>
                  <a:srgbClr val="C00000"/>
                </a:solidFill>
              </a:rPr>
              <a:t>ДРАКОН</a:t>
            </a:r>
            <a:r>
              <a:rPr lang="ru-RU" dirty="0" smtClean="0"/>
              <a:t>- </a:t>
            </a:r>
            <a:r>
              <a:rPr lang="ru-RU" dirty="0"/>
              <a:t>язык моделирования и </a:t>
            </a:r>
            <a:r>
              <a:rPr lang="ru-RU" dirty="0" smtClean="0"/>
              <a:t>программирования</a:t>
            </a:r>
            <a:endParaRPr lang="ru-RU" b="1" dirty="0" smtClean="0"/>
          </a:p>
          <a:p>
            <a:r>
              <a:rPr lang="ru-RU" b="1" i="1" dirty="0" smtClean="0">
                <a:solidFill>
                  <a:srgbClr val="C00000"/>
                </a:solidFill>
              </a:rPr>
              <a:t>ДРАКОН</a:t>
            </a:r>
            <a:r>
              <a:rPr lang="ru-RU" dirty="0" smtClean="0"/>
              <a:t> </a:t>
            </a:r>
            <a:r>
              <a:rPr lang="ru-RU" dirty="0"/>
              <a:t>(</a:t>
            </a:r>
            <a:r>
              <a:rPr lang="ru-RU" b="1" i="1" dirty="0">
                <a:solidFill>
                  <a:srgbClr val="C00000"/>
                </a:solidFill>
              </a:rPr>
              <a:t>Д</a:t>
            </a:r>
            <a:r>
              <a:rPr lang="ru-RU" dirty="0"/>
              <a:t>ружелюбный </a:t>
            </a:r>
            <a:r>
              <a:rPr lang="ru-RU" b="1" i="1" dirty="0">
                <a:solidFill>
                  <a:srgbClr val="C00000"/>
                </a:solidFill>
              </a:rPr>
              <a:t>Р</a:t>
            </a:r>
            <a:r>
              <a:rPr lang="ru-RU" dirty="0"/>
              <a:t>усский </a:t>
            </a:r>
            <a:r>
              <a:rPr lang="ru-RU" b="1" i="1" dirty="0">
                <a:solidFill>
                  <a:srgbClr val="C00000"/>
                </a:solidFill>
              </a:rPr>
              <a:t>А</a:t>
            </a:r>
            <a:r>
              <a:rPr lang="ru-RU" dirty="0"/>
              <a:t>лгоритмический язык, </a:t>
            </a:r>
            <a:r>
              <a:rPr lang="ru-RU" b="1" i="1" dirty="0">
                <a:solidFill>
                  <a:srgbClr val="C00000"/>
                </a:solidFill>
              </a:rPr>
              <a:t>К</a:t>
            </a:r>
            <a:r>
              <a:rPr lang="ru-RU" dirty="0"/>
              <a:t>оторый </a:t>
            </a:r>
            <a:r>
              <a:rPr lang="ru-RU" b="1" i="1" dirty="0">
                <a:solidFill>
                  <a:srgbClr val="C00000"/>
                </a:solidFill>
              </a:rPr>
              <a:t>О</a:t>
            </a:r>
            <a:r>
              <a:rPr lang="ru-RU" dirty="0"/>
              <a:t>беспечивает </a:t>
            </a:r>
            <a:r>
              <a:rPr lang="ru-RU" b="1" i="1" dirty="0">
                <a:solidFill>
                  <a:srgbClr val="C00000"/>
                </a:solidFill>
              </a:rPr>
              <a:t>Н</a:t>
            </a:r>
            <a:r>
              <a:rPr lang="ru-RU" dirty="0"/>
              <a:t>аглядность) — визуальный алгоритмический язык программирования и моделирования. Был разработан в рамках космической программы «Буран».</a:t>
            </a:r>
          </a:p>
          <a:p>
            <a:r>
              <a:rPr lang="ru-RU" dirty="0"/>
              <a:t>Разработка языка велась с 1986 года при участии НПЦ АП и Института прикладной математики РАН им. М. В. Келдыша.</a:t>
            </a:r>
          </a:p>
          <a:p>
            <a:r>
              <a:rPr lang="ru-RU" dirty="0"/>
              <a:t>Язык построен путём формализации, </a:t>
            </a:r>
            <a:r>
              <a:rPr lang="ru-RU" dirty="0" err="1"/>
              <a:t>эргономизации</a:t>
            </a:r>
            <a:r>
              <a:rPr lang="ru-RU" dirty="0"/>
              <a:t> и неклассической структуризации блок-схем алгоритмов и программ</a:t>
            </a:r>
            <a:r>
              <a:rPr lang="ru-RU" dirty="0" smtClean="0"/>
              <a:t>, </a:t>
            </a:r>
            <a:r>
              <a:rPr lang="ru-RU" dirty="0"/>
              <a:t>а также для разработки программ реального времени [1].</a:t>
            </a:r>
          </a:p>
          <a:p>
            <a:endParaRPr lang="ru-RU" dirty="0"/>
          </a:p>
        </p:txBody>
      </p:sp>
    </p:spTree>
    <p:extLst>
      <p:ext uri="{BB962C8B-B14F-4D97-AF65-F5344CB8AC3E}">
        <p14:creationId xmlns:p14="http://schemas.microsoft.com/office/powerpoint/2010/main" val="12702349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583324"/>
            <a:ext cx="10515600" cy="5593639"/>
          </a:xfrm>
        </p:spPr>
        <p:txBody>
          <a:bodyPr>
            <a:normAutofit/>
          </a:bodyPr>
          <a:lstStyle/>
          <a:p>
            <a:r>
              <a:rPr lang="ru-RU" dirty="0"/>
              <a:t>Основной задачей разработчиков было создание единого универсального языка  </a:t>
            </a:r>
            <a:r>
              <a:rPr lang="ru-RU" dirty="0" smtClean="0"/>
              <a:t>моделирования и программирования, </a:t>
            </a:r>
            <a:r>
              <a:rPr lang="ru-RU" dirty="0"/>
              <a:t>который своей доступностью и мощностью </a:t>
            </a:r>
            <a:r>
              <a:rPr lang="ru-RU" dirty="0" smtClean="0"/>
              <a:t>должен </a:t>
            </a:r>
            <a:r>
              <a:rPr lang="ru-RU" dirty="0"/>
              <a:t>заменить специализированные языки: </a:t>
            </a:r>
            <a:endParaRPr lang="ru-RU" dirty="0" smtClean="0"/>
          </a:p>
          <a:p>
            <a:pPr marL="0" indent="0">
              <a:buNone/>
            </a:pPr>
            <a:r>
              <a:rPr lang="ru-RU" dirty="0" smtClean="0"/>
              <a:t>- ЛАКС </a:t>
            </a:r>
            <a:r>
              <a:rPr lang="ru-RU" dirty="0"/>
              <a:t>(для моделирования</a:t>
            </a:r>
            <a:r>
              <a:rPr lang="ru-RU" dirty="0" smtClean="0"/>
              <a:t>)</a:t>
            </a:r>
          </a:p>
          <a:p>
            <a:pPr>
              <a:buFontTx/>
              <a:buChar char="-"/>
            </a:pPr>
            <a:r>
              <a:rPr lang="ru-RU" dirty="0" smtClean="0"/>
              <a:t>ПРОЛ2 </a:t>
            </a:r>
            <a:r>
              <a:rPr lang="ru-RU" dirty="0"/>
              <a:t>(для разработки бортовых комплексных программ Бурана), </a:t>
            </a:r>
            <a:endParaRPr lang="ru-RU" dirty="0" smtClean="0"/>
          </a:p>
          <a:p>
            <a:pPr>
              <a:buFontTx/>
              <a:buChar char="-"/>
            </a:pPr>
            <a:r>
              <a:rPr lang="ru-RU" dirty="0" smtClean="0"/>
              <a:t>ДИПОЛЬ </a:t>
            </a:r>
            <a:r>
              <a:rPr lang="ru-RU" dirty="0"/>
              <a:t>[2] (для создания наземных программ Бурана</a:t>
            </a:r>
            <a:r>
              <a:rPr lang="ru-RU" dirty="0" smtClean="0"/>
              <a:t>)</a:t>
            </a:r>
          </a:p>
          <a:p>
            <a:pPr marL="0" indent="0">
              <a:buNone/>
            </a:pPr>
            <a:endParaRPr lang="ru-RU" dirty="0"/>
          </a:p>
        </p:txBody>
      </p:sp>
    </p:spTree>
    <p:extLst>
      <p:ext uri="{BB962C8B-B14F-4D97-AF65-F5344CB8AC3E}">
        <p14:creationId xmlns:p14="http://schemas.microsoft.com/office/powerpoint/2010/main" val="288368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82" name="Group 15"/>
          <p:cNvGrpSpPr>
            <a:grpSpLocks/>
          </p:cNvGrpSpPr>
          <p:nvPr/>
        </p:nvGrpSpPr>
        <p:grpSpPr bwMode="auto">
          <a:xfrm>
            <a:off x="2057401" y="2590801"/>
            <a:ext cx="8221663" cy="3871913"/>
            <a:chOff x="113" y="720"/>
            <a:chExt cx="5179" cy="2965"/>
          </a:xfrm>
        </p:grpSpPr>
        <p:sp>
          <p:nvSpPr>
            <p:cNvPr id="225285" name="Rectangle 3"/>
            <p:cNvSpPr>
              <a:spLocks noChangeArrowheads="1"/>
            </p:cNvSpPr>
            <p:nvPr/>
          </p:nvSpPr>
          <p:spPr bwMode="auto">
            <a:xfrm>
              <a:off x="2016" y="720"/>
              <a:ext cx="1702" cy="86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Процесс</a:t>
              </a:r>
            </a:p>
            <a:p>
              <a:pPr algn="ctr">
                <a:spcBef>
                  <a:spcPct val="0"/>
                </a:spcBef>
                <a:buClrTx/>
                <a:buSzTx/>
                <a:buFontTx/>
                <a:buNone/>
              </a:pPr>
              <a:r>
                <a:rPr lang="ru-RU" altLang="ru-RU" sz="1800">
                  <a:solidFill>
                    <a:schemeClr val="bg1"/>
                  </a:solidFill>
                  <a:latin typeface="Arial" panose="020B0604020202020204" pitchFamily="34" charset="0"/>
                </a:rPr>
                <a:t>совместной оценки</a:t>
              </a:r>
            </a:p>
          </p:txBody>
        </p:sp>
        <p:sp>
          <p:nvSpPr>
            <p:cNvPr id="225286" name="Rectangle 4"/>
            <p:cNvSpPr>
              <a:spLocks noChangeArrowheads="1"/>
            </p:cNvSpPr>
            <p:nvPr/>
          </p:nvSpPr>
          <p:spPr bwMode="auto">
            <a:xfrm>
              <a:off x="113" y="2515"/>
              <a:ext cx="1361" cy="114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Подготовительная</a:t>
              </a:r>
            </a:p>
            <a:p>
              <a:pPr algn="ctr">
                <a:spcBef>
                  <a:spcPct val="0"/>
                </a:spcBef>
                <a:buClrTx/>
                <a:buSzTx/>
                <a:buFontTx/>
                <a:buNone/>
              </a:pPr>
              <a:r>
                <a:rPr lang="ru-RU" altLang="ru-RU" sz="1800">
                  <a:solidFill>
                    <a:schemeClr val="bg1"/>
                  </a:solidFill>
                  <a:latin typeface="Arial" panose="020B0604020202020204" pitchFamily="34" charset="0"/>
                </a:rPr>
                <a:t> работа</a:t>
              </a:r>
            </a:p>
          </p:txBody>
        </p:sp>
        <p:sp>
          <p:nvSpPr>
            <p:cNvPr id="225287" name="Rectangle 5"/>
            <p:cNvSpPr>
              <a:spLocks noChangeArrowheads="1"/>
            </p:cNvSpPr>
            <p:nvPr/>
          </p:nvSpPr>
          <p:spPr bwMode="auto">
            <a:xfrm>
              <a:off x="1968" y="2544"/>
              <a:ext cx="1452" cy="114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Оценка управления </a:t>
              </a:r>
            </a:p>
            <a:p>
              <a:pPr algn="ctr">
                <a:spcBef>
                  <a:spcPct val="0"/>
                </a:spcBef>
                <a:buClrTx/>
                <a:buSzTx/>
                <a:buFontTx/>
                <a:buNone/>
              </a:pPr>
              <a:r>
                <a:rPr lang="ru-RU" altLang="ru-RU" sz="1800">
                  <a:solidFill>
                    <a:schemeClr val="bg1"/>
                  </a:solidFill>
                  <a:latin typeface="Arial" panose="020B0604020202020204" pitchFamily="34" charset="0"/>
                </a:rPr>
                <a:t>проектом</a:t>
              </a:r>
            </a:p>
          </p:txBody>
        </p:sp>
        <p:sp>
          <p:nvSpPr>
            <p:cNvPr id="225288" name="Rectangle 6"/>
            <p:cNvSpPr>
              <a:spLocks noChangeArrowheads="1"/>
            </p:cNvSpPr>
            <p:nvPr/>
          </p:nvSpPr>
          <p:spPr bwMode="auto">
            <a:xfrm>
              <a:off x="3840" y="2544"/>
              <a:ext cx="1452" cy="114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Техническая </a:t>
              </a:r>
            </a:p>
            <a:p>
              <a:pPr algn="ctr">
                <a:spcBef>
                  <a:spcPct val="0"/>
                </a:spcBef>
                <a:buClrTx/>
                <a:buSzTx/>
                <a:buFontTx/>
                <a:buNone/>
              </a:pPr>
              <a:r>
                <a:rPr lang="ru-RU" altLang="ru-RU" sz="1800">
                  <a:solidFill>
                    <a:schemeClr val="bg1"/>
                  </a:solidFill>
                  <a:latin typeface="Arial" panose="020B0604020202020204" pitchFamily="34" charset="0"/>
                </a:rPr>
                <a:t>оценка</a:t>
              </a:r>
            </a:p>
          </p:txBody>
        </p:sp>
        <p:sp>
          <p:nvSpPr>
            <p:cNvPr id="225289" name="Line 8"/>
            <p:cNvSpPr>
              <a:spLocks noChangeShapeType="1"/>
            </p:cNvSpPr>
            <p:nvPr/>
          </p:nvSpPr>
          <p:spPr bwMode="auto">
            <a:xfrm flipV="1">
              <a:off x="748" y="1968"/>
              <a:ext cx="3908"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5290" name="Line 9"/>
            <p:cNvSpPr>
              <a:spLocks noChangeShapeType="1"/>
            </p:cNvSpPr>
            <p:nvPr/>
          </p:nvSpPr>
          <p:spPr bwMode="auto">
            <a:xfrm>
              <a:off x="2880" y="1584"/>
              <a:ext cx="0" cy="3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5291" name="Line 10"/>
            <p:cNvSpPr>
              <a:spLocks noChangeShapeType="1"/>
            </p:cNvSpPr>
            <p:nvPr/>
          </p:nvSpPr>
          <p:spPr bwMode="auto">
            <a:xfrm>
              <a:off x="748" y="1970"/>
              <a:ext cx="0" cy="5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5292" name="Line 11"/>
            <p:cNvSpPr>
              <a:spLocks noChangeShapeType="1"/>
            </p:cNvSpPr>
            <p:nvPr/>
          </p:nvSpPr>
          <p:spPr bwMode="auto">
            <a:xfrm>
              <a:off x="2880" y="1968"/>
              <a:ext cx="0" cy="5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5293" name="Line 12"/>
            <p:cNvSpPr>
              <a:spLocks noChangeShapeType="1"/>
            </p:cNvSpPr>
            <p:nvPr/>
          </p:nvSpPr>
          <p:spPr bwMode="auto">
            <a:xfrm>
              <a:off x="4656" y="1968"/>
              <a:ext cx="0" cy="5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33808" name="Rectangle 16"/>
          <p:cNvSpPr>
            <a:spLocks noGrp="1" noChangeArrowheads="1"/>
          </p:cNvSpPr>
          <p:nvPr>
            <p:ph type="title"/>
          </p:nvPr>
        </p:nvSpPr>
        <p:spPr>
          <a:xfrm>
            <a:off x="2133600" y="152400"/>
            <a:ext cx="7772400" cy="527050"/>
          </a:xfrm>
        </p:spPr>
        <p:txBody>
          <a:bodyPr>
            <a:normAutofit fontScale="90000"/>
          </a:bodyPr>
          <a:lstStyle/>
          <a:p>
            <a:pPr>
              <a:defRPr/>
            </a:pPr>
            <a:r>
              <a:rPr lang="ru-RU" altLang="ru-RU"/>
              <a:t>Вспомогательные процессы</a:t>
            </a:r>
          </a:p>
        </p:txBody>
      </p:sp>
      <p:sp>
        <p:nvSpPr>
          <p:cNvPr id="225284" name="Rectangle 17"/>
          <p:cNvSpPr>
            <a:spLocks noGrp="1" noChangeArrowheads="1"/>
          </p:cNvSpPr>
          <p:nvPr>
            <p:ph type="body" sz="half" idx="1"/>
          </p:nvPr>
        </p:nvSpPr>
        <p:spPr>
          <a:xfrm>
            <a:off x="2057400" y="762000"/>
            <a:ext cx="7772400" cy="1981200"/>
          </a:xfrm>
        </p:spPr>
        <p:txBody>
          <a:bodyPr/>
          <a:lstStyle/>
          <a:p>
            <a:r>
              <a:rPr lang="ru-RU" altLang="ru-RU" sz="2400" b="1" dirty="0"/>
              <a:t>Процесс совместной оценки</a:t>
            </a:r>
            <a:r>
              <a:rPr lang="ru-RU" altLang="ru-RU" sz="2400" dirty="0"/>
              <a:t> (</a:t>
            </a:r>
            <a:r>
              <a:rPr lang="en-US" altLang="ru-RU" sz="2400" dirty="0"/>
              <a:t>joint review process</a:t>
            </a:r>
            <a:r>
              <a:rPr lang="ru-RU" altLang="ru-RU" sz="2400" dirty="0"/>
              <a:t>) предназначен для оценки состояния работ по проекту и ПО, создаваемого при выполнении данных работ (действий)</a:t>
            </a:r>
          </a:p>
        </p:txBody>
      </p:sp>
    </p:spTree>
    <p:extLst>
      <p:ext uri="{BB962C8B-B14F-4D97-AF65-F5344CB8AC3E}">
        <p14:creationId xmlns:p14="http://schemas.microsoft.com/office/powerpoint/2010/main" val="572672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46841"/>
            <a:ext cx="10515600" cy="5830122"/>
          </a:xfrm>
        </p:spPr>
        <p:txBody>
          <a:bodyPr/>
          <a:lstStyle/>
          <a:p>
            <a:r>
              <a:rPr lang="ru-RU" dirty="0"/>
              <a:t>ДРАКОН можно определить как общедоступный визуальный язык, предназначенный:</a:t>
            </a:r>
          </a:p>
          <a:p>
            <a:pPr marL="0" indent="0">
              <a:buNone/>
            </a:pPr>
            <a:r>
              <a:rPr lang="ru-RU" dirty="0"/>
              <a:t>— для систематизации, структуризации, наглядного представления и формализации процедурных (императивных) знаний;</a:t>
            </a:r>
          </a:p>
          <a:p>
            <a:pPr marL="0" indent="0">
              <a:buNone/>
            </a:pPr>
            <a:r>
              <a:rPr lang="ru-RU" dirty="0"/>
              <a:t>— для описания структуры человеческой деятельности;</a:t>
            </a:r>
          </a:p>
          <a:p>
            <a:pPr marL="0" indent="0">
              <a:buNone/>
            </a:pPr>
            <a:r>
              <a:rPr lang="ru-RU" dirty="0"/>
              <a:t>— а также для проектирования, программирования, моделирования и обучения [4].</a:t>
            </a:r>
          </a:p>
          <a:p>
            <a:pPr marL="0" indent="0">
              <a:buNone/>
            </a:pPr>
            <a:r>
              <a:rPr lang="ru-RU" dirty="0"/>
              <a:t>Правила языка ДРАКОН по созданию дракон-схем (</a:t>
            </a:r>
            <a:r>
              <a:rPr lang="ru-RU" dirty="0" err="1"/>
              <a:t>drakon-charts</a:t>
            </a:r>
            <a:r>
              <a:rPr lang="ru-RU" dirty="0"/>
              <a:t>) оптимизированы для восприятия и понимания алгоритмов человеком. </a:t>
            </a:r>
            <a:r>
              <a:rPr lang="ru-RU" b="1" i="1" dirty="0">
                <a:solidFill>
                  <a:srgbClr val="C00000"/>
                </a:solidFill>
              </a:rPr>
              <a:t>Таким образом, язык предлагается в качестве инструмента усиления человеческого интеллекта.</a:t>
            </a:r>
          </a:p>
        </p:txBody>
      </p:sp>
    </p:spTree>
    <p:extLst>
      <p:ext uri="{BB962C8B-B14F-4D97-AF65-F5344CB8AC3E}">
        <p14:creationId xmlns:p14="http://schemas.microsoft.com/office/powerpoint/2010/main" val="34289855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83779" y="362606"/>
            <a:ext cx="11571889" cy="6164317"/>
          </a:xfrm>
        </p:spPr>
        <p:txBody>
          <a:bodyPr>
            <a:normAutofit fontScale="92500" lnSpcReduction="20000"/>
          </a:bodyPr>
          <a:lstStyle/>
          <a:p>
            <a:r>
              <a:rPr lang="ru-RU" dirty="0"/>
              <a:t>дракон-схемы </a:t>
            </a:r>
            <a:r>
              <a:rPr lang="ru-RU" dirty="0" smtClean="0"/>
              <a:t>являются безупречно ясны, прозрачны, четкие, которые </a:t>
            </a:r>
            <a:r>
              <a:rPr lang="ru-RU" dirty="0"/>
              <a:t>не </a:t>
            </a:r>
            <a:r>
              <a:rPr lang="ru-RU" dirty="0" smtClean="0"/>
              <a:t>зависят </a:t>
            </a:r>
            <a:r>
              <a:rPr lang="ru-RU" dirty="0"/>
              <a:t>от сложности.</a:t>
            </a:r>
          </a:p>
          <a:p>
            <a:r>
              <a:rPr lang="ru-RU" dirty="0" smtClean="0"/>
              <a:t>Он </a:t>
            </a:r>
            <a:r>
              <a:rPr lang="ru-RU" dirty="0"/>
              <a:t>обеспечивают быстроту и легкость понимания по принципу: </a:t>
            </a:r>
            <a:r>
              <a:rPr lang="ru-RU" b="1" i="1" dirty="0">
                <a:solidFill>
                  <a:srgbClr val="C00000"/>
                </a:solidFill>
              </a:rPr>
              <a:t>«Посмотрел – и сразу понял!».</a:t>
            </a:r>
          </a:p>
          <a:p>
            <a:r>
              <a:rPr lang="ru-RU" b="1" i="1" dirty="0">
                <a:solidFill>
                  <a:srgbClr val="002060"/>
                </a:solidFill>
              </a:rPr>
              <a:t>Благодаря использованию формальных и неформальных приемов дракон-схемы дают возможность изобразить любой, сколь угодно сложный алгоритм (и любую сложную алгоритмическую систему, состоящую из вложенных друг в друга и параллельных алгоритмов) в наглядной и доходчивой форме.</a:t>
            </a:r>
          </a:p>
          <a:p>
            <a:r>
              <a:rPr lang="ru-RU" dirty="0"/>
              <a:t>Это позволяет значительно сократить интеллектуальные усилия персонала, необходимые для разработки и проверки алгоритмов и иерархических алгоритмических систем, формализуемых методом декомпозиции.</a:t>
            </a:r>
          </a:p>
          <a:p>
            <a:r>
              <a:rPr lang="ru-RU" b="1" i="1" dirty="0" smtClean="0">
                <a:solidFill>
                  <a:srgbClr val="002060"/>
                </a:solidFill>
              </a:rPr>
              <a:t>Дракон-схемы, </a:t>
            </a:r>
            <a:r>
              <a:rPr lang="ru-RU" b="1" i="1" dirty="0">
                <a:solidFill>
                  <a:srgbClr val="002060"/>
                </a:solidFill>
              </a:rPr>
              <a:t>пригодны для автоматического получения исполняемого кода.</a:t>
            </a:r>
          </a:p>
          <a:p>
            <a:r>
              <a:rPr lang="ru-RU" b="1" i="1" dirty="0">
                <a:solidFill>
                  <a:srgbClr val="C00000"/>
                </a:solidFill>
              </a:rPr>
              <a:t>Дракон-конструктор осуществляет 100%-е автоматическое доказательство правильности дракон-схем, гарантируя принципиальную невозможность ошибок визуального синтаксиса.</a:t>
            </a:r>
          </a:p>
          <a:p>
            <a:r>
              <a:rPr lang="ru-RU" dirty="0"/>
              <a:t>Иными словами, дракон-конструктор полностью исключает ошибки графического синтаксиса </a:t>
            </a:r>
          </a:p>
        </p:txBody>
      </p:sp>
    </p:spTree>
    <p:extLst>
      <p:ext uri="{BB962C8B-B14F-4D97-AF65-F5344CB8AC3E}">
        <p14:creationId xmlns:p14="http://schemas.microsoft.com/office/powerpoint/2010/main" val="176743590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15310"/>
            <a:ext cx="10515600" cy="5861653"/>
          </a:xfrm>
        </p:spPr>
        <p:txBody>
          <a:bodyPr/>
          <a:lstStyle/>
          <a:p>
            <a:pPr marL="0" indent="0">
              <a:buNone/>
            </a:pPr>
            <a:r>
              <a:rPr lang="ru-RU" i="1" dirty="0" smtClean="0">
                <a:solidFill>
                  <a:srgbClr val="C00000"/>
                </a:solidFill>
              </a:rPr>
              <a:t>ИКОНЫ -</a:t>
            </a:r>
            <a:r>
              <a:rPr lang="ru-RU" i="1" dirty="0">
                <a:solidFill>
                  <a:srgbClr val="C00000"/>
                </a:solidFill>
              </a:rPr>
              <a:t> графический язык ДРАКОН</a:t>
            </a:r>
          </a:p>
          <a:p>
            <a:r>
              <a:rPr lang="ru-RU" dirty="0"/>
              <a:t>Чтобы графический язык стал гибким и выразительным, нужно тщательно спроектировать графический алфавит языка, сделать его эргономичным.</a:t>
            </a:r>
          </a:p>
          <a:p>
            <a:r>
              <a:rPr lang="ru-RU" b="1" i="1" dirty="0" err="1">
                <a:solidFill>
                  <a:srgbClr val="002060"/>
                </a:solidFill>
              </a:rPr>
              <a:t>Графоэлементы</a:t>
            </a:r>
            <a:r>
              <a:rPr lang="ru-RU" b="1" i="1" dirty="0">
                <a:solidFill>
                  <a:srgbClr val="002060"/>
                </a:solidFill>
              </a:rPr>
              <a:t> (графические буквы) </a:t>
            </a:r>
            <a:r>
              <a:rPr lang="ru-RU" dirty="0"/>
              <a:t>языка ДРАКОН называются </a:t>
            </a:r>
            <a:r>
              <a:rPr lang="ru-RU" dirty="0" smtClean="0"/>
              <a:t>иконами. </a:t>
            </a:r>
            <a:r>
              <a:rPr lang="ru-RU" dirty="0"/>
              <a:t>В языке ДРАКОН 26 икон.</a:t>
            </a:r>
          </a:p>
          <a:p>
            <a:endParaRPr lang="ru-RU" dirty="0"/>
          </a:p>
        </p:txBody>
      </p:sp>
    </p:spTree>
    <p:extLst>
      <p:ext uri="{BB962C8B-B14F-4D97-AF65-F5344CB8AC3E}">
        <p14:creationId xmlns:p14="http://schemas.microsoft.com/office/powerpoint/2010/main" val="18572299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Объект 2"/>
          <p:cNvPicPr>
            <a:picLocks noGrp="1" noChangeAspect="1"/>
          </p:cNvPicPr>
          <p:nvPr>
            <p:ph idx="1"/>
          </p:nvPr>
        </p:nvPicPr>
        <p:blipFill>
          <a:blip r:embed="rId2"/>
          <a:stretch>
            <a:fillRect/>
          </a:stretch>
        </p:blipFill>
        <p:spPr>
          <a:xfrm>
            <a:off x="1219200" y="-1703"/>
            <a:ext cx="4279617" cy="6859703"/>
          </a:xfrm>
          <a:prstGeom prst="rect">
            <a:avLst/>
          </a:prstGeom>
        </p:spPr>
      </p:pic>
      <p:pic>
        <p:nvPicPr>
          <p:cNvPr id="5" name="Рисунок 4"/>
          <p:cNvPicPr>
            <a:picLocks noChangeAspect="1"/>
          </p:cNvPicPr>
          <p:nvPr/>
        </p:nvPicPr>
        <p:blipFill>
          <a:blip r:embed="rId3"/>
          <a:stretch>
            <a:fillRect/>
          </a:stretch>
        </p:blipFill>
        <p:spPr>
          <a:xfrm>
            <a:off x="6608617" y="-11864"/>
            <a:ext cx="4242249" cy="6869863"/>
          </a:xfrm>
          <a:prstGeom prst="rect">
            <a:avLst/>
          </a:prstGeom>
        </p:spPr>
      </p:pic>
    </p:spTree>
    <p:extLst>
      <p:ext uri="{BB962C8B-B14F-4D97-AF65-F5344CB8AC3E}">
        <p14:creationId xmlns:p14="http://schemas.microsoft.com/office/powerpoint/2010/main" val="33328899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16032" y="236363"/>
            <a:ext cx="6074948" cy="5624110"/>
          </a:xfrm>
          <a:prstGeom prst="rect">
            <a:avLst/>
          </a:prstGeom>
        </p:spPr>
      </p:pic>
      <p:pic>
        <p:nvPicPr>
          <p:cNvPr id="5" name="Рисунок 4"/>
          <p:cNvPicPr>
            <a:picLocks noChangeAspect="1"/>
          </p:cNvPicPr>
          <p:nvPr/>
        </p:nvPicPr>
        <p:blipFill>
          <a:blip r:embed="rId3"/>
          <a:stretch>
            <a:fillRect/>
          </a:stretch>
        </p:blipFill>
        <p:spPr>
          <a:xfrm>
            <a:off x="6243873" y="236363"/>
            <a:ext cx="5847296" cy="5624110"/>
          </a:xfrm>
          <a:prstGeom prst="rect">
            <a:avLst/>
          </a:prstGeom>
        </p:spPr>
      </p:pic>
      <p:sp>
        <p:nvSpPr>
          <p:cNvPr id="6" name="TextBox 5"/>
          <p:cNvSpPr txBox="1"/>
          <p:nvPr/>
        </p:nvSpPr>
        <p:spPr>
          <a:xfrm>
            <a:off x="3158836" y="6165273"/>
            <a:ext cx="3948546" cy="523220"/>
          </a:xfrm>
          <a:prstGeom prst="rect">
            <a:avLst/>
          </a:prstGeom>
          <a:noFill/>
        </p:spPr>
        <p:txBody>
          <a:bodyPr wrap="square" rtlCol="0">
            <a:spAutoFit/>
          </a:bodyPr>
          <a:lstStyle/>
          <a:p>
            <a:r>
              <a:rPr lang="ru-RU" sz="2800" b="1" i="1" dirty="0" smtClean="0"/>
              <a:t>Иконы </a:t>
            </a:r>
            <a:r>
              <a:rPr lang="ru-RU" sz="2800" b="1" i="1" dirty="0"/>
              <a:t>языка </a:t>
            </a:r>
            <a:r>
              <a:rPr lang="ru-RU" sz="2800" b="1" i="1" dirty="0" smtClean="0"/>
              <a:t>ДРАКОН</a:t>
            </a:r>
            <a:endParaRPr lang="ru-RU" sz="2800" i="1" dirty="0"/>
          </a:p>
        </p:txBody>
      </p:sp>
    </p:spTree>
    <p:extLst>
      <p:ext uri="{BB962C8B-B14F-4D97-AF65-F5344CB8AC3E}">
        <p14:creationId xmlns:p14="http://schemas.microsoft.com/office/powerpoint/2010/main" val="184530261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69284" y="762433"/>
            <a:ext cx="5802025" cy="5248275"/>
          </a:xfrm>
          <a:prstGeom prst="rect">
            <a:avLst/>
          </a:prstGeom>
        </p:spPr>
      </p:pic>
      <p:pic>
        <p:nvPicPr>
          <p:cNvPr id="5" name="Рисунок 4"/>
          <p:cNvPicPr>
            <a:picLocks noChangeAspect="1"/>
          </p:cNvPicPr>
          <p:nvPr/>
        </p:nvPicPr>
        <p:blipFill>
          <a:blip r:embed="rId3"/>
          <a:stretch>
            <a:fillRect/>
          </a:stretch>
        </p:blipFill>
        <p:spPr>
          <a:xfrm>
            <a:off x="6109855" y="762433"/>
            <a:ext cx="5946197" cy="5934075"/>
          </a:xfrm>
          <a:prstGeom prst="rect">
            <a:avLst/>
          </a:prstGeom>
        </p:spPr>
      </p:pic>
      <p:sp>
        <p:nvSpPr>
          <p:cNvPr id="6" name="TextBox 5"/>
          <p:cNvSpPr txBox="1"/>
          <p:nvPr/>
        </p:nvSpPr>
        <p:spPr>
          <a:xfrm>
            <a:off x="1565563" y="6327176"/>
            <a:ext cx="3422073" cy="369332"/>
          </a:xfrm>
          <a:prstGeom prst="rect">
            <a:avLst/>
          </a:prstGeom>
          <a:noFill/>
        </p:spPr>
        <p:txBody>
          <a:bodyPr wrap="square" rtlCol="0">
            <a:spAutoFit/>
          </a:bodyPr>
          <a:lstStyle/>
          <a:p>
            <a:r>
              <a:rPr lang="ru-RU" b="1" i="1" dirty="0" smtClean="0"/>
              <a:t> </a:t>
            </a:r>
            <a:r>
              <a:rPr lang="ru-RU" b="1" dirty="0" err="1"/>
              <a:t>Макроиконы</a:t>
            </a:r>
            <a:r>
              <a:rPr lang="ru-RU" b="1" dirty="0"/>
              <a:t> языка </a:t>
            </a:r>
            <a:r>
              <a:rPr lang="ru-RU" b="1" dirty="0" smtClean="0"/>
              <a:t>ДРАКОН</a:t>
            </a:r>
            <a:endParaRPr lang="ru-RU" dirty="0"/>
          </a:p>
        </p:txBody>
      </p:sp>
    </p:spTree>
    <p:extLst>
      <p:ext uri="{BB962C8B-B14F-4D97-AF65-F5344CB8AC3E}">
        <p14:creationId xmlns:p14="http://schemas.microsoft.com/office/powerpoint/2010/main" val="22650313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531476" y="169005"/>
            <a:ext cx="5193978" cy="6263326"/>
          </a:xfrm>
          <a:prstGeom prst="rect">
            <a:avLst/>
          </a:prstGeom>
        </p:spPr>
      </p:pic>
      <p:sp>
        <p:nvSpPr>
          <p:cNvPr id="5" name="TextBox 4"/>
          <p:cNvSpPr txBox="1"/>
          <p:nvPr/>
        </p:nvSpPr>
        <p:spPr>
          <a:xfrm>
            <a:off x="504497" y="2096814"/>
            <a:ext cx="2711669" cy="646331"/>
          </a:xfrm>
          <a:prstGeom prst="rect">
            <a:avLst/>
          </a:prstGeom>
          <a:noFill/>
        </p:spPr>
        <p:txBody>
          <a:bodyPr wrap="square" rtlCol="0">
            <a:spAutoFit/>
          </a:bodyPr>
          <a:lstStyle/>
          <a:p>
            <a:r>
              <a:rPr lang="ru-RU" dirty="0">
                <a:hlinkClick r:id="rId3" tooltip="Оператор ветвления (страница не существует)"/>
              </a:rPr>
              <a:t>Оператор ветвления</a:t>
            </a:r>
            <a:r>
              <a:rPr lang="ru-RU" dirty="0"/>
              <a:t> на ДРАКОН-схеме</a:t>
            </a:r>
          </a:p>
        </p:txBody>
      </p:sp>
    </p:spTree>
    <p:extLst>
      <p:ext uri="{BB962C8B-B14F-4D97-AF65-F5344CB8AC3E}">
        <p14:creationId xmlns:p14="http://schemas.microsoft.com/office/powerpoint/2010/main" val="274198128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536028"/>
            <a:ext cx="10515600" cy="5640935"/>
          </a:xfrm>
        </p:spPr>
        <p:txBody>
          <a:bodyPr/>
          <a:lstStyle/>
          <a:p>
            <a:r>
              <a:rPr lang="ru-RU" b="1" dirty="0"/>
              <a:t>СЕМЕЙСТВО ДРАКОН-ЯЗЫКОВ</a:t>
            </a:r>
            <a:endParaRPr lang="ru-RU" dirty="0"/>
          </a:p>
          <a:p>
            <a:r>
              <a:rPr lang="ru-RU" dirty="0"/>
              <a:t>ДРАКОН — не один язык, а целое семейство, которое может включать практически неограниченное число ДРАКОН-языков.</a:t>
            </a:r>
          </a:p>
          <a:p>
            <a:r>
              <a:rPr lang="ru-RU" dirty="0"/>
              <a:t>В состав семейства входит универсальный визуальный алгоритмический язык (являющийся языком моделирования, а не программирования), а также гибридные языки программирования.</a:t>
            </a:r>
          </a:p>
          <a:p>
            <a:r>
              <a:rPr lang="ru-RU" dirty="0"/>
              <a:t>Все языки ДРАКОН-семейства имеют одинаковый графический синтаксис, что обеспечивает зрительное сходство дракон-схем различных ДРАКОН-языков.</a:t>
            </a:r>
          </a:p>
          <a:p>
            <a:r>
              <a:rPr lang="ru-RU" dirty="0"/>
              <a:t>Каждый язык семейства отличается тем, что имеет свой собственный текстовый синтаксис.</a:t>
            </a:r>
          </a:p>
          <a:p>
            <a:endParaRPr lang="ru-RU" dirty="0"/>
          </a:p>
        </p:txBody>
      </p:sp>
    </p:spTree>
    <p:extLst>
      <p:ext uri="{BB962C8B-B14F-4D97-AF65-F5344CB8AC3E}">
        <p14:creationId xmlns:p14="http://schemas.microsoft.com/office/powerpoint/2010/main" val="223890415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62607"/>
            <a:ext cx="10515600" cy="5814356"/>
          </a:xfrm>
        </p:spPr>
        <p:txBody>
          <a:bodyPr/>
          <a:lstStyle/>
          <a:p>
            <a:r>
              <a:rPr lang="ru-RU" dirty="0"/>
              <a:t>язык Дракон + </a:t>
            </a:r>
            <a:r>
              <a:rPr lang="ru-RU" b="1" dirty="0">
                <a:solidFill>
                  <a:srgbClr val="C00000"/>
                </a:solidFill>
              </a:rPr>
              <a:t>язык Си </a:t>
            </a:r>
            <a:r>
              <a:rPr lang="ru-RU" dirty="0"/>
              <a:t>= гибридный язык Дракон-Си </a:t>
            </a:r>
            <a:endParaRPr lang="ru-RU" dirty="0" smtClean="0"/>
          </a:p>
          <a:p>
            <a:r>
              <a:rPr lang="ru-RU" dirty="0" smtClean="0"/>
              <a:t>язык </a:t>
            </a:r>
            <a:r>
              <a:rPr lang="ru-RU" dirty="0"/>
              <a:t>Дракон + </a:t>
            </a:r>
            <a:r>
              <a:rPr lang="ru-RU" b="1" dirty="0">
                <a:solidFill>
                  <a:srgbClr val="C00000"/>
                </a:solidFill>
              </a:rPr>
              <a:t>язык </a:t>
            </a:r>
            <a:r>
              <a:rPr lang="ru-RU" b="1" dirty="0" err="1">
                <a:solidFill>
                  <a:srgbClr val="C00000"/>
                </a:solidFill>
              </a:rPr>
              <a:t>Java</a:t>
            </a:r>
            <a:r>
              <a:rPr lang="ru-RU" b="1" dirty="0">
                <a:solidFill>
                  <a:srgbClr val="C00000"/>
                </a:solidFill>
              </a:rPr>
              <a:t> </a:t>
            </a:r>
            <a:r>
              <a:rPr lang="ru-RU" dirty="0"/>
              <a:t>= гибридный язык Дракон-</a:t>
            </a:r>
            <a:r>
              <a:rPr lang="ru-RU" dirty="0" err="1"/>
              <a:t>Java</a:t>
            </a:r>
            <a:endParaRPr lang="ru-RU" dirty="0"/>
          </a:p>
          <a:p>
            <a:r>
              <a:rPr lang="ru-RU" dirty="0"/>
              <a:t>язык Дракон + </a:t>
            </a:r>
            <a:r>
              <a:rPr lang="ru-RU" b="1" dirty="0">
                <a:solidFill>
                  <a:srgbClr val="C00000"/>
                </a:solidFill>
              </a:rPr>
              <a:t>язык Си# </a:t>
            </a:r>
            <a:r>
              <a:rPr lang="ru-RU" dirty="0"/>
              <a:t>= гибридный язык Дракон-Си#</a:t>
            </a:r>
          </a:p>
          <a:p>
            <a:r>
              <a:rPr lang="ru-RU" dirty="0"/>
              <a:t>язык Дракон + </a:t>
            </a:r>
            <a:r>
              <a:rPr lang="ru-RU" b="1" dirty="0">
                <a:solidFill>
                  <a:srgbClr val="C00000"/>
                </a:solidFill>
              </a:rPr>
              <a:t>язык Питон </a:t>
            </a:r>
            <a:r>
              <a:rPr lang="ru-RU" dirty="0"/>
              <a:t>= гибридный язык Дракон-Питон</a:t>
            </a:r>
          </a:p>
          <a:p>
            <a:r>
              <a:rPr lang="ru-RU" dirty="0"/>
              <a:t>язык Дракон + </a:t>
            </a:r>
            <a:r>
              <a:rPr lang="ru-RU" b="1" dirty="0">
                <a:solidFill>
                  <a:srgbClr val="C00000"/>
                </a:solidFill>
              </a:rPr>
              <a:t>язык </a:t>
            </a:r>
            <a:r>
              <a:rPr lang="ru-RU" b="1" dirty="0" err="1">
                <a:solidFill>
                  <a:srgbClr val="C00000"/>
                </a:solidFill>
              </a:rPr>
              <a:t>Perl</a:t>
            </a:r>
            <a:r>
              <a:rPr lang="ru-RU" b="1" dirty="0">
                <a:solidFill>
                  <a:srgbClr val="C00000"/>
                </a:solidFill>
              </a:rPr>
              <a:t> </a:t>
            </a:r>
            <a:r>
              <a:rPr lang="ru-RU" dirty="0"/>
              <a:t>= гибридный язык Дракон-</a:t>
            </a:r>
            <a:r>
              <a:rPr lang="ru-RU" dirty="0" err="1"/>
              <a:t>Perl</a:t>
            </a:r>
            <a:endParaRPr lang="ru-RU" dirty="0"/>
          </a:p>
          <a:p>
            <a:r>
              <a:rPr lang="ru-RU" dirty="0"/>
              <a:t>язык Дракон + </a:t>
            </a:r>
            <a:r>
              <a:rPr lang="ru-RU" b="1" dirty="0">
                <a:solidFill>
                  <a:srgbClr val="C00000"/>
                </a:solidFill>
              </a:rPr>
              <a:t>язык </a:t>
            </a:r>
            <a:r>
              <a:rPr lang="ru-RU" b="1" dirty="0" err="1">
                <a:solidFill>
                  <a:srgbClr val="C00000"/>
                </a:solidFill>
              </a:rPr>
              <a:t>Ruby</a:t>
            </a:r>
            <a:r>
              <a:rPr lang="ru-RU" b="1" dirty="0">
                <a:solidFill>
                  <a:srgbClr val="C00000"/>
                </a:solidFill>
              </a:rPr>
              <a:t> </a:t>
            </a:r>
            <a:r>
              <a:rPr lang="ru-RU" dirty="0"/>
              <a:t>= гибридный язык Дракон-</a:t>
            </a:r>
            <a:r>
              <a:rPr lang="ru-RU" dirty="0" err="1"/>
              <a:t>Ruby</a:t>
            </a:r>
            <a:endParaRPr lang="ru-RU" dirty="0"/>
          </a:p>
          <a:p>
            <a:r>
              <a:rPr lang="ru-RU" dirty="0"/>
              <a:t>язык Дракон + </a:t>
            </a:r>
            <a:r>
              <a:rPr lang="ru-RU" b="1" dirty="0">
                <a:solidFill>
                  <a:srgbClr val="C00000"/>
                </a:solidFill>
              </a:rPr>
              <a:t>язык Ада </a:t>
            </a:r>
            <a:r>
              <a:rPr lang="ru-RU" dirty="0"/>
              <a:t>= гибридный язык Дракон-Ада</a:t>
            </a:r>
          </a:p>
          <a:p>
            <a:r>
              <a:rPr lang="ru-RU" dirty="0"/>
              <a:t>язык Дракон + </a:t>
            </a:r>
            <a:r>
              <a:rPr lang="ru-RU" b="1" dirty="0">
                <a:solidFill>
                  <a:srgbClr val="C00000"/>
                </a:solidFill>
              </a:rPr>
              <a:t>язык </a:t>
            </a:r>
            <a:r>
              <a:rPr lang="ru-RU" b="1" dirty="0" err="1">
                <a:solidFill>
                  <a:srgbClr val="C00000"/>
                </a:solidFill>
              </a:rPr>
              <a:t>Оберон</a:t>
            </a:r>
            <a:r>
              <a:rPr lang="ru-RU" b="1" dirty="0">
                <a:solidFill>
                  <a:srgbClr val="C00000"/>
                </a:solidFill>
              </a:rPr>
              <a:t> </a:t>
            </a:r>
            <a:r>
              <a:rPr lang="ru-RU" dirty="0"/>
              <a:t>= гибридный язык Дракон-</a:t>
            </a:r>
            <a:r>
              <a:rPr lang="ru-RU" dirty="0" err="1"/>
              <a:t>Оберон</a:t>
            </a:r>
            <a:endParaRPr lang="ru-RU" dirty="0"/>
          </a:p>
          <a:p>
            <a:r>
              <a:rPr lang="ru-RU" dirty="0"/>
              <a:t>язык Дракон + </a:t>
            </a:r>
            <a:r>
              <a:rPr lang="ru-RU" b="1" dirty="0">
                <a:solidFill>
                  <a:srgbClr val="C00000"/>
                </a:solidFill>
              </a:rPr>
              <a:t>язык </a:t>
            </a:r>
            <a:r>
              <a:rPr lang="ru-RU" b="1" dirty="0" err="1">
                <a:solidFill>
                  <a:srgbClr val="C00000"/>
                </a:solidFill>
              </a:rPr>
              <a:t>Tcl</a:t>
            </a:r>
            <a:r>
              <a:rPr lang="ru-RU" b="1" dirty="0">
                <a:solidFill>
                  <a:srgbClr val="C00000"/>
                </a:solidFill>
              </a:rPr>
              <a:t> </a:t>
            </a:r>
            <a:r>
              <a:rPr lang="ru-RU" dirty="0"/>
              <a:t>= гибридный язык Дракон-</a:t>
            </a:r>
            <a:r>
              <a:rPr lang="ru-RU" dirty="0" err="1"/>
              <a:t>Tcl</a:t>
            </a:r>
            <a:endParaRPr lang="ru-RU" dirty="0"/>
          </a:p>
          <a:p>
            <a:endParaRPr lang="ru-RU" dirty="0"/>
          </a:p>
        </p:txBody>
      </p:sp>
    </p:spTree>
    <p:extLst>
      <p:ext uri="{BB962C8B-B14F-4D97-AF65-F5344CB8AC3E}">
        <p14:creationId xmlns:p14="http://schemas.microsoft.com/office/powerpoint/2010/main" val="10033512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lstStyle/>
          <a:p>
            <a:pPr marL="0" indent="0" algn="ctr">
              <a:buNone/>
            </a:pPr>
            <a:r>
              <a:rPr lang="ru-RU" dirty="0" smtClean="0"/>
              <a:t>Неклассическая теория алгоритмов и </a:t>
            </a:r>
            <a:r>
              <a:rPr lang="ru-RU" dirty="0"/>
              <a:t>алгоритмический</a:t>
            </a:r>
          </a:p>
          <a:p>
            <a:pPr marL="0" indent="0" algn="ctr">
              <a:buNone/>
            </a:pPr>
            <a:r>
              <a:rPr lang="ru-RU" dirty="0"/>
              <a:t>язык ДРАКОН</a:t>
            </a:r>
          </a:p>
          <a:p>
            <a:pPr marL="0" indent="0" algn="ctr">
              <a:buNone/>
            </a:pPr>
            <a:r>
              <a:rPr lang="ru-RU" dirty="0"/>
              <a:t>Владимир </a:t>
            </a:r>
            <a:r>
              <a:rPr lang="ru-RU" dirty="0" err="1"/>
              <a:t>Паронджанов</a:t>
            </a:r>
            <a:endParaRPr lang="ru-RU" dirty="0"/>
          </a:p>
          <a:p>
            <a:endParaRPr lang="ru-RU" dirty="0"/>
          </a:p>
        </p:txBody>
      </p:sp>
    </p:spTree>
    <p:extLst>
      <p:ext uri="{BB962C8B-B14F-4D97-AF65-F5344CB8AC3E}">
        <p14:creationId xmlns:p14="http://schemas.microsoft.com/office/powerpoint/2010/main" val="1986851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330" name="Group 2"/>
          <p:cNvGrpSpPr>
            <a:grpSpLocks/>
          </p:cNvGrpSpPr>
          <p:nvPr/>
        </p:nvGrpSpPr>
        <p:grpSpPr bwMode="auto">
          <a:xfrm>
            <a:off x="2208213" y="2205038"/>
            <a:ext cx="7924800" cy="3797300"/>
            <a:chOff x="240" y="1200"/>
            <a:chExt cx="2913" cy="2392"/>
          </a:xfrm>
        </p:grpSpPr>
        <p:sp>
          <p:nvSpPr>
            <p:cNvPr id="227333" name="Rectangle 3"/>
            <p:cNvSpPr>
              <a:spLocks noChangeArrowheads="1"/>
            </p:cNvSpPr>
            <p:nvPr/>
          </p:nvSpPr>
          <p:spPr bwMode="auto">
            <a:xfrm>
              <a:off x="1056" y="1200"/>
              <a:ext cx="1270" cy="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Процесс</a:t>
              </a:r>
            </a:p>
            <a:p>
              <a:pPr algn="ctr">
                <a:spcBef>
                  <a:spcPct val="0"/>
                </a:spcBef>
                <a:buClrTx/>
                <a:buSzTx/>
                <a:buFontTx/>
                <a:buNone/>
              </a:pPr>
              <a:r>
                <a:rPr lang="ru-RU" altLang="ru-RU" sz="1800">
                  <a:solidFill>
                    <a:schemeClr val="bg1"/>
                  </a:solidFill>
                  <a:latin typeface="Arial" panose="020B0604020202020204" pitchFamily="34" charset="0"/>
                </a:rPr>
                <a:t>аудита</a:t>
              </a:r>
            </a:p>
          </p:txBody>
        </p:sp>
        <p:sp>
          <p:nvSpPr>
            <p:cNvPr id="227334" name="Rectangle 4"/>
            <p:cNvSpPr>
              <a:spLocks noChangeArrowheads="1"/>
            </p:cNvSpPr>
            <p:nvPr/>
          </p:nvSpPr>
          <p:spPr bwMode="auto">
            <a:xfrm>
              <a:off x="240" y="2640"/>
              <a:ext cx="1361"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Подготовительная</a:t>
              </a:r>
            </a:p>
            <a:p>
              <a:pPr algn="ctr">
                <a:spcBef>
                  <a:spcPct val="0"/>
                </a:spcBef>
                <a:buClrTx/>
                <a:buSzTx/>
                <a:buFontTx/>
                <a:buNone/>
              </a:pPr>
              <a:r>
                <a:rPr lang="ru-RU" altLang="ru-RU" sz="1800">
                  <a:solidFill>
                    <a:schemeClr val="bg1"/>
                  </a:solidFill>
                  <a:latin typeface="Arial" panose="020B0604020202020204" pitchFamily="34" charset="0"/>
                </a:rPr>
                <a:t> работа</a:t>
              </a:r>
            </a:p>
          </p:txBody>
        </p:sp>
        <p:sp>
          <p:nvSpPr>
            <p:cNvPr id="227335" name="Rectangle 5"/>
            <p:cNvSpPr>
              <a:spLocks noChangeArrowheads="1"/>
            </p:cNvSpPr>
            <p:nvPr/>
          </p:nvSpPr>
          <p:spPr bwMode="auto">
            <a:xfrm>
              <a:off x="1872" y="2640"/>
              <a:ext cx="1281"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Аудит</a:t>
              </a:r>
            </a:p>
          </p:txBody>
        </p:sp>
        <p:sp>
          <p:nvSpPr>
            <p:cNvPr id="227336" name="Line 6"/>
            <p:cNvSpPr>
              <a:spLocks noChangeShapeType="1"/>
            </p:cNvSpPr>
            <p:nvPr/>
          </p:nvSpPr>
          <p:spPr bwMode="auto">
            <a:xfrm>
              <a:off x="768" y="2208"/>
              <a:ext cx="1844"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7337" name="Line 7"/>
            <p:cNvSpPr>
              <a:spLocks noChangeShapeType="1"/>
            </p:cNvSpPr>
            <p:nvPr/>
          </p:nvSpPr>
          <p:spPr bwMode="auto">
            <a:xfrm>
              <a:off x="1680" y="1920"/>
              <a:ext cx="0"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7338" name="Line 8"/>
            <p:cNvSpPr>
              <a:spLocks noChangeShapeType="1"/>
            </p:cNvSpPr>
            <p:nvPr/>
          </p:nvSpPr>
          <p:spPr bwMode="auto">
            <a:xfrm>
              <a:off x="768" y="2208"/>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7339" name="Line 9"/>
            <p:cNvSpPr>
              <a:spLocks noChangeShapeType="1"/>
            </p:cNvSpPr>
            <p:nvPr/>
          </p:nvSpPr>
          <p:spPr bwMode="auto">
            <a:xfrm>
              <a:off x="2592" y="2208"/>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34826" name="Rectangle 10"/>
          <p:cNvSpPr>
            <a:spLocks noGrp="1" noChangeArrowheads="1"/>
          </p:cNvSpPr>
          <p:nvPr>
            <p:ph type="title"/>
          </p:nvPr>
        </p:nvSpPr>
        <p:spPr>
          <a:xfrm>
            <a:off x="2209800" y="152400"/>
            <a:ext cx="7772400" cy="679450"/>
          </a:xfrm>
        </p:spPr>
        <p:txBody>
          <a:bodyPr>
            <a:normAutofit fontScale="90000"/>
          </a:bodyPr>
          <a:lstStyle/>
          <a:p>
            <a:pPr>
              <a:defRPr/>
            </a:pPr>
            <a:r>
              <a:rPr lang="ru-RU" altLang="ru-RU"/>
              <a:t>Вспомогательные процессы</a:t>
            </a:r>
          </a:p>
        </p:txBody>
      </p:sp>
      <p:sp>
        <p:nvSpPr>
          <p:cNvPr id="227332" name="Rectangle 11"/>
          <p:cNvSpPr>
            <a:spLocks noGrp="1" noChangeArrowheads="1"/>
          </p:cNvSpPr>
          <p:nvPr>
            <p:ph type="body" sz="half" idx="1"/>
          </p:nvPr>
        </p:nvSpPr>
        <p:spPr>
          <a:xfrm>
            <a:off x="2133600" y="838200"/>
            <a:ext cx="7772400" cy="1219200"/>
          </a:xfrm>
        </p:spPr>
        <p:txBody>
          <a:bodyPr/>
          <a:lstStyle/>
          <a:p>
            <a:r>
              <a:rPr lang="ru-RU" altLang="ru-RU" sz="2400" b="1" dirty="0"/>
              <a:t>Процесс</a:t>
            </a:r>
            <a:r>
              <a:rPr lang="en-US" altLang="ru-RU" sz="2400" b="1" dirty="0"/>
              <a:t> </a:t>
            </a:r>
            <a:r>
              <a:rPr lang="ru-RU" altLang="ru-RU" sz="2400" b="1" dirty="0"/>
              <a:t>аудита</a:t>
            </a:r>
            <a:r>
              <a:rPr lang="en-US" altLang="ru-RU" sz="2400" dirty="0"/>
              <a:t> (audit process)</a:t>
            </a:r>
            <a:r>
              <a:rPr lang="ru-RU" altLang="ru-RU" sz="2400" dirty="0"/>
              <a:t> представляет собой определение соответствия требованиям, планам и условиям договора.</a:t>
            </a:r>
          </a:p>
        </p:txBody>
      </p:sp>
    </p:spTree>
    <p:extLst>
      <p:ext uri="{BB962C8B-B14F-4D97-AF65-F5344CB8AC3E}">
        <p14:creationId xmlns:p14="http://schemas.microsoft.com/office/powerpoint/2010/main" val="272334210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90600" y="2914361"/>
            <a:ext cx="10515600" cy="1325563"/>
          </a:xfrm>
        </p:spPr>
        <p:txBody>
          <a:bodyPr/>
          <a:lstStyle/>
          <a:p>
            <a:pPr algn="ctr"/>
            <a:r>
              <a:rPr lang="ro-RO" dirty="0" smtClean="0"/>
              <a:t>PAUZĂ</a:t>
            </a:r>
            <a:endParaRPr lang="ru-RU" dirty="0"/>
          </a:p>
        </p:txBody>
      </p:sp>
    </p:spTree>
    <p:extLst>
      <p:ext uri="{BB962C8B-B14F-4D97-AF65-F5344CB8AC3E}">
        <p14:creationId xmlns:p14="http://schemas.microsoft.com/office/powerpoint/2010/main" val="98260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4345" y="2013816"/>
            <a:ext cx="10515600" cy="1325563"/>
          </a:xfrm>
        </p:spPr>
        <p:txBody>
          <a:bodyPr>
            <a:normAutofit/>
          </a:bodyPr>
          <a:lstStyle/>
          <a:p>
            <a:r>
              <a:rPr lang="ro-RO" b="1" i="1" dirty="0">
                <a:solidFill>
                  <a:srgbClr val="002060"/>
                </a:solidFill>
              </a:rPr>
              <a:t>4.2.6. Standarde de comunicare. </a:t>
            </a:r>
            <a:r>
              <a:rPr lang="fr-FR" b="1" i="1" dirty="0">
                <a:solidFill>
                  <a:srgbClr val="002060"/>
                </a:solidFill>
              </a:rPr>
              <a:t>Comunicații orientate pe conexiune. </a:t>
            </a:r>
            <a:r>
              <a:rPr lang="ro-RO" b="1" i="1" dirty="0">
                <a:solidFill>
                  <a:srgbClr val="002060"/>
                </a:solidFill>
              </a:rPr>
              <a:t>Semantica mesajelor</a:t>
            </a:r>
            <a:r>
              <a:rPr lang="ro-RO" b="1" i="1" dirty="0" smtClean="0"/>
              <a:t>.</a:t>
            </a:r>
            <a:endParaRPr lang="ru-RU" dirty="0"/>
          </a:p>
        </p:txBody>
      </p:sp>
    </p:spTree>
    <p:extLst>
      <p:ext uri="{BB962C8B-B14F-4D97-AF65-F5344CB8AC3E}">
        <p14:creationId xmlns:p14="http://schemas.microsoft.com/office/powerpoint/2010/main" val="79227280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18655"/>
            <a:ext cx="10515600" cy="5858308"/>
          </a:xfrm>
        </p:spPr>
        <p:txBody>
          <a:bodyPr>
            <a:normAutofit/>
          </a:bodyPr>
          <a:lstStyle/>
          <a:p>
            <a:r>
              <a:rPr lang="ro-RO" i="1" dirty="0" smtClean="0">
                <a:solidFill>
                  <a:srgbClr val="C00000"/>
                </a:solidFill>
              </a:rPr>
              <a:t>4.2.6.1</a:t>
            </a:r>
            <a:r>
              <a:rPr lang="ro-RO" i="1" dirty="0">
                <a:solidFill>
                  <a:srgbClr val="C00000"/>
                </a:solidFill>
              </a:rPr>
              <a:t>. Protocolul HTTP</a:t>
            </a:r>
            <a:r>
              <a:rPr lang="ro-RO" dirty="0">
                <a:solidFill>
                  <a:srgbClr val="C00000"/>
                </a:solidFill>
              </a:rPr>
              <a:t>. </a:t>
            </a:r>
            <a:endParaRPr lang="ru-RU" dirty="0">
              <a:solidFill>
                <a:srgbClr val="C00000"/>
              </a:solidFill>
            </a:endParaRPr>
          </a:p>
          <a:p>
            <a:r>
              <a:rPr lang="ro-RO" dirty="0"/>
              <a:t>Protocol HTTP = set de reguli de comunicare între un server şi browser web. ¨ Dezvoltat în 1990 de Lee, directorul </a:t>
            </a:r>
            <a:r>
              <a:rPr lang="ro-RO" u="sng" dirty="0">
                <a:hlinkClick r:id="rId2"/>
              </a:rPr>
              <a:t>World</a:t>
            </a:r>
            <a:r>
              <a:rPr lang="ru-RU" u="sng" dirty="0">
                <a:hlinkClick r:id="rId2"/>
              </a:rPr>
              <a:t> </a:t>
            </a:r>
            <a:r>
              <a:rPr lang="ro-RO" u="sng" dirty="0">
                <a:hlinkClick r:id="rId2"/>
              </a:rPr>
              <a:t>Wide</a:t>
            </a:r>
            <a:r>
              <a:rPr lang="ru-RU" u="sng" dirty="0">
                <a:hlinkClick r:id="rId2"/>
              </a:rPr>
              <a:t> </a:t>
            </a:r>
            <a:r>
              <a:rPr lang="ro-RO" u="sng" dirty="0">
                <a:hlinkClick r:id="rId2"/>
              </a:rPr>
              <a:t>Web</a:t>
            </a:r>
            <a:r>
              <a:rPr lang="ru-RU" u="sng" dirty="0">
                <a:hlinkClick r:id="rId2"/>
              </a:rPr>
              <a:t> </a:t>
            </a:r>
            <a:r>
              <a:rPr lang="ro-RO" u="sng" dirty="0">
                <a:hlinkClick r:id="rId2"/>
              </a:rPr>
              <a:t>Consortium</a:t>
            </a:r>
            <a:r>
              <a:rPr lang="ro-RO" dirty="0"/>
              <a:t> (W3C).</a:t>
            </a:r>
            <a:endParaRPr lang="ru-RU" dirty="0"/>
          </a:p>
          <a:p>
            <a:r>
              <a:rPr lang="en-US" dirty="0"/>
              <a:t>Hypertext transfer protocol (HTTP</a:t>
            </a:r>
            <a:r>
              <a:rPr lang="en-US" b="1" dirty="0"/>
              <a:t>)</a:t>
            </a:r>
            <a:r>
              <a:rPr lang="en-US" dirty="0"/>
              <a:t> </a:t>
            </a:r>
            <a:r>
              <a:rPr lang="en-US" dirty="0" err="1"/>
              <a:t>este</a:t>
            </a:r>
            <a:r>
              <a:rPr lang="en-US" dirty="0"/>
              <a:t> </a:t>
            </a:r>
            <a:r>
              <a:rPr lang="en-US" dirty="0" err="1"/>
              <a:t>protocolul</a:t>
            </a:r>
            <a:r>
              <a:rPr lang="en-US" dirty="0"/>
              <a:t> de </a:t>
            </a:r>
            <a:r>
              <a:rPr lang="en-US" dirty="0" err="1"/>
              <a:t>bază</a:t>
            </a:r>
            <a:r>
              <a:rPr lang="en-US" dirty="0"/>
              <a:t> al </a:t>
            </a:r>
            <a:r>
              <a:rPr lang="en-US" dirty="0" err="1"/>
              <a:t>comunicaţiilor</a:t>
            </a:r>
            <a:r>
              <a:rPr lang="en-US" dirty="0"/>
              <a:t> </a:t>
            </a:r>
            <a:r>
              <a:rPr lang="en-US" dirty="0" err="1"/>
              <a:t>folosit</a:t>
            </a:r>
            <a:r>
              <a:rPr lang="en-US" dirty="0"/>
              <a:t> </a:t>
            </a:r>
            <a:r>
              <a:rPr lang="en-US" dirty="0" err="1"/>
              <a:t>pentru</a:t>
            </a:r>
            <a:r>
              <a:rPr lang="en-US" dirty="0"/>
              <a:t> a </a:t>
            </a:r>
            <a:r>
              <a:rPr lang="en-US" dirty="0" err="1"/>
              <a:t>accesa</a:t>
            </a:r>
            <a:r>
              <a:rPr lang="en-US" dirty="0"/>
              <a:t> </a:t>
            </a:r>
            <a:r>
              <a:rPr lang="en-US" dirty="0" err="1"/>
              <a:t>informaţii</a:t>
            </a:r>
            <a:r>
              <a:rPr lang="en-US" dirty="0"/>
              <a:t> care </a:t>
            </a:r>
            <a:r>
              <a:rPr lang="en-US" dirty="0" err="1"/>
              <a:t>sunt</a:t>
            </a:r>
            <a:r>
              <a:rPr lang="en-US" dirty="0"/>
              <a:t> </a:t>
            </a:r>
            <a:r>
              <a:rPr lang="en-US" dirty="0" err="1"/>
              <a:t>păstrate</a:t>
            </a:r>
            <a:r>
              <a:rPr lang="en-US" dirty="0"/>
              <a:t> </a:t>
            </a:r>
            <a:r>
              <a:rPr lang="en-US" dirty="0" err="1"/>
              <a:t>pe</a:t>
            </a:r>
            <a:r>
              <a:rPr lang="en-US" dirty="0"/>
              <a:t> </a:t>
            </a:r>
            <a:r>
              <a:rPr lang="en-US" dirty="0" err="1"/>
              <a:t>servere</a:t>
            </a:r>
            <a:r>
              <a:rPr lang="en-US" dirty="0"/>
              <a:t> </a:t>
            </a:r>
            <a:r>
              <a:rPr lang="en-US" b="1" i="1" dirty="0"/>
              <a:t>World Wide Web</a:t>
            </a:r>
            <a:r>
              <a:rPr lang="en-US" i="1" dirty="0"/>
              <a:t>. </a:t>
            </a:r>
            <a:r>
              <a:rPr lang="fr-FR" b="1" i="1" dirty="0"/>
              <a:t>HTTP</a:t>
            </a:r>
            <a:r>
              <a:rPr lang="fr-FR" dirty="0"/>
              <a:t> este un protocol simplu creat iniţial pentru a prelua resurse sub formă de text, în momentul de faţă fiind folosit de toate aplicaţiile web. De-a lungul timpului, acesta a fost îmbunătăţit considerabil pentru a suporta aplicaţii web complexe care acum sunt ceva obisnuit. Hypertext reprezinta textul structurat care utilizează legături logice (hyperlink-uri) între noduri ce conţin text. HTTP este protocolul pentru a schimba sau a efectua un transfer hipertext.</a:t>
            </a:r>
            <a:endParaRPr lang="ru-RU" dirty="0"/>
          </a:p>
          <a:p>
            <a:endParaRPr lang="ru-RU" dirty="0"/>
          </a:p>
        </p:txBody>
      </p:sp>
    </p:spTree>
    <p:extLst>
      <p:ext uri="{BB962C8B-B14F-4D97-AF65-F5344CB8AC3E}">
        <p14:creationId xmlns:p14="http://schemas.microsoft.com/office/powerpoint/2010/main" val="665987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descr="Hypertext Transfer Protocol (HTTP)"/>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56512" y="277091"/>
            <a:ext cx="6350577" cy="5791200"/>
          </a:xfrm>
          <a:prstGeom prst="rect">
            <a:avLst/>
          </a:prstGeom>
          <a:noFill/>
          <a:ln>
            <a:noFill/>
          </a:ln>
        </p:spPr>
      </p:pic>
      <p:sp>
        <p:nvSpPr>
          <p:cNvPr id="5" name="TextBox 4"/>
          <p:cNvSpPr txBox="1"/>
          <p:nvPr/>
        </p:nvSpPr>
        <p:spPr>
          <a:xfrm>
            <a:off x="207818" y="1052945"/>
            <a:ext cx="5320146" cy="4801314"/>
          </a:xfrm>
          <a:prstGeom prst="rect">
            <a:avLst/>
          </a:prstGeom>
          <a:noFill/>
        </p:spPr>
        <p:txBody>
          <a:bodyPr wrap="square" rtlCol="0">
            <a:spAutoFit/>
          </a:bodyPr>
          <a:lstStyle/>
          <a:p>
            <a:r>
              <a:rPr lang="fr-FR" sz="2400" dirty="0"/>
              <a:t>HTTP foloseşte un model message-based prin care clientul (browserul) trimite un mesaj sub formă de </a:t>
            </a:r>
            <a:r>
              <a:rPr lang="fr-FR" sz="2400" b="1" i="1" dirty="0"/>
              <a:t>cerere</a:t>
            </a:r>
            <a:r>
              <a:rPr lang="fr-FR" sz="2400" dirty="0"/>
              <a:t> (HTTP request) către server, iar serverul returnează un mesaj de </a:t>
            </a:r>
            <a:r>
              <a:rPr lang="fr-FR" sz="2400" b="1" i="1" dirty="0"/>
              <a:t>răspuns</a:t>
            </a:r>
            <a:r>
              <a:rPr lang="fr-FR" sz="2400" b="1" dirty="0"/>
              <a:t> </a:t>
            </a:r>
            <a:r>
              <a:rPr lang="fr-FR" sz="2400" dirty="0"/>
              <a:t>(HTTP response). </a:t>
            </a:r>
            <a:endParaRPr lang="ro-RO" sz="2400" dirty="0" smtClean="0"/>
          </a:p>
          <a:p>
            <a:r>
              <a:rPr lang="fr-FR" sz="2400" dirty="0" smtClean="0"/>
              <a:t>Protocolul </a:t>
            </a:r>
            <a:r>
              <a:rPr lang="fr-FR" sz="2400" dirty="0"/>
              <a:t>este „</a:t>
            </a:r>
            <a:r>
              <a:rPr lang="fr-FR" sz="2400" b="1" i="1" dirty="0"/>
              <a:t>connectionless“</a:t>
            </a:r>
            <a:r>
              <a:rPr lang="fr-FR" sz="2400" dirty="0"/>
              <a:t>: </a:t>
            </a:r>
            <a:endParaRPr lang="ro-RO" sz="2400" dirty="0" smtClean="0"/>
          </a:p>
          <a:p>
            <a:r>
              <a:rPr lang="fr-FR" sz="2400" dirty="0" smtClean="0"/>
              <a:t>deşi </a:t>
            </a:r>
            <a:r>
              <a:rPr lang="fr-FR" sz="2400" dirty="0"/>
              <a:t>HTTP foloseşte protocolul TCP ca mecanism de transport, fiecare schimb de cerere şi răspuns este o tranzacţie autonomă şi poate utiliza o altă conexiune TCP.</a:t>
            </a:r>
            <a:endParaRPr lang="ru-RU" sz="2400" dirty="0"/>
          </a:p>
          <a:p>
            <a:endParaRPr lang="ru-RU" dirty="0"/>
          </a:p>
        </p:txBody>
      </p:sp>
    </p:spTree>
    <p:extLst>
      <p:ext uri="{BB962C8B-B14F-4D97-AF65-F5344CB8AC3E}">
        <p14:creationId xmlns:p14="http://schemas.microsoft.com/office/powerpoint/2010/main" val="418793181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04801" y="318655"/>
            <a:ext cx="11443854" cy="6248400"/>
          </a:xfrm>
        </p:spPr>
        <p:txBody>
          <a:bodyPr>
            <a:normAutofit/>
          </a:bodyPr>
          <a:lstStyle/>
          <a:p>
            <a:r>
              <a:rPr lang="en-US" sz="3200" b="1" dirty="0">
                <a:solidFill>
                  <a:srgbClr val="C00000"/>
                </a:solidFill>
              </a:rPr>
              <a:t>4.2.6.2. Common Object Request Broker Architecture (CORBA). </a:t>
            </a:r>
            <a:r>
              <a:rPr lang="en-US" sz="3200" dirty="0"/>
              <a:t>Common Object Request Broker Architecture (CORBA) </a:t>
            </a:r>
            <a:r>
              <a:rPr lang="en-US" sz="3200" dirty="0" err="1"/>
              <a:t>este</a:t>
            </a:r>
            <a:r>
              <a:rPr lang="en-US" sz="3200" dirty="0"/>
              <a:t> un standard </a:t>
            </a:r>
            <a:r>
              <a:rPr lang="en-US" sz="3200" dirty="0" err="1"/>
              <a:t>dezvoltat</a:t>
            </a:r>
            <a:r>
              <a:rPr lang="en-US" sz="3200" dirty="0"/>
              <a:t> de Object Management Group (OMG) </a:t>
            </a:r>
            <a:r>
              <a:rPr lang="en-US" sz="3200" b="1" i="1" dirty="0" err="1">
                <a:solidFill>
                  <a:srgbClr val="002060"/>
                </a:solidFill>
              </a:rPr>
              <a:t>conceput</a:t>
            </a:r>
            <a:r>
              <a:rPr lang="en-US" sz="3200" b="1" i="1" dirty="0">
                <a:solidFill>
                  <a:srgbClr val="002060"/>
                </a:solidFill>
              </a:rPr>
              <a:t> </a:t>
            </a:r>
            <a:r>
              <a:rPr lang="en-US" sz="3200" b="1" i="1" dirty="0" err="1">
                <a:solidFill>
                  <a:srgbClr val="002060"/>
                </a:solidFill>
              </a:rPr>
              <a:t>pentru</a:t>
            </a:r>
            <a:r>
              <a:rPr lang="en-US" sz="3200" b="1" i="1" dirty="0">
                <a:solidFill>
                  <a:srgbClr val="002060"/>
                </a:solidFill>
              </a:rPr>
              <a:t> a </a:t>
            </a:r>
            <a:r>
              <a:rPr lang="en-US" sz="3200" b="1" i="1" dirty="0" err="1">
                <a:solidFill>
                  <a:srgbClr val="002060"/>
                </a:solidFill>
              </a:rPr>
              <a:t>facilita</a:t>
            </a:r>
            <a:r>
              <a:rPr lang="en-US" sz="3200" b="1" i="1" dirty="0">
                <a:solidFill>
                  <a:srgbClr val="002060"/>
                </a:solidFill>
              </a:rPr>
              <a:t> </a:t>
            </a:r>
            <a:r>
              <a:rPr lang="en-US" sz="3200" b="1" i="1" dirty="0" err="1">
                <a:solidFill>
                  <a:srgbClr val="002060"/>
                </a:solidFill>
              </a:rPr>
              <a:t>comunicarea</a:t>
            </a:r>
            <a:r>
              <a:rPr lang="en-US" sz="3200" b="1" i="1" dirty="0">
                <a:solidFill>
                  <a:srgbClr val="002060"/>
                </a:solidFill>
              </a:rPr>
              <a:t> </a:t>
            </a:r>
            <a:r>
              <a:rPr lang="en-US" sz="3200" b="1" i="1" dirty="0" err="1">
                <a:solidFill>
                  <a:srgbClr val="002060"/>
                </a:solidFill>
              </a:rPr>
              <a:t>între</a:t>
            </a:r>
            <a:r>
              <a:rPr lang="en-US" sz="3200" b="1" i="1" dirty="0">
                <a:solidFill>
                  <a:srgbClr val="002060"/>
                </a:solidFill>
              </a:rPr>
              <a:t> </a:t>
            </a:r>
            <a:r>
              <a:rPr lang="en-US" sz="3200" b="1" i="1" dirty="0" err="1">
                <a:solidFill>
                  <a:srgbClr val="002060"/>
                </a:solidFill>
              </a:rPr>
              <a:t>sisteme</a:t>
            </a:r>
            <a:r>
              <a:rPr lang="en-US" sz="3200" b="1" i="1" dirty="0">
                <a:solidFill>
                  <a:srgbClr val="002060"/>
                </a:solidFill>
              </a:rPr>
              <a:t> care </a:t>
            </a:r>
            <a:r>
              <a:rPr lang="en-US" sz="3200" b="1" i="1" dirty="0" err="1">
                <a:solidFill>
                  <a:srgbClr val="002060"/>
                </a:solidFill>
              </a:rPr>
              <a:t>sunt</a:t>
            </a:r>
            <a:r>
              <a:rPr lang="en-US" sz="3200" b="1" i="1" dirty="0">
                <a:solidFill>
                  <a:srgbClr val="002060"/>
                </a:solidFill>
              </a:rPr>
              <a:t> dislocate </a:t>
            </a:r>
            <a:r>
              <a:rPr lang="en-US" sz="3200" b="1" i="1" dirty="0" err="1">
                <a:solidFill>
                  <a:srgbClr val="002060"/>
                </a:solidFill>
              </a:rPr>
              <a:t>pe</a:t>
            </a:r>
            <a:r>
              <a:rPr lang="en-US" sz="3200" b="1" i="1" dirty="0">
                <a:solidFill>
                  <a:srgbClr val="002060"/>
                </a:solidFill>
              </a:rPr>
              <a:t> diverse </a:t>
            </a:r>
            <a:r>
              <a:rPr lang="en-US" sz="3200" b="1" i="1" dirty="0" err="1">
                <a:solidFill>
                  <a:srgbClr val="002060"/>
                </a:solidFill>
              </a:rPr>
              <a:t>platforme</a:t>
            </a:r>
            <a:r>
              <a:rPr lang="en-US" sz="3200" b="1" i="1" dirty="0">
                <a:solidFill>
                  <a:srgbClr val="002060"/>
                </a:solidFill>
              </a:rPr>
              <a:t>. </a:t>
            </a:r>
            <a:endParaRPr lang="ro-RO" sz="3200" b="1" i="1" dirty="0" smtClean="0">
              <a:solidFill>
                <a:srgbClr val="002060"/>
              </a:solidFill>
            </a:endParaRPr>
          </a:p>
          <a:p>
            <a:r>
              <a:rPr lang="en-US" sz="3200" dirty="0" smtClean="0"/>
              <a:t>CORBA </a:t>
            </a:r>
            <a:r>
              <a:rPr lang="en-US" sz="3200" dirty="0" err="1"/>
              <a:t>permite</a:t>
            </a:r>
            <a:r>
              <a:rPr lang="en-US" sz="3200" dirty="0"/>
              <a:t> </a:t>
            </a:r>
            <a:r>
              <a:rPr lang="en-US" sz="3200" dirty="0" err="1"/>
              <a:t>colaborarea</a:t>
            </a:r>
            <a:r>
              <a:rPr lang="en-US" sz="3200" dirty="0"/>
              <a:t> </a:t>
            </a:r>
            <a:r>
              <a:rPr lang="en-US" sz="3200" dirty="0" err="1"/>
              <a:t>dintre</a:t>
            </a:r>
            <a:r>
              <a:rPr lang="en-US" sz="3200" dirty="0"/>
              <a:t> </a:t>
            </a:r>
            <a:r>
              <a:rPr lang="en-US" sz="3200" dirty="0" err="1"/>
              <a:t>sistemele</a:t>
            </a:r>
            <a:r>
              <a:rPr lang="en-US" sz="3200" dirty="0"/>
              <a:t> de </a:t>
            </a:r>
            <a:r>
              <a:rPr lang="en-US" sz="3200" dirty="0" err="1"/>
              <a:t>pe</a:t>
            </a:r>
            <a:r>
              <a:rPr lang="en-US" sz="3200" dirty="0"/>
              <a:t> </a:t>
            </a:r>
            <a:r>
              <a:rPr lang="en-US" sz="3200" dirty="0" err="1"/>
              <a:t>diferite</a:t>
            </a:r>
            <a:r>
              <a:rPr lang="en-US" sz="3200" dirty="0"/>
              <a:t> </a:t>
            </a:r>
            <a:r>
              <a:rPr lang="en-US" sz="3200" dirty="0" err="1"/>
              <a:t>sisteme</a:t>
            </a:r>
            <a:r>
              <a:rPr lang="en-US" sz="3200" dirty="0"/>
              <a:t> de </a:t>
            </a:r>
            <a:r>
              <a:rPr lang="en-US" sz="3200" dirty="0" err="1"/>
              <a:t>operare</a:t>
            </a:r>
            <a:r>
              <a:rPr lang="en-US" sz="3200" dirty="0"/>
              <a:t>, </a:t>
            </a:r>
            <a:r>
              <a:rPr lang="en-US" sz="3200" dirty="0" err="1"/>
              <a:t>limbaje</a:t>
            </a:r>
            <a:r>
              <a:rPr lang="en-US" sz="3200" dirty="0"/>
              <a:t> de </a:t>
            </a:r>
            <a:r>
              <a:rPr lang="en-US" sz="3200" dirty="0" err="1"/>
              <a:t>programare</a:t>
            </a:r>
            <a:r>
              <a:rPr lang="en-US" sz="3200" dirty="0"/>
              <a:t> </a:t>
            </a:r>
            <a:r>
              <a:rPr lang="en-US" sz="3200" dirty="0" err="1"/>
              <a:t>şi</a:t>
            </a:r>
            <a:r>
              <a:rPr lang="en-US" sz="3200" dirty="0"/>
              <a:t> hardware de </a:t>
            </a:r>
            <a:r>
              <a:rPr lang="en-US" sz="3200" dirty="0" err="1"/>
              <a:t>calcul</a:t>
            </a:r>
            <a:r>
              <a:rPr lang="en-US" sz="3200" dirty="0"/>
              <a:t>. </a:t>
            </a:r>
            <a:endParaRPr lang="ro-RO" sz="3200" dirty="0" smtClean="0"/>
          </a:p>
          <a:p>
            <a:r>
              <a:rPr lang="fr-FR" sz="3200" b="1" i="1" dirty="0" smtClean="0">
                <a:solidFill>
                  <a:srgbClr val="002060"/>
                </a:solidFill>
              </a:rPr>
              <a:t>CORBA </a:t>
            </a:r>
            <a:r>
              <a:rPr lang="fr-FR" sz="3200" b="1" i="1" dirty="0">
                <a:solidFill>
                  <a:srgbClr val="002060"/>
                </a:solidFill>
              </a:rPr>
              <a:t>foloşeste model orientat pe obiect</a:t>
            </a:r>
            <a:r>
              <a:rPr lang="fr-FR" sz="3200" dirty="0"/>
              <a:t>, </a:t>
            </a:r>
            <a:r>
              <a:rPr lang="fr-FR" sz="3200" b="1" i="1" dirty="0">
                <a:solidFill>
                  <a:srgbClr val="C00000"/>
                </a:solidFill>
              </a:rPr>
              <a:t>deşi sistemele care folosesc CORBA nu </a:t>
            </a:r>
            <a:r>
              <a:rPr lang="ro-RO" sz="3200" b="1" i="1" dirty="0" smtClean="0">
                <a:solidFill>
                  <a:srgbClr val="C00000"/>
                </a:solidFill>
              </a:rPr>
              <a:t>este neapărat</a:t>
            </a:r>
            <a:r>
              <a:rPr lang="fr-FR" sz="3200" b="1" i="1" dirty="0" smtClean="0">
                <a:solidFill>
                  <a:srgbClr val="C00000"/>
                </a:solidFill>
              </a:rPr>
              <a:t> </a:t>
            </a:r>
            <a:r>
              <a:rPr lang="fr-FR" sz="3200" b="1" i="1" dirty="0">
                <a:solidFill>
                  <a:srgbClr val="C00000"/>
                </a:solidFill>
              </a:rPr>
              <a:t>să fie orientate pe obiect</a:t>
            </a:r>
            <a:r>
              <a:rPr lang="fr-FR" sz="3200" dirty="0"/>
              <a:t>. </a:t>
            </a:r>
            <a:endParaRPr lang="ro-RO" sz="3200" dirty="0" smtClean="0"/>
          </a:p>
          <a:p>
            <a:r>
              <a:rPr lang="fr-FR" sz="3200" dirty="0" smtClean="0"/>
              <a:t>CORBA </a:t>
            </a:r>
            <a:r>
              <a:rPr lang="fr-FR" sz="3200" dirty="0"/>
              <a:t>este un exemplu de paradigmă a obiectului distribuit</a:t>
            </a:r>
            <a:r>
              <a:rPr lang="fr-FR" sz="3200" dirty="0" smtClean="0"/>
              <a:t>.</a:t>
            </a:r>
            <a:endParaRPr lang="ru-RU" sz="3200" dirty="0"/>
          </a:p>
        </p:txBody>
      </p:sp>
    </p:spTree>
    <p:extLst>
      <p:ext uri="{BB962C8B-B14F-4D97-AF65-F5344CB8AC3E}">
        <p14:creationId xmlns:p14="http://schemas.microsoft.com/office/powerpoint/2010/main" val="24330964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433637" y="136959"/>
            <a:ext cx="8982508" cy="5954696"/>
          </a:xfrm>
          <a:prstGeom prst="rect">
            <a:avLst/>
          </a:prstGeom>
        </p:spPr>
      </p:pic>
    </p:spTree>
    <p:extLst>
      <p:ext uri="{BB962C8B-B14F-4D97-AF65-F5344CB8AC3E}">
        <p14:creationId xmlns:p14="http://schemas.microsoft.com/office/powerpoint/2010/main" val="350116115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18655" y="346364"/>
            <a:ext cx="11540836" cy="6206836"/>
          </a:xfrm>
        </p:spPr>
        <p:txBody>
          <a:bodyPr>
            <a:normAutofit/>
          </a:bodyPr>
          <a:lstStyle/>
          <a:p>
            <a:r>
              <a:rPr lang="en-US" dirty="0"/>
              <a:t>CORBA </a:t>
            </a:r>
            <a:r>
              <a:rPr lang="en-US" dirty="0" err="1"/>
              <a:t>permite</a:t>
            </a:r>
            <a:r>
              <a:rPr lang="en-US" dirty="0"/>
              <a:t> </a:t>
            </a:r>
            <a:r>
              <a:rPr lang="en-US" dirty="0" err="1"/>
              <a:t>comunicarea</a:t>
            </a:r>
            <a:r>
              <a:rPr lang="en-US" dirty="0"/>
              <a:t> </a:t>
            </a:r>
            <a:r>
              <a:rPr lang="en-US" dirty="0" err="1"/>
              <a:t>între</a:t>
            </a:r>
            <a:r>
              <a:rPr lang="en-US" dirty="0"/>
              <a:t> software </a:t>
            </a:r>
            <a:r>
              <a:rPr lang="en-US" dirty="0" err="1"/>
              <a:t>scrise</a:t>
            </a:r>
            <a:r>
              <a:rPr lang="en-US" dirty="0"/>
              <a:t> </a:t>
            </a:r>
            <a:r>
              <a:rPr lang="en-US" dirty="0" err="1"/>
              <a:t>în</a:t>
            </a:r>
            <a:r>
              <a:rPr lang="en-US" dirty="0"/>
              <a:t> </a:t>
            </a:r>
            <a:r>
              <a:rPr lang="en-US" dirty="0" err="1"/>
              <a:t>diferite</a:t>
            </a:r>
            <a:r>
              <a:rPr lang="en-US" dirty="0"/>
              <a:t> </a:t>
            </a:r>
            <a:r>
              <a:rPr lang="en-US" dirty="0" err="1"/>
              <a:t>limbi</a:t>
            </a:r>
            <a:r>
              <a:rPr lang="en-US" dirty="0"/>
              <a:t> </a:t>
            </a:r>
            <a:r>
              <a:rPr lang="en-US" dirty="0" err="1"/>
              <a:t>şi</a:t>
            </a:r>
            <a:r>
              <a:rPr lang="en-US" dirty="0"/>
              <a:t> </a:t>
            </a:r>
            <a:r>
              <a:rPr lang="en-US" dirty="0" err="1"/>
              <a:t>rulează</a:t>
            </a:r>
            <a:r>
              <a:rPr lang="en-US" dirty="0"/>
              <a:t> </a:t>
            </a:r>
            <a:r>
              <a:rPr lang="en-US" dirty="0" err="1"/>
              <a:t>pe</a:t>
            </a:r>
            <a:r>
              <a:rPr lang="en-US" dirty="0"/>
              <a:t> </a:t>
            </a:r>
            <a:r>
              <a:rPr lang="en-US" dirty="0" err="1"/>
              <a:t>computere</a:t>
            </a:r>
            <a:r>
              <a:rPr lang="en-US" dirty="0"/>
              <a:t> </a:t>
            </a:r>
            <a:r>
              <a:rPr lang="en-US" dirty="0" err="1"/>
              <a:t>diferite</a:t>
            </a:r>
            <a:r>
              <a:rPr lang="en-US" dirty="0"/>
              <a:t>. </a:t>
            </a:r>
            <a:endParaRPr lang="ro-RO" dirty="0" smtClean="0"/>
          </a:p>
          <a:p>
            <a:r>
              <a:rPr lang="en-US" dirty="0" smtClean="0"/>
              <a:t>CORBA </a:t>
            </a:r>
            <a:r>
              <a:rPr lang="en-US" dirty="0" err="1"/>
              <a:t>normalizează</a:t>
            </a:r>
            <a:r>
              <a:rPr lang="en-US" dirty="0"/>
              <a:t> </a:t>
            </a:r>
            <a:r>
              <a:rPr lang="en-US" dirty="0" err="1"/>
              <a:t>semantica</a:t>
            </a:r>
            <a:r>
              <a:rPr lang="en-US" dirty="0"/>
              <a:t> </a:t>
            </a:r>
            <a:r>
              <a:rPr lang="en-US" dirty="0" err="1"/>
              <a:t>metodei</a:t>
            </a:r>
            <a:r>
              <a:rPr lang="en-US" dirty="0"/>
              <a:t> de </a:t>
            </a:r>
            <a:r>
              <a:rPr lang="en-US" dirty="0" err="1"/>
              <a:t>apel</a:t>
            </a:r>
            <a:r>
              <a:rPr lang="en-US" dirty="0"/>
              <a:t> </a:t>
            </a:r>
            <a:r>
              <a:rPr lang="en-US" dirty="0" err="1"/>
              <a:t>între</a:t>
            </a:r>
            <a:r>
              <a:rPr lang="en-US" dirty="0"/>
              <a:t> </a:t>
            </a:r>
            <a:r>
              <a:rPr lang="en-US" dirty="0" err="1"/>
              <a:t>obiectele</a:t>
            </a:r>
            <a:r>
              <a:rPr lang="en-US" dirty="0"/>
              <a:t> </a:t>
            </a:r>
            <a:r>
              <a:rPr lang="en-US" dirty="0" err="1"/>
              <a:t>aplicaţie</a:t>
            </a:r>
            <a:r>
              <a:rPr lang="en-US" dirty="0"/>
              <a:t> care se </a:t>
            </a:r>
            <a:r>
              <a:rPr lang="en-US" dirty="0" err="1"/>
              <a:t>află</a:t>
            </a:r>
            <a:r>
              <a:rPr lang="en-US" dirty="0"/>
              <a:t> fie </a:t>
            </a:r>
            <a:r>
              <a:rPr lang="en-US" dirty="0" err="1"/>
              <a:t>în</a:t>
            </a:r>
            <a:r>
              <a:rPr lang="en-US" dirty="0"/>
              <a:t> </a:t>
            </a:r>
            <a:r>
              <a:rPr lang="en-US" dirty="0" err="1"/>
              <a:t>aceeaşi</a:t>
            </a:r>
            <a:r>
              <a:rPr lang="en-US" dirty="0"/>
              <a:t> </a:t>
            </a:r>
            <a:r>
              <a:rPr lang="en-US" dirty="0" err="1"/>
              <a:t>adresă</a:t>
            </a:r>
            <a:r>
              <a:rPr lang="en-US" dirty="0"/>
              <a:t> a </a:t>
            </a:r>
            <a:r>
              <a:rPr lang="en-US" dirty="0" err="1"/>
              <a:t>spaţiului</a:t>
            </a:r>
            <a:r>
              <a:rPr lang="en-US" dirty="0"/>
              <a:t> (</a:t>
            </a:r>
            <a:r>
              <a:rPr lang="en-US" dirty="0" err="1"/>
              <a:t>cerere</a:t>
            </a:r>
            <a:r>
              <a:rPr lang="en-US" dirty="0"/>
              <a:t>) </a:t>
            </a:r>
            <a:r>
              <a:rPr lang="en-US" dirty="0" err="1"/>
              <a:t>sau</a:t>
            </a:r>
            <a:r>
              <a:rPr lang="en-US" dirty="0"/>
              <a:t> </a:t>
            </a:r>
            <a:r>
              <a:rPr lang="en-US" dirty="0" err="1"/>
              <a:t>adrese</a:t>
            </a:r>
            <a:r>
              <a:rPr lang="en-US" dirty="0"/>
              <a:t> de </a:t>
            </a:r>
            <a:r>
              <a:rPr lang="en-US" dirty="0" err="1"/>
              <a:t>spaţii</a:t>
            </a:r>
            <a:r>
              <a:rPr lang="en-US" dirty="0"/>
              <a:t> </a:t>
            </a:r>
            <a:r>
              <a:rPr lang="en-US" dirty="0" err="1"/>
              <a:t>izolate</a:t>
            </a:r>
            <a:r>
              <a:rPr lang="en-US" dirty="0"/>
              <a:t> (</a:t>
            </a:r>
            <a:r>
              <a:rPr lang="en-US" dirty="0" err="1"/>
              <a:t>aceeaşi</a:t>
            </a:r>
            <a:r>
              <a:rPr lang="en-US" dirty="0"/>
              <a:t> </a:t>
            </a:r>
            <a:r>
              <a:rPr lang="en-US" dirty="0" err="1"/>
              <a:t>gazdă</a:t>
            </a:r>
            <a:r>
              <a:rPr lang="en-US" dirty="0"/>
              <a:t>, </a:t>
            </a:r>
            <a:r>
              <a:rPr lang="en-US" dirty="0" err="1"/>
              <a:t>sau</a:t>
            </a:r>
            <a:r>
              <a:rPr lang="en-US" dirty="0"/>
              <a:t> </a:t>
            </a:r>
            <a:r>
              <a:rPr lang="en-US" dirty="0" err="1"/>
              <a:t>gazdă</a:t>
            </a:r>
            <a:r>
              <a:rPr lang="en-US" dirty="0"/>
              <a:t> de la </a:t>
            </a:r>
            <a:r>
              <a:rPr lang="en-US" dirty="0" err="1"/>
              <a:t>distanţă</a:t>
            </a:r>
            <a:r>
              <a:rPr lang="en-US" dirty="0"/>
              <a:t> </a:t>
            </a:r>
            <a:r>
              <a:rPr lang="en-US" dirty="0" err="1"/>
              <a:t>într</a:t>
            </a:r>
            <a:r>
              <a:rPr lang="en-US" dirty="0"/>
              <a:t>-o </a:t>
            </a:r>
            <a:r>
              <a:rPr lang="en-US" dirty="0" err="1"/>
              <a:t>reţea</a:t>
            </a:r>
            <a:r>
              <a:rPr lang="en-US" dirty="0"/>
              <a:t>). </a:t>
            </a:r>
            <a:endParaRPr lang="ro-RO" dirty="0" smtClean="0"/>
          </a:p>
          <a:p>
            <a:r>
              <a:rPr lang="en-US" b="1" i="1" dirty="0" smtClean="0">
                <a:solidFill>
                  <a:srgbClr val="C00000"/>
                </a:solidFill>
              </a:rPr>
              <a:t>CORBA </a:t>
            </a:r>
            <a:r>
              <a:rPr lang="en-US" b="1" i="1" dirty="0" err="1">
                <a:solidFill>
                  <a:srgbClr val="C00000"/>
                </a:solidFill>
              </a:rPr>
              <a:t>este</a:t>
            </a:r>
            <a:r>
              <a:rPr lang="en-US" b="1" i="1" dirty="0">
                <a:solidFill>
                  <a:srgbClr val="C00000"/>
                </a:solidFill>
              </a:rPr>
              <a:t> </a:t>
            </a:r>
            <a:r>
              <a:rPr lang="en-US" b="1" i="1" dirty="0" err="1">
                <a:solidFill>
                  <a:srgbClr val="C00000"/>
                </a:solidFill>
              </a:rPr>
              <a:t>adesea</a:t>
            </a:r>
            <a:r>
              <a:rPr lang="en-US" b="1" i="1" dirty="0">
                <a:solidFill>
                  <a:srgbClr val="C00000"/>
                </a:solidFill>
              </a:rPr>
              <a:t> </a:t>
            </a:r>
            <a:r>
              <a:rPr lang="en-US" b="1" i="1" dirty="0" err="1">
                <a:solidFill>
                  <a:srgbClr val="C00000"/>
                </a:solidFill>
              </a:rPr>
              <a:t>descrisă</a:t>
            </a:r>
            <a:r>
              <a:rPr lang="en-US" b="1" i="1" dirty="0">
                <a:solidFill>
                  <a:srgbClr val="C00000"/>
                </a:solidFill>
              </a:rPr>
              <a:t> ca o "</a:t>
            </a:r>
            <a:r>
              <a:rPr lang="en-US" b="1" i="1" dirty="0" err="1">
                <a:solidFill>
                  <a:srgbClr val="C00000"/>
                </a:solidFill>
              </a:rPr>
              <a:t>magistrală</a:t>
            </a:r>
            <a:r>
              <a:rPr lang="en-US" b="1" i="1" dirty="0">
                <a:solidFill>
                  <a:srgbClr val="C00000"/>
                </a:solidFill>
              </a:rPr>
              <a:t> de software", </a:t>
            </a:r>
            <a:r>
              <a:rPr lang="en-US" dirty="0" err="1"/>
              <a:t>deoarece</a:t>
            </a:r>
            <a:r>
              <a:rPr lang="en-US" dirty="0"/>
              <a:t> </a:t>
            </a:r>
            <a:r>
              <a:rPr lang="en-US" dirty="0" err="1"/>
              <a:t>este</a:t>
            </a:r>
            <a:r>
              <a:rPr lang="en-US" dirty="0"/>
              <a:t> o </a:t>
            </a:r>
            <a:r>
              <a:rPr lang="en-US" dirty="0" err="1"/>
              <a:t>interfaţă</a:t>
            </a:r>
            <a:r>
              <a:rPr lang="en-US" dirty="0"/>
              <a:t> de </a:t>
            </a:r>
            <a:r>
              <a:rPr lang="en-US" dirty="0" err="1"/>
              <a:t>comunicaţii</a:t>
            </a:r>
            <a:r>
              <a:rPr lang="en-US" dirty="0"/>
              <a:t> </a:t>
            </a:r>
            <a:r>
              <a:rPr lang="en-US" dirty="0" err="1"/>
              <a:t>bazată</a:t>
            </a:r>
            <a:r>
              <a:rPr lang="en-US" dirty="0"/>
              <a:t> </a:t>
            </a:r>
            <a:r>
              <a:rPr lang="en-US" dirty="0" err="1"/>
              <a:t>pe</a:t>
            </a:r>
            <a:r>
              <a:rPr lang="en-US" dirty="0"/>
              <a:t> software </a:t>
            </a:r>
            <a:r>
              <a:rPr lang="en-US" dirty="0" err="1"/>
              <a:t>prin</a:t>
            </a:r>
            <a:r>
              <a:rPr lang="en-US" dirty="0"/>
              <a:t> </a:t>
            </a:r>
            <a:r>
              <a:rPr lang="en-US" dirty="0" err="1"/>
              <a:t>intermediul</a:t>
            </a:r>
            <a:r>
              <a:rPr lang="en-US" dirty="0"/>
              <a:t> </a:t>
            </a:r>
            <a:r>
              <a:rPr lang="en-US" dirty="0" err="1"/>
              <a:t>căreia</a:t>
            </a:r>
            <a:r>
              <a:rPr lang="en-US" dirty="0"/>
              <a:t> </a:t>
            </a:r>
            <a:r>
              <a:rPr lang="en-US" dirty="0" err="1"/>
              <a:t>obiectele</a:t>
            </a:r>
            <a:r>
              <a:rPr lang="en-US" dirty="0"/>
              <a:t> </a:t>
            </a:r>
            <a:r>
              <a:rPr lang="en-US" dirty="0" err="1"/>
              <a:t>sunt</a:t>
            </a:r>
            <a:r>
              <a:rPr lang="en-US" dirty="0"/>
              <a:t> </a:t>
            </a:r>
            <a:r>
              <a:rPr lang="en-US" dirty="0" err="1"/>
              <a:t>localizate</a:t>
            </a:r>
            <a:r>
              <a:rPr lang="en-US" dirty="0"/>
              <a:t> </a:t>
            </a:r>
            <a:r>
              <a:rPr lang="en-US" dirty="0" err="1"/>
              <a:t>şi</a:t>
            </a:r>
            <a:r>
              <a:rPr lang="en-US" dirty="0"/>
              <a:t> </a:t>
            </a:r>
            <a:r>
              <a:rPr lang="en-US" dirty="0" err="1"/>
              <a:t>accesate</a:t>
            </a:r>
            <a:r>
              <a:rPr lang="en-US" dirty="0"/>
              <a:t>. </a:t>
            </a:r>
            <a:endParaRPr lang="ro-RO" dirty="0" smtClean="0"/>
          </a:p>
          <a:p>
            <a:r>
              <a:rPr lang="fr-FR" dirty="0" smtClean="0"/>
              <a:t>Imaginea </a:t>
            </a:r>
            <a:r>
              <a:rPr lang="fr-FR" dirty="0"/>
              <a:t>de mai jos identifică componentele primare văzute într-o implementare CORBA.</a:t>
            </a:r>
            <a:endParaRPr lang="ru-RU" dirty="0"/>
          </a:p>
          <a:p>
            <a:endParaRPr lang="ru-RU" dirty="0"/>
          </a:p>
        </p:txBody>
      </p:sp>
    </p:spTree>
    <p:extLst>
      <p:ext uri="{BB962C8B-B14F-4D97-AF65-F5344CB8AC3E}">
        <p14:creationId xmlns:p14="http://schemas.microsoft.com/office/powerpoint/2010/main" val="12902160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descr="Imagini pentru common object request broker architectur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94909" y="1163782"/>
            <a:ext cx="7897091" cy="5098472"/>
          </a:xfrm>
          <a:prstGeom prst="rect">
            <a:avLst/>
          </a:prstGeom>
          <a:noFill/>
          <a:ln>
            <a:noFill/>
          </a:ln>
        </p:spPr>
      </p:pic>
      <p:sp>
        <p:nvSpPr>
          <p:cNvPr id="5" name="TextBox 4"/>
          <p:cNvSpPr txBox="1"/>
          <p:nvPr/>
        </p:nvSpPr>
        <p:spPr>
          <a:xfrm>
            <a:off x="110837" y="983673"/>
            <a:ext cx="4516582" cy="4801314"/>
          </a:xfrm>
          <a:prstGeom prst="rect">
            <a:avLst/>
          </a:prstGeom>
          <a:noFill/>
        </p:spPr>
        <p:txBody>
          <a:bodyPr wrap="square" rtlCol="0">
            <a:spAutoFit/>
          </a:bodyPr>
          <a:lstStyle/>
          <a:p>
            <a:r>
              <a:rPr lang="fr-FR" dirty="0"/>
              <a:t>Comunicarea de date de la client la server se realizează printr-o interfaţă bine definită orientată pe obiect. </a:t>
            </a:r>
            <a:r>
              <a:rPr lang="fr-FR" b="1" i="1" dirty="0">
                <a:solidFill>
                  <a:srgbClr val="C00000"/>
                </a:solidFill>
              </a:rPr>
              <a:t>Brokerul de solicitări de obiecte (ORB</a:t>
            </a:r>
            <a:r>
              <a:rPr lang="fr-FR" b="1" i="1" dirty="0" smtClean="0">
                <a:solidFill>
                  <a:srgbClr val="C00000"/>
                </a:solidFill>
              </a:rPr>
              <a:t>)</a:t>
            </a:r>
            <a:r>
              <a:rPr lang="fr-FR" dirty="0" smtClean="0"/>
              <a:t> </a:t>
            </a:r>
            <a:r>
              <a:rPr lang="fr-FR" dirty="0"/>
              <a:t>determină locaţia obiectului-ţintă, trimite o cerere către obiectul respectiv şi returnează orice răspuns apelantului. </a:t>
            </a:r>
            <a:endParaRPr lang="ro-RO" dirty="0" smtClean="0"/>
          </a:p>
          <a:p>
            <a:r>
              <a:rPr lang="fr-FR" dirty="0" smtClean="0"/>
              <a:t>Prin </a:t>
            </a:r>
            <a:r>
              <a:rPr lang="fr-FR" dirty="0"/>
              <a:t>intermediul acestei tehnologii orientate pe obiecte, dezvoltatorii pot profita de caracteristici precum </a:t>
            </a:r>
            <a:r>
              <a:rPr lang="fr-FR" b="1" i="1" dirty="0">
                <a:solidFill>
                  <a:srgbClr val="C00000"/>
                </a:solidFill>
              </a:rPr>
              <a:t>moştenirea, încapsularea, polimorfismul şi legarea dinamică a execuţiei.</a:t>
            </a:r>
            <a:r>
              <a:rPr lang="fr-FR" dirty="0"/>
              <a:t> </a:t>
            </a:r>
            <a:endParaRPr lang="ro-RO" dirty="0" smtClean="0"/>
          </a:p>
          <a:p>
            <a:r>
              <a:rPr lang="fr-FR" dirty="0" smtClean="0"/>
              <a:t>Aceste </a:t>
            </a:r>
            <a:r>
              <a:rPr lang="fr-FR" dirty="0"/>
              <a:t>caracteristici permit ca </a:t>
            </a:r>
            <a:r>
              <a:rPr lang="fr-FR" dirty="0" smtClean="0"/>
              <a:t>aplicaţiile</a:t>
            </a:r>
            <a:endParaRPr lang="ro-RO" dirty="0" smtClean="0"/>
          </a:p>
          <a:p>
            <a:r>
              <a:rPr lang="fr-FR" dirty="0" smtClean="0"/>
              <a:t> </a:t>
            </a:r>
            <a:r>
              <a:rPr lang="fr-FR" dirty="0"/>
              <a:t>să fie modificate, modificate şi reutilizate, cu modificări minime la interfaţa părinte. Imaginea </a:t>
            </a:r>
            <a:r>
              <a:rPr lang="fr-FR" dirty="0" smtClean="0"/>
              <a:t>d</a:t>
            </a:r>
            <a:r>
              <a:rPr lang="ro-RO" dirty="0" smtClean="0"/>
              <a:t>ată</a:t>
            </a:r>
            <a:r>
              <a:rPr lang="fr-FR" dirty="0" smtClean="0"/>
              <a:t> </a:t>
            </a:r>
            <a:r>
              <a:rPr lang="fr-FR" dirty="0"/>
              <a:t>identifică modul în care un client trimite o cerere către un server prin ORB</a:t>
            </a:r>
            <a:r>
              <a:rPr lang="fr-FR" dirty="0" smtClean="0"/>
              <a:t>.</a:t>
            </a:r>
            <a:endParaRPr lang="ru-RU" dirty="0"/>
          </a:p>
        </p:txBody>
      </p:sp>
    </p:spTree>
    <p:extLst>
      <p:ext uri="{BB962C8B-B14F-4D97-AF65-F5344CB8AC3E}">
        <p14:creationId xmlns:p14="http://schemas.microsoft.com/office/powerpoint/2010/main" val="138353773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484909"/>
            <a:ext cx="11388436" cy="5692054"/>
          </a:xfrm>
        </p:spPr>
        <p:txBody>
          <a:bodyPr>
            <a:normAutofit/>
          </a:bodyPr>
          <a:lstStyle/>
          <a:p>
            <a:r>
              <a:rPr lang="fr-FR" b="1" i="1" dirty="0" smtClean="0">
                <a:solidFill>
                  <a:srgbClr val="002060"/>
                </a:solidFill>
              </a:rPr>
              <a:t>Piatra </a:t>
            </a:r>
            <a:r>
              <a:rPr lang="fr-FR" b="1" i="1" dirty="0">
                <a:solidFill>
                  <a:srgbClr val="002060"/>
                </a:solidFill>
              </a:rPr>
              <a:t>de temelie a standardelor CORBA este Limbajul de definire a </a:t>
            </a:r>
            <a:r>
              <a:rPr lang="fr-FR" b="1" i="1" dirty="0" smtClean="0">
                <a:solidFill>
                  <a:srgbClr val="002060"/>
                </a:solidFill>
              </a:rPr>
              <a:t>interfeţei</a:t>
            </a:r>
            <a:r>
              <a:rPr lang="ro-RO" b="1" i="1" dirty="0" smtClean="0">
                <a:solidFill>
                  <a:srgbClr val="002060"/>
                </a:solidFill>
              </a:rPr>
              <a:t> </a:t>
            </a:r>
            <a:r>
              <a:rPr lang="fr-FR" b="1" i="1" dirty="0">
                <a:solidFill>
                  <a:srgbClr val="C00000"/>
                </a:solidFill>
              </a:rPr>
              <a:t>(IDL) </a:t>
            </a:r>
            <a:r>
              <a:rPr lang="fr-FR" dirty="0" smtClean="0"/>
              <a:t>. </a:t>
            </a:r>
            <a:endParaRPr lang="ro-RO" dirty="0" smtClean="0"/>
          </a:p>
          <a:p>
            <a:r>
              <a:rPr lang="fr-FR" dirty="0" smtClean="0"/>
              <a:t>IDL </a:t>
            </a:r>
            <a:r>
              <a:rPr lang="fr-FR" dirty="0"/>
              <a:t>este standardul OMG pentru definirea API neutre în limbaj şi oferă delimitarea independentă de platformă a interfeţelor obiectelor distribuite. </a:t>
            </a:r>
            <a:endParaRPr lang="ro-RO" dirty="0" smtClean="0"/>
          </a:p>
          <a:p>
            <a:r>
              <a:rPr lang="fr-FR" dirty="0" smtClean="0"/>
              <a:t>Capacitatea </a:t>
            </a:r>
            <a:r>
              <a:rPr lang="fr-FR" dirty="0"/>
              <a:t>mediilor CORBA de a asigura coerenţa între clienţi şi servere în medii eterogene începe cu o definiţie standardizată a datelor şi operaţiilor care constituie interfaţa client / server. </a:t>
            </a:r>
            <a:endParaRPr lang="ro-RO" dirty="0" smtClean="0"/>
          </a:p>
          <a:p>
            <a:r>
              <a:rPr lang="fr-FR" dirty="0" smtClean="0"/>
              <a:t>Acest </a:t>
            </a:r>
            <a:r>
              <a:rPr lang="fr-FR" dirty="0"/>
              <a:t>mecanism de standardizare este IDL şi este folosit de CORBA pentru a descrie interfeţele obiectelor.</a:t>
            </a:r>
            <a:endParaRPr lang="ru-RU" dirty="0"/>
          </a:p>
          <a:p>
            <a:r>
              <a:rPr lang="fr-FR" dirty="0"/>
              <a:t>IDL defineşte modulele, interfeţele şi operaţiile pentru aplicaţii şi nu este considerat limbaj de programare. Diferitele limbi de programare cum ar fi Ada, C ++ sau Java furnizează implementarea interfeţei prin mapări IDL standardizate.</a:t>
            </a:r>
            <a:endParaRPr lang="ru-RU" dirty="0"/>
          </a:p>
          <a:p>
            <a:endParaRPr lang="ru-RU" dirty="0"/>
          </a:p>
        </p:txBody>
      </p:sp>
    </p:spTree>
    <p:extLst>
      <p:ext uri="{BB962C8B-B14F-4D97-AF65-F5344CB8AC3E}">
        <p14:creationId xmlns:p14="http://schemas.microsoft.com/office/powerpoint/2010/main" val="13485266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01782"/>
            <a:ext cx="10515600" cy="5775181"/>
          </a:xfrm>
        </p:spPr>
        <p:txBody>
          <a:bodyPr/>
          <a:lstStyle/>
          <a:p>
            <a:endParaRPr lang="ro-RO" sz="3200" b="1" i="1" dirty="0" smtClean="0">
              <a:solidFill>
                <a:srgbClr val="002060"/>
              </a:solidFill>
            </a:endParaRPr>
          </a:p>
          <a:p>
            <a:r>
              <a:rPr lang="fr-FR" sz="3600" b="1" i="1" dirty="0" smtClean="0">
                <a:solidFill>
                  <a:srgbClr val="002060"/>
                </a:solidFill>
              </a:rPr>
              <a:t>Dezvoltarea </a:t>
            </a:r>
            <a:r>
              <a:rPr lang="fr-FR" sz="3600" b="1" i="1" dirty="0">
                <a:solidFill>
                  <a:srgbClr val="002060"/>
                </a:solidFill>
              </a:rPr>
              <a:t>aplicaţiilor utilizând ORBexpress. </a:t>
            </a:r>
            <a:endParaRPr lang="ro-RO" sz="3600" b="1" i="1" dirty="0" smtClean="0">
              <a:solidFill>
                <a:srgbClr val="002060"/>
              </a:solidFill>
            </a:endParaRPr>
          </a:p>
          <a:p>
            <a:pPr marL="0" indent="0">
              <a:buNone/>
            </a:pPr>
            <a:endParaRPr lang="ro-RO" sz="3600" b="1" i="1" dirty="0" smtClean="0">
              <a:solidFill>
                <a:srgbClr val="002060"/>
              </a:solidFill>
            </a:endParaRPr>
          </a:p>
          <a:p>
            <a:r>
              <a:rPr lang="fr-FR" sz="3600" dirty="0" smtClean="0"/>
              <a:t>Paşii </a:t>
            </a:r>
            <a:r>
              <a:rPr lang="fr-FR" sz="3600" dirty="0"/>
              <a:t>de bază ai dezvoltării CORBA pot fi văzuţi în figura 4.32. </a:t>
            </a:r>
            <a:endParaRPr lang="ro-RO" sz="3600" dirty="0" smtClean="0"/>
          </a:p>
          <a:p>
            <a:r>
              <a:rPr lang="fr-FR" sz="3600" dirty="0" smtClean="0"/>
              <a:t>Această </a:t>
            </a:r>
            <a:r>
              <a:rPr lang="fr-FR" sz="3600" dirty="0"/>
              <a:t>figură oferă o imagine de ansamblu asupra modului în care IDL este tradus în limba corespunzătoare (în acest exemplu, C ++), mapată la codul sursă, compilată, apoi legată cu biblioteca ORB, rezultând implementarea clientului şi a serverului.</a:t>
            </a:r>
            <a:endParaRPr lang="ru-RU" sz="3600" dirty="0"/>
          </a:p>
          <a:p>
            <a:endParaRPr lang="ru-RU" dirty="0"/>
          </a:p>
        </p:txBody>
      </p:sp>
    </p:spTree>
    <p:extLst>
      <p:ext uri="{BB962C8B-B14F-4D97-AF65-F5344CB8AC3E}">
        <p14:creationId xmlns:p14="http://schemas.microsoft.com/office/powerpoint/2010/main" val="397613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378" name="Group 2"/>
          <p:cNvGrpSpPr>
            <a:grpSpLocks/>
          </p:cNvGrpSpPr>
          <p:nvPr/>
        </p:nvGrpSpPr>
        <p:grpSpPr bwMode="auto">
          <a:xfrm>
            <a:off x="2286000" y="2819400"/>
            <a:ext cx="7924800" cy="3797300"/>
            <a:chOff x="240" y="1200"/>
            <a:chExt cx="2913" cy="2392"/>
          </a:xfrm>
        </p:grpSpPr>
        <p:sp>
          <p:nvSpPr>
            <p:cNvPr id="229382" name="Rectangle 3"/>
            <p:cNvSpPr>
              <a:spLocks noChangeArrowheads="1"/>
            </p:cNvSpPr>
            <p:nvPr/>
          </p:nvSpPr>
          <p:spPr bwMode="auto">
            <a:xfrm>
              <a:off x="1056" y="1200"/>
              <a:ext cx="1270" cy="7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Процесс</a:t>
              </a:r>
            </a:p>
            <a:p>
              <a:pPr algn="ctr">
                <a:spcBef>
                  <a:spcPct val="0"/>
                </a:spcBef>
                <a:buClrTx/>
                <a:buSzTx/>
                <a:buFontTx/>
                <a:buNone/>
              </a:pPr>
              <a:r>
                <a:rPr lang="ru-RU" altLang="ru-RU" sz="1800">
                  <a:solidFill>
                    <a:schemeClr val="bg1"/>
                  </a:solidFill>
                  <a:latin typeface="Arial" panose="020B0604020202020204" pitchFamily="34" charset="0"/>
                </a:rPr>
                <a:t>разрешения проблем</a:t>
              </a:r>
            </a:p>
          </p:txBody>
        </p:sp>
        <p:sp>
          <p:nvSpPr>
            <p:cNvPr id="229383" name="Rectangle 4"/>
            <p:cNvSpPr>
              <a:spLocks noChangeArrowheads="1"/>
            </p:cNvSpPr>
            <p:nvPr/>
          </p:nvSpPr>
          <p:spPr bwMode="auto">
            <a:xfrm>
              <a:off x="240" y="2640"/>
              <a:ext cx="1361"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Подготовительная</a:t>
              </a:r>
            </a:p>
            <a:p>
              <a:pPr algn="ctr">
                <a:spcBef>
                  <a:spcPct val="0"/>
                </a:spcBef>
                <a:buClrTx/>
                <a:buSzTx/>
                <a:buFontTx/>
                <a:buNone/>
              </a:pPr>
              <a:r>
                <a:rPr lang="ru-RU" altLang="ru-RU" sz="1800">
                  <a:solidFill>
                    <a:schemeClr val="bg1"/>
                  </a:solidFill>
                  <a:latin typeface="Arial" panose="020B0604020202020204" pitchFamily="34" charset="0"/>
                </a:rPr>
                <a:t> работа</a:t>
              </a:r>
            </a:p>
          </p:txBody>
        </p:sp>
        <p:sp>
          <p:nvSpPr>
            <p:cNvPr id="229384" name="Rectangle 5"/>
            <p:cNvSpPr>
              <a:spLocks noChangeArrowheads="1"/>
            </p:cNvSpPr>
            <p:nvPr/>
          </p:nvSpPr>
          <p:spPr bwMode="auto">
            <a:xfrm>
              <a:off x="1872" y="2640"/>
              <a:ext cx="1281" cy="95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Разрешение проблем</a:t>
              </a:r>
            </a:p>
          </p:txBody>
        </p:sp>
        <p:sp>
          <p:nvSpPr>
            <p:cNvPr id="229385" name="Line 6"/>
            <p:cNvSpPr>
              <a:spLocks noChangeShapeType="1"/>
            </p:cNvSpPr>
            <p:nvPr/>
          </p:nvSpPr>
          <p:spPr bwMode="auto">
            <a:xfrm>
              <a:off x="768" y="2208"/>
              <a:ext cx="1844" cy="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9386" name="Line 7"/>
            <p:cNvSpPr>
              <a:spLocks noChangeShapeType="1"/>
            </p:cNvSpPr>
            <p:nvPr/>
          </p:nvSpPr>
          <p:spPr bwMode="auto">
            <a:xfrm>
              <a:off x="1680" y="1920"/>
              <a:ext cx="0"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9387" name="Line 8"/>
            <p:cNvSpPr>
              <a:spLocks noChangeShapeType="1"/>
            </p:cNvSpPr>
            <p:nvPr/>
          </p:nvSpPr>
          <p:spPr bwMode="auto">
            <a:xfrm>
              <a:off x="768" y="2208"/>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29388" name="Line 9"/>
            <p:cNvSpPr>
              <a:spLocks noChangeShapeType="1"/>
            </p:cNvSpPr>
            <p:nvPr/>
          </p:nvSpPr>
          <p:spPr bwMode="auto">
            <a:xfrm>
              <a:off x="2592" y="2208"/>
              <a:ext cx="0" cy="4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35850" name="Rectangle 10"/>
          <p:cNvSpPr>
            <a:spLocks noGrp="1" noChangeArrowheads="1"/>
          </p:cNvSpPr>
          <p:nvPr>
            <p:ph type="title"/>
          </p:nvPr>
        </p:nvSpPr>
        <p:spPr>
          <a:xfrm>
            <a:off x="2209800" y="152400"/>
            <a:ext cx="7772400" cy="679450"/>
          </a:xfrm>
        </p:spPr>
        <p:txBody>
          <a:bodyPr>
            <a:normAutofit fontScale="90000"/>
          </a:bodyPr>
          <a:lstStyle/>
          <a:p>
            <a:pPr>
              <a:defRPr/>
            </a:pPr>
            <a:r>
              <a:rPr lang="ru-RU" altLang="ru-RU"/>
              <a:t>Вспомогательные процессы</a:t>
            </a:r>
          </a:p>
        </p:txBody>
      </p:sp>
      <p:sp>
        <p:nvSpPr>
          <p:cNvPr id="229380" name="Rectangle 11"/>
          <p:cNvSpPr>
            <a:spLocks noGrp="1" noChangeArrowheads="1"/>
          </p:cNvSpPr>
          <p:nvPr>
            <p:ph type="body" sz="half" idx="1"/>
          </p:nvPr>
        </p:nvSpPr>
        <p:spPr>
          <a:xfrm>
            <a:off x="2133600" y="838200"/>
            <a:ext cx="7772400" cy="1828800"/>
          </a:xfrm>
        </p:spPr>
        <p:txBody>
          <a:bodyPr/>
          <a:lstStyle/>
          <a:p>
            <a:pPr>
              <a:lnSpc>
                <a:spcPct val="90000"/>
              </a:lnSpc>
            </a:pPr>
            <a:r>
              <a:rPr lang="ru-RU" altLang="ru-RU" sz="2400" b="1" dirty="0"/>
              <a:t>Процесс разрешения проблем</a:t>
            </a:r>
            <a:r>
              <a:rPr lang="ru-RU" altLang="ru-RU" sz="2400" dirty="0"/>
              <a:t> (</a:t>
            </a:r>
            <a:r>
              <a:rPr lang="en-US" altLang="ru-RU" sz="2400" dirty="0"/>
              <a:t>problem resolution process</a:t>
            </a:r>
            <a:r>
              <a:rPr lang="ru-RU" altLang="ru-RU" sz="2400" dirty="0"/>
              <a:t>) предусматривает анализ и решение проблем (включая обнаруженные несоответствия) независимо от их происхождения или источника</a:t>
            </a:r>
          </a:p>
        </p:txBody>
      </p:sp>
      <p:sp>
        <p:nvSpPr>
          <p:cNvPr id="229381" name="Rectangle 12"/>
          <p:cNvSpPr>
            <a:spLocks noGrp="1" noChangeArrowheads="1"/>
          </p:cNvSpPr>
          <p:nvPr>
            <p:ph sz="half" idx="2"/>
          </p:nvPr>
        </p:nvSpPr>
        <p:spPr/>
        <p:txBody>
          <a:bodyPr/>
          <a:lstStyle/>
          <a:p>
            <a:endParaRPr lang="ru-RU" altLang="ru-RU"/>
          </a:p>
        </p:txBody>
      </p:sp>
    </p:spTree>
    <p:extLst>
      <p:ext uri="{BB962C8B-B14F-4D97-AF65-F5344CB8AC3E}">
        <p14:creationId xmlns:p14="http://schemas.microsoft.com/office/powerpoint/2010/main" val="237621591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01782"/>
            <a:ext cx="10515600" cy="5775181"/>
          </a:xfrm>
        </p:spPr>
        <p:txBody>
          <a:bodyPr>
            <a:normAutofit/>
          </a:bodyPr>
          <a:lstStyle/>
          <a:p>
            <a:r>
              <a:rPr lang="fr-FR" sz="3600" b="1" i="1" dirty="0"/>
              <a:t>Paşii de bază pentru dezvoltarea CORBA includ</a:t>
            </a:r>
            <a:r>
              <a:rPr lang="fr-FR" sz="3600" dirty="0"/>
              <a:t>:</a:t>
            </a:r>
            <a:endParaRPr lang="ru-RU" sz="3600" dirty="0"/>
          </a:p>
          <a:p>
            <a:pPr marL="0" lvl="0" indent="0">
              <a:buNone/>
            </a:pPr>
            <a:r>
              <a:rPr lang="ro-RO" sz="3600" i="1" dirty="0" smtClean="0"/>
              <a:t>1</a:t>
            </a:r>
            <a:r>
              <a:rPr lang="ro-RO" sz="3600" b="1" i="1" dirty="0" smtClean="0">
                <a:solidFill>
                  <a:srgbClr val="002060"/>
                </a:solidFill>
              </a:rPr>
              <a:t>. </a:t>
            </a:r>
            <a:r>
              <a:rPr lang="fr-FR" sz="3600" b="1" i="1" dirty="0" smtClean="0">
                <a:solidFill>
                  <a:srgbClr val="002060"/>
                </a:solidFill>
              </a:rPr>
              <a:t>Creare </a:t>
            </a:r>
            <a:r>
              <a:rPr lang="fr-FR" sz="3600" b="1" i="1" dirty="0">
                <a:solidFill>
                  <a:srgbClr val="002060"/>
                </a:solidFill>
              </a:rPr>
              <a:t>IDL pentru a defini interfeţele de aplicaţie</a:t>
            </a:r>
            <a:r>
              <a:rPr lang="fr-FR" sz="3600" i="1" dirty="0"/>
              <a:t>.</a:t>
            </a:r>
            <a:r>
              <a:rPr lang="fr-FR" sz="3600" b="1" i="1" dirty="0"/>
              <a:t> </a:t>
            </a:r>
            <a:r>
              <a:rPr lang="fr-FR" sz="3600" dirty="0"/>
              <a:t>IDL oferă sistemelor de operare şi limbajelor de programare interfeţe independente pentru toate serviciile şi componentele care sunt legate de ORB. IDL specifică o descriere a serviciilor pe care o componentă de server le expune clientului. Termenul „compilator IDL“ este adesea folosit, dar IDL este de fapt tradus într-un limbaj de programare</a:t>
            </a:r>
            <a:r>
              <a:rPr lang="fr-FR" sz="3600" dirty="0" smtClean="0"/>
              <a:t>.</a:t>
            </a:r>
            <a:endParaRPr lang="ru-RU" sz="3600" dirty="0"/>
          </a:p>
        </p:txBody>
      </p:sp>
    </p:spTree>
    <p:extLst>
      <p:ext uri="{BB962C8B-B14F-4D97-AF65-F5344CB8AC3E}">
        <p14:creationId xmlns:p14="http://schemas.microsoft.com/office/powerpoint/2010/main" val="23214129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73529"/>
            <a:ext cx="10515600" cy="5703434"/>
          </a:xfrm>
        </p:spPr>
        <p:txBody>
          <a:bodyPr>
            <a:normAutofit/>
          </a:bodyPr>
          <a:lstStyle/>
          <a:p>
            <a:pPr marL="0" lvl="0" indent="0">
              <a:buNone/>
            </a:pPr>
            <a:r>
              <a:rPr lang="ro-RO" sz="3600" b="1" i="1" dirty="0">
                <a:solidFill>
                  <a:srgbClr val="002060"/>
                </a:solidFill>
              </a:rPr>
              <a:t>2. </a:t>
            </a:r>
            <a:r>
              <a:rPr lang="fr-FR" sz="3600" b="1" i="1" dirty="0">
                <a:solidFill>
                  <a:srgbClr val="002060"/>
                </a:solidFill>
              </a:rPr>
              <a:t>Translare IDL. </a:t>
            </a:r>
            <a:r>
              <a:rPr lang="fr-FR" sz="3600" dirty="0"/>
              <a:t>Un traducător IDL generează de obicei două părţi cooperative pentru implementarea clientului şi a serverului, codul </a:t>
            </a:r>
            <a:r>
              <a:rPr lang="fr-FR" sz="3600" b="1" i="1" dirty="0"/>
              <a:t>stub</a:t>
            </a:r>
            <a:r>
              <a:rPr lang="fr-FR" sz="3600" dirty="0"/>
              <a:t> şi codul </a:t>
            </a:r>
            <a:r>
              <a:rPr lang="fr-FR" sz="3600" b="1" i="1" dirty="0"/>
              <a:t>scheletului</a:t>
            </a:r>
            <a:r>
              <a:rPr lang="fr-FR" sz="3600" dirty="0"/>
              <a:t>. Codul stubgenerat pentru clasele de interfaţă este asociat cu o aplicaţie client şi oferă utilizatorului o interfaţă de programare a aplicaţiilor (API) bine definită. În acest exemplu, IDL este tradus în C ++.</a:t>
            </a:r>
            <a:endParaRPr lang="ru-RU" sz="3600" dirty="0"/>
          </a:p>
          <a:p>
            <a:pPr marL="0" lvl="0" indent="0">
              <a:buNone/>
            </a:pPr>
            <a:r>
              <a:rPr lang="ro-RO" sz="3600" b="1" i="1" dirty="0">
                <a:solidFill>
                  <a:srgbClr val="002060"/>
                </a:solidFill>
              </a:rPr>
              <a:t>3. </a:t>
            </a:r>
            <a:r>
              <a:rPr lang="fr-FR" sz="3600" b="1" i="1" dirty="0">
                <a:solidFill>
                  <a:srgbClr val="002060"/>
                </a:solidFill>
              </a:rPr>
              <a:t>Compilarea fişierelor de interfaţă. </a:t>
            </a:r>
            <a:r>
              <a:rPr lang="fr-FR" sz="3600" dirty="0"/>
              <a:t>Odată ce IDL este tradus în limba corespunzătoare,     C ++ în acest exemplu, aceste fişiere de interfaţă sunt compilate şi pregătite pentru implementarea obiectului.</a:t>
            </a:r>
            <a:endParaRPr lang="ru-RU" sz="3600" dirty="0"/>
          </a:p>
        </p:txBody>
      </p:sp>
    </p:spTree>
    <p:extLst>
      <p:ext uri="{BB962C8B-B14F-4D97-AF65-F5344CB8AC3E}">
        <p14:creationId xmlns:p14="http://schemas.microsoft.com/office/powerpoint/2010/main" val="286634401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77585" y="318655"/>
            <a:ext cx="11756571" cy="6163788"/>
          </a:xfrm>
        </p:spPr>
        <p:txBody>
          <a:bodyPr>
            <a:noAutofit/>
          </a:bodyPr>
          <a:lstStyle/>
          <a:p>
            <a:pPr marL="0" lvl="0" indent="0">
              <a:buNone/>
            </a:pPr>
            <a:r>
              <a:rPr lang="ro-RO" sz="3600" b="1" i="1" dirty="0">
                <a:solidFill>
                  <a:srgbClr val="002060"/>
                </a:solidFill>
              </a:rPr>
              <a:t>4. </a:t>
            </a:r>
            <a:r>
              <a:rPr lang="fr-FR" sz="3600" b="1" i="1" dirty="0">
                <a:solidFill>
                  <a:srgbClr val="002060"/>
                </a:solidFill>
              </a:rPr>
              <a:t>Finalizarea implementării. </a:t>
            </a:r>
            <a:r>
              <a:rPr lang="fr-FR" sz="3600" dirty="0"/>
              <a:t>Dacă clasele de implementare sunt incomplete, fişierele de spec. şi antet şi organismele şi definiţiile complete trebuie să fie modificate înainte de a trece prin a fi compilate. Rezultatul este o implementare completă a clientului / serverului.</a:t>
            </a:r>
            <a:endParaRPr lang="ru-RU" sz="3600" dirty="0"/>
          </a:p>
          <a:p>
            <a:pPr marL="0" indent="0">
              <a:buNone/>
            </a:pPr>
            <a:r>
              <a:rPr lang="fr-FR" sz="3600" b="1" i="1" dirty="0">
                <a:solidFill>
                  <a:srgbClr val="002060"/>
                </a:solidFill>
              </a:rPr>
              <a:t>5. Compilarea implementării. </a:t>
            </a:r>
            <a:r>
              <a:rPr lang="fr-FR" sz="3600" dirty="0"/>
              <a:t>Dacă clasa de implementare este completă, interfeţele client sunt pregătite pentru a fi utilizate în aplicaţia client şi pot fi integrate imediat în procesul clientului. Acest proces client este responsabil pentru obţinerea unei referinţe de obiect la un anumit obiect, permiţând clientului să formuleze cereri către acel obiect sub forma unui apel de metodă pe API generat</a:t>
            </a:r>
            <a:r>
              <a:rPr lang="fr-FR" sz="3600" dirty="0" smtClean="0"/>
              <a:t>.</a:t>
            </a:r>
            <a:endParaRPr lang="ro-RO" sz="3600" dirty="0" smtClean="0"/>
          </a:p>
          <a:p>
            <a:pPr marL="0" indent="0">
              <a:buNone/>
            </a:pPr>
            <a:endParaRPr lang="ru-RU" sz="3600" dirty="0"/>
          </a:p>
        </p:txBody>
      </p:sp>
    </p:spTree>
    <p:extLst>
      <p:ext uri="{BB962C8B-B14F-4D97-AF65-F5344CB8AC3E}">
        <p14:creationId xmlns:p14="http://schemas.microsoft.com/office/powerpoint/2010/main" val="144648540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24543"/>
            <a:ext cx="10515600" cy="5752420"/>
          </a:xfrm>
        </p:spPr>
        <p:txBody>
          <a:bodyPr/>
          <a:lstStyle/>
          <a:p>
            <a:pPr marL="0" indent="0">
              <a:buNone/>
            </a:pPr>
            <a:r>
              <a:rPr lang="fr-FR" sz="3600" b="1" i="1" dirty="0">
                <a:solidFill>
                  <a:srgbClr val="002060"/>
                </a:solidFill>
              </a:rPr>
              <a:t>6. Legarea aplicaţiei. </a:t>
            </a:r>
            <a:r>
              <a:rPr lang="fr-FR" sz="3600" dirty="0"/>
              <a:t>Când toate codurile obiectului din etapele trei şi cinci au fost compilate, clasele de implementare a obiectelor trebuie să fie legate de link-ul C ++. După conectarea la biblioteca ORB, în acest exemplu ORBexpress, sunt create două operaţii executabile, una pentru client şi una pentru server.</a:t>
            </a:r>
            <a:endParaRPr lang="ru-RU" sz="3600" dirty="0"/>
          </a:p>
          <a:p>
            <a:pPr marL="0" indent="0">
              <a:buNone/>
            </a:pPr>
            <a:r>
              <a:rPr lang="fr-FR" sz="3600" b="1" i="1" dirty="0">
                <a:solidFill>
                  <a:srgbClr val="002060"/>
                </a:solidFill>
              </a:rPr>
              <a:t>7. Rulare client şi server. </a:t>
            </a:r>
            <a:r>
              <a:rPr lang="fr-FR" sz="3600" dirty="0"/>
              <a:t>Procesul de dezvoltare este complet şi clientul va comunica acum cu serverul. Serverul utilizează clasele de implementare a obiectelor care îi permit să comunice cu obiectele create de cererile clientului.</a:t>
            </a:r>
            <a:endParaRPr lang="ru-RU" sz="3600" dirty="0"/>
          </a:p>
          <a:p>
            <a:endParaRPr lang="ru-RU" dirty="0"/>
          </a:p>
        </p:txBody>
      </p:sp>
    </p:spTree>
    <p:extLst>
      <p:ext uri="{BB962C8B-B14F-4D97-AF65-F5344CB8AC3E}">
        <p14:creationId xmlns:p14="http://schemas.microsoft.com/office/powerpoint/2010/main" val="14315130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28600" y="0"/>
            <a:ext cx="11963400" cy="6678386"/>
          </a:xfrm>
        </p:spPr>
        <p:txBody>
          <a:bodyPr>
            <a:noAutofit/>
          </a:bodyPr>
          <a:lstStyle/>
          <a:p>
            <a:r>
              <a:rPr lang="en-US" sz="3600" b="1" i="1" dirty="0" smtClean="0">
                <a:solidFill>
                  <a:srgbClr val="C00000"/>
                </a:solidFill>
              </a:rPr>
              <a:t>4.2.</a:t>
            </a:r>
            <a:r>
              <a:rPr lang="ru-RU" sz="3600" b="1" i="1" dirty="0" smtClean="0">
                <a:solidFill>
                  <a:srgbClr val="C00000"/>
                </a:solidFill>
              </a:rPr>
              <a:t>6</a:t>
            </a:r>
            <a:r>
              <a:rPr lang="en-US" sz="3600" b="1" i="1" dirty="0" smtClean="0">
                <a:solidFill>
                  <a:srgbClr val="C00000"/>
                </a:solidFill>
              </a:rPr>
              <a:t>.4</a:t>
            </a:r>
            <a:r>
              <a:rPr lang="en-US" sz="3600" b="1" i="1" dirty="0">
                <a:solidFill>
                  <a:srgbClr val="C00000"/>
                </a:solidFill>
              </a:rPr>
              <a:t>. </a:t>
            </a:r>
            <a:r>
              <a:rPr lang="ro-RO" sz="3600" b="1" i="1" dirty="0">
                <a:solidFill>
                  <a:srgbClr val="C00000"/>
                </a:solidFill>
              </a:rPr>
              <a:t>Protocolul </a:t>
            </a:r>
            <a:r>
              <a:rPr lang="fr-FR" sz="3600" b="1" i="1" dirty="0">
                <a:solidFill>
                  <a:srgbClr val="C00000"/>
                </a:solidFill>
              </a:rPr>
              <a:t>pentru schimbul de informaţii structurate SOAP</a:t>
            </a:r>
            <a:endParaRPr lang="ru-RU" sz="3600" b="1" dirty="0">
              <a:solidFill>
                <a:srgbClr val="C00000"/>
              </a:solidFill>
            </a:endParaRPr>
          </a:p>
          <a:p>
            <a:r>
              <a:rPr lang="en-US" sz="3400" dirty="0"/>
              <a:t>SOAP </a:t>
            </a:r>
            <a:r>
              <a:rPr lang="en-US" sz="3400" dirty="0" err="1"/>
              <a:t>este</a:t>
            </a:r>
            <a:r>
              <a:rPr lang="en-US" sz="3400" dirty="0"/>
              <a:t> un protocol </a:t>
            </a:r>
            <a:r>
              <a:rPr lang="en-US" sz="3400" dirty="0" err="1"/>
              <a:t>bazat</a:t>
            </a:r>
            <a:r>
              <a:rPr lang="en-US" sz="3400" dirty="0"/>
              <a:t> </a:t>
            </a:r>
            <a:r>
              <a:rPr lang="en-US" sz="3400" dirty="0" err="1"/>
              <a:t>pe</a:t>
            </a:r>
            <a:r>
              <a:rPr lang="en-US" sz="3400" dirty="0"/>
              <a:t> XML </a:t>
            </a:r>
            <a:r>
              <a:rPr lang="en-US" sz="3400" dirty="0" err="1"/>
              <a:t>pentru</a:t>
            </a:r>
            <a:r>
              <a:rPr lang="en-US" sz="3400" dirty="0"/>
              <a:t> </a:t>
            </a:r>
            <a:r>
              <a:rPr lang="en-US" sz="3400" dirty="0" err="1"/>
              <a:t>accesarea</a:t>
            </a:r>
            <a:r>
              <a:rPr lang="en-US" sz="3400" dirty="0"/>
              <a:t> </a:t>
            </a:r>
            <a:r>
              <a:rPr lang="en-US" sz="3400" dirty="0" err="1"/>
              <a:t>serviciilor</a:t>
            </a:r>
            <a:r>
              <a:rPr lang="en-US" sz="3400" dirty="0"/>
              <a:t> web </a:t>
            </a:r>
            <a:r>
              <a:rPr lang="en-US" sz="3400" dirty="0" err="1"/>
              <a:t>prin</a:t>
            </a:r>
            <a:r>
              <a:rPr lang="en-US" sz="3400" dirty="0"/>
              <a:t> HTTP. Are </a:t>
            </a:r>
            <a:r>
              <a:rPr lang="en-US" sz="3400" dirty="0" err="1"/>
              <a:t>anumite</a:t>
            </a:r>
            <a:r>
              <a:rPr lang="en-US" sz="3400" dirty="0"/>
              <a:t> </a:t>
            </a:r>
            <a:r>
              <a:rPr lang="en-US" sz="3400" dirty="0" err="1"/>
              <a:t>specificaţii</a:t>
            </a:r>
            <a:r>
              <a:rPr lang="en-US" sz="3400" dirty="0"/>
              <a:t> care </a:t>
            </a:r>
            <a:r>
              <a:rPr lang="en-US" sz="3400" dirty="0" err="1"/>
              <a:t>ar</a:t>
            </a:r>
            <a:r>
              <a:rPr lang="en-US" sz="3400" dirty="0"/>
              <a:t> </a:t>
            </a:r>
            <a:r>
              <a:rPr lang="en-US" sz="3400" dirty="0" err="1"/>
              <a:t>putea</a:t>
            </a:r>
            <a:r>
              <a:rPr lang="en-US" sz="3400" dirty="0"/>
              <a:t> fi </a:t>
            </a:r>
            <a:r>
              <a:rPr lang="en-US" sz="3400" dirty="0" err="1"/>
              <a:t>utilizate</a:t>
            </a:r>
            <a:r>
              <a:rPr lang="en-US" sz="3400" dirty="0"/>
              <a:t> </a:t>
            </a:r>
            <a:r>
              <a:rPr lang="en-US" sz="3400" dirty="0" err="1"/>
              <a:t>în</a:t>
            </a:r>
            <a:r>
              <a:rPr lang="en-US" sz="3400" dirty="0"/>
              <a:t> </a:t>
            </a:r>
            <a:r>
              <a:rPr lang="en-US" sz="3400" dirty="0" err="1"/>
              <a:t>toate</a:t>
            </a:r>
            <a:r>
              <a:rPr lang="en-US" sz="3400" dirty="0"/>
              <a:t> </a:t>
            </a:r>
            <a:r>
              <a:rPr lang="en-US" sz="3400" dirty="0" err="1"/>
              <a:t>aplicaţiile</a:t>
            </a:r>
            <a:r>
              <a:rPr lang="en-US" sz="3400" dirty="0"/>
              <a:t>. </a:t>
            </a:r>
            <a:endParaRPr lang="ru-RU" sz="3400" dirty="0"/>
          </a:p>
          <a:p>
            <a:r>
              <a:rPr lang="fr-FR" sz="3400" dirty="0"/>
              <a:t>SOAP este cunoscut ca </a:t>
            </a:r>
            <a:r>
              <a:rPr lang="fr-FR" sz="3400" i="1" dirty="0">
                <a:solidFill>
                  <a:srgbClr val="FF0000"/>
                </a:solidFill>
              </a:rPr>
              <a:t>Protocolul de acces </a:t>
            </a:r>
            <a:r>
              <a:rPr lang="fr-FR" sz="3400" i="1" dirty="0" smtClean="0">
                <a:solidFill>
                  <a:srgbClr val="FF0000"/>
                </a:solidFill>
              </a:rPr>
              <a:t>pentru </a:t>
            </a:r>
            <a:r>
              <a:rPr lang="fr-FR" sz="3400" i="1" dirty="0">
                <a:solidFill>
                  <a:srgbClr val="FF0000"/>
                </a:solidFill>
              </a:rPr>
              <a:t>obiecte</a:t>
            </a:r>
            <a:r>
              <a:rPr lang="fr-FR" sz="3400" dirty="0"/>
              <a:t>, dar în ultima vreme a fost scurtat doar la SOAP v1.2. </a:t>
            </a:r>
            <a:endParaRPr lang="ro-RO" sz="3400" dirty="0" smtClean="0"/>
          </a:p>
          <a:p>
            <a:r>
              <a:rPr lang="fr-FR" sz="3400" dirty="0" smtClean="0"/>
              <a:t>SOAP </a:t>
            </a:r>
            <a:r>
              <a:rPr lang="fr-FR" sz="3400" dirty="0"/>
              <a:t>este un protocol </a:t>
            </a:r>
            <a:r>
              <a:rPr lang="fr-FR" sz="3400" dirty="0" smtClean="0"/>
              <a:t>sau </a:t>
            </a:r>
            <a:r>
              <a:rPr lang="fr-FR" sz="3400" dirty="0"/>
              <a:t>o definiţie a modului în care serviciile web vorbesc </a:t>
            </a:r>
            <a:r>
              <a:rPr lang="ro-RO" sz="3400" dirty="0" smtClean="0"/>
              <a:t>ître ele</a:t>
            </a:r>
            <a:r>
              <a:rPr lang="fr-FR" sz="3400" dirty="0" smtClean="0"/>
              <a:t> </a:t>
            </a:r>
            <a:r>
              <a:rPr lang="fr-FR" sz="3400" dirty="0"/>
              <a:t>sau vorbesc cu aplicaţiile client care le invocă. </a:t>
            </a:r>
            <a:endParaRPr lang="ro-RO" sz="3400" dirty="0" smtClean="0"/>
          </a:p>
          <a:p>
            <a:r>
              <a:rPr lang="fr-FR" sz="3400" dirty="0" smtClean="0"/>
              <a:t>SOAP </a:t>
            </a:r>
            <a:r>
              <a:rPr lang="fr-FR" sz="3400" dirty="0"/>
              <a:t>a fost dezvoltat ca un limbaj intermediar, astfel încât aplicaţiile construite pe diferite limbaje de programare să poată </a:t>
            </a:r>
            <a:r>
              <a:rPr lang="ro-RO" sz="3400" dirty="0" smtClean="0"/>
              <a:t>comunica</a:t>
            </a:r>
            <a:r>
              <a:rPr lang="fr-FR" sz="3400" dirty="0" smtClean="0"/>
              <a:t> </a:t>
            </a:r>
            <a:r>
              <a:rPr lang="fr-FR" sz="3400" dirty="0"/>
              <a:t>uşor între ele şi să evite efortul de dezvoltare extremă</a:t>
            </a:r>
            <a:r>
              <a:rPr lang="fr-FR" sz="3400" dirty="0" smtClean="0"/>
              <a:t>.</a:t>
            </a:r>
            <a:endParaRPr lang="ru-RU" sz="3400" dirty="0"/>
          </a:p>
        </p:txBody>
      </p:sp>
    </p:spTree>
    <p:extLst>
      <p:ext uri="{BB962C8B-B14F-4D97-AF65-F5344CB8AC3E}">
        <p14:creationId xmlns:p14="http://schemas.microsoft.com/office/powerpoint/2010/main" val="311458760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57200"/>
            <a:ext cx="10515600" cy="5719763"/>
          </a:xfrm>
        </p:spPr>
        <p:txBody>
          <a:bodyPr/>
          <a:lstStyle/>
          <a:p>
            <a:r>
              <a:rPr lang="ro-RO" altLang="ru-RU" sz="3600" b="1" i="1" dirty="0">
                <a:solidFill>
                  <a:srgbClr val="C00000"/>
                </a:solidFill>
              </a:rPr>
              <a:t>SOAP - Simple Object Access Protocol</a:t>
            </a:r>
            <a:r>
              <a:rPr lang="ro-RO" altLang="ru-RU" sz="3600" b="1" i="1" dirty="0" smtClean="0">
                <a:solidFill>
                  <a:srgbClr val="C00000"/>
                </a:solidFill>
              </a:rPr>
              <a:t>,  </a:t>
            </a:r>
            <a:r>
              <a:rPr lang="ro-RO" altLang="ru-RU" sz="3600" b="1" i="1" dirty="0">
                <a:solidFill>
                  <a:srgbClr val="002060"/>
                </a:solidFill>
              </a:rPr>
              <a:t>este o specificaţie pentru schimbul de informaţii structurate în aplicarea Web Services</a:t>
            </a:r>
          </a:p>
          <a:p>
            <a:pPr>
              <a:buNone/>
            </a:pPr>
            <a:r>
              <a:rPr lang="ro-RO" altLang="ru-RU" sz="3600" dirty="0"/>
              <a:t>Ea se bazează pe Extensible Markup Language (XML) pentru formatul mesajului său, </a:t>
            </a:r>
            <a:r>
              <a:rPr lang="ro-RO" altLang="ru-RU" sz="3600" dirty="0" smtClean="0"/>
              <a:t>şi </a:t>
            </a:r>
            <a:r>
              <a:rPr lang="ro-RO" altLang="ru-RU" sz="3600" dirty="0"/>
              <a:t>pe protocoale</a:t>
            </a:r>
            <a:r>
              <a:rPr lang="en-US" altLang="ru-RU" sz="3600" dirty="0"/>
              <a:t> de </a:t>
            </a:r>
            <a:r>
              <a:rPr lang="en-US" altLang="ru-RU" sz="3600" dirty="0" err="1"/>
              <a:t>transmitere</a:t>
            </a:r>
            <a:r>
              <a:rPr lang="en-US" altLang="ru-RU" sz="3600" dirty="0"/>
              <a:t> a </a:t>
            </a:r>
            <a:r>
              <a:rPr lang="en-US" altLang="ru-RU" sz="3600" dirty="0" err="1"/>
              <a:t>datelor</a:t>
            </a:r>
            <a:r>
              <a:rPr lang="ro-RO" altLang="ru-RU" sz="3600" dirty="0"/>
              <a:t>, </a:t>
            </a:r>
            <a:r>
              <a:rPr lang="ro-RO" altLang="ru-RU" sz="3600" dirty="0" smtClean="0"/>
              <a:t>mai </a:t>
            </a:r>
            <a:r>
              <a:rPr lang="ro-RO" altLang="ru-RU" sz="3600" dirty="0"/>
              <a:t>ales Hypertext Transfer Protocol (HTTP) </a:t>
            </a:r>
            <a:r>
              <a:rPr lang="ro-RO" altLang="ru-RU" sz="3600" dirty="0" smtClean="0"/>
              <a:t>şi </a:t>
            </a:r>
            <a:r>
              <a:rPr lang="ro-RO" altLang="ru-RU" sz="3600" dirty="0"/>
              <a:t>Simple Mail Transfer Protocol (SMTP</a:t>
            </a:r>
            <a:r>
              <a:rPr lang="ro-RO" altLang="ru-RU" sz="3600" dirty="0" smtClean="0"/>
              <a:t>),  </a:t>
            </a:r>
            <a:r>
              <a:rPr lang="ro-RO" altLang="ru-RU" sz="3600" dirty="0"/>
              <a:t>pentru transportarea mesajului.</a:t>
            </a:r>
            <a:endParaRPr lang="ru-RU" altLang="ru-RU" sz="3600" dirty="0"/>
          </a:p>
          <a:p>
            <a:endParaRPr lang="ru-RU" dirty="0"/>
          </a:p>
        </p:txBody>
      </p:sp>
    </p:spTree>
    <p:extLst>
      <p:ext uri="{BB962C8B-B14F-4D97-AF65-F5344CB8AC3E}">
        <p14:creationId xmlns:p14="http://schemas.microsoft.com/office/powerpoint/2010/main" val="7326443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328622" y="374073"/>
            <a:ext cx="7887853" cy="5915891"/>
          </a:xfrm>
          <a:prstGeom prst="rect">
            <a:avLst/>
          </a:prstGeom>
        </p:spPr>
      </p:pic>
    </p:spTree>
    <p:extLst>
      <p:ext uri="{BB962C8B-B14F-4D97-AF65-F5344CB8AC3E}">
        <p14:creationId xmlns:p14="http://schemas.microsoft.com/office/powerpoint/2010/main" val="265435531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0" name="AutoShape 8"/>
          <p:cNvSpPr>
            <a:spLocks noChangeArrowheads="1"/>
          </p:cNvSpPr>
          <p:nvPr/>
        </p:nvSpPr>
        <p:spPr bwMode="auto">
          <a:xfrm>
            <a:off x="2438400" y="3810000"/>
            <a:ext cx="7924800" cy="3048000"/>
          </a:xfrm>
          <a:prstGeom prst="roundRect">
            <a:avLst>
              <a:gd name="adj" fmla="val 9481"/>
            </a:avLst>
          </a:prstGeom>
          <a:solidFill>
            <a:srgbClr val="33CCCC">
              <a:alpha val="7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23563" name="AutoShape 11"/>
          <p:cNvSpPr>
            <a:spLocks noChangeArrowheads="1"/>
          </p:cNvSpPr>
          <p:nvPr/>
        </p:nvSpPr>
        <p:spPr bwMode="auto">
          <a:xfrm>
            <a:off x="2743200" y="5029200"/>
            <a:ext cx="7467600" cy="1524000"/>
          </a:xfrm>
          <a:prstGeom prst="roundRect">
            <a:avLst>
              <a:gd name="adj" fmla="val 9481"/>
            </a:avLst>
          </a:prstGeom>
          <a:solidFill>
            <a:srgbClr val="FFFF00">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23562" name="AutoShape 10"/>
          <p:cNvSpPr>
            <a:spLocks noChangeArrowheads="1"/>
          </p:cNvSpPr>
          <p:nvPr/>
        </p:nvSpPr>
        <p:spPr bwMode="auto">
          <a:xfrm>
            <a:off x="2743200" y="4419600"/>
            <a:ext cx="7467600" cy="533400"/>
          </a:xfrm>
          <a:prstGeom prst="roundRect">
            <a:avLst>
              <a:gd name="adj" fmla="val 9481"/>
            </a:avLst>
          </a:prstGeom>
          <a:solidFill>
            <a:srgbClr val="FFFF00">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23554" name="Rectangle 2"/>
          <p:cNvSpPr>
            <a:spLocks noGrp="1" noChangeArrowheads="1"/>
          </p:cNvSpPr>
          <p:nvPr>
            <p:ph type="title"/>
          </p:nvPr>
        </p:nvSpPr>
        <p:spPr>
          <a:xfrm>
            <a:off x="2874964" y="0"/>
            <a:ext cx="7793037" cy="1462088"/>
          </a:xfrm>
        </p:spPr>
        <p:txBody>
          <a:bodyPr/>
          <a:lstStyle/>
          <a:p>
            <a:pPr algn="ctr"/>
            <a:r>
              <a:rPr lang="en-US" altLang="ru-RU" dirty="0"/>
              <a:t>SOAP</a:t>
            </a:r>
            <a:r>
              <a:rPr lang="ro-RO" altLang="ru-RU" dirty="0"/>
              <a:t> </a:t>
            </a:r>
            <a:br>
              <a:rPr lang="ro-RO" altLang="ru-RU" dirty="0"/>
            </a:br>
            <a:r>
              <a:rPr lang="ro-RO" altLang="ru-RU" sz="4000" b="1" dirty="0"/>
              <a:t>structura</a:t>
            </a:r>
            <a:endParaRPr lang="ru-RU" altLang="ru-RU" sz="4000" b="1" dirty="0"/>
          </a:p>
        </p:txBody>
      </p:sp>
      <p:sp>
        <p:nvSpPr>
          <p:cNvPr id="23558" name="Text Box 6"/>
          <p:cNvSpPr txBox="1">
            <a:spLocks noChangeArrowheads="1"/>
          </p:cNvSpPr>
          <p:nvPr/>
        </p:nvSpPr>
        <p:spPr bwMode="auto">
          <a:xfrm>
            <a:off x="2590800" y="1889126"/>
            <a:ext cx="807720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ru-RU" altLang="ru-RU" sz="2000" dirty="0"/>
              <a:t>POST /</a:t>
            </a:r>
            <a:r>
              <a:rPr lang="ru-RU" altLang="ru-RU" sz="2000" dirty="0" err="1"/>
              <a:t>InStock</a:t>
            </a:r>
            <a:r>
              <a:rPr lang="ru-RU" altLang="ru-RU" sz="2000" dirty="0"/>
              <a:t> HTTP/1.1 </a:t>
            </a:r>
            <a:endParaRPr lang="ro-RO" altLang="ru-RU" sz="2000" dirty="0"/>
          </a:p>
          <a:p>
            <a:pPr algn="l"/>
            <a:r>
              <a:rPr lang="ru-RU" altLang="ru-RU" sz="2000" dirty="0" err="1"/>
              <a:t>Host</a:t>
            </a:r>
            <a:r>
              <a:rPr lang="ru-RU" altLang="ru-RU" sz="2000" dirty="0"/>
              <a:t>: www.example.org </a:t>
            </a:r>
            <a:endParaRPr lang="ro-RO" altLang="ru-RU" sz="2000" dirty="0"/>
          </a:p>
          <a:p>
            <a:pPr algn="l"/>
            <a:r>
              <a:rPr lang="ru-RU" altLang="ru-RU" sz="2000" dirty="0" err="1"/>
              <a:t>Content-Type</a:t>
            </a:r>
            <a:r>
              <a:rPr lang="ru-RU" altLang="ru-RU" sz="2000" dirty="0"/>
              <a:t>: </a:t>
            </a:r>
            <a:r>
              <a:rPr lang="ru-RU" altLang="ru-RU" sz="2000" dirty="0" err="1"/>
              <a:t>application</a:t>
            </a:r>
            <a:r>
              <a:rPr lang="ru-RU" altLang="ru-RU" sz="2000" dirty="0"/>
              <a:t>/</a:t>
            </a:r>
            <a:r>
              <a:rPr lang="ru-RU" altLang="ru-RU" sz="2000" dirty="0" err="1"/>
              <a:t>soap+xml</a:t>
            </a:r>
            <a:r>
              <a:rPr lang="ru-RU" altLang="ru-RU" sz="2000" dirty="0"/>
              <a:t>; </a:t>
            </a:r>
            <a:r>
              <a:rPr lang="ru-RU" altLang="ru-RU" sz="2000" dirty="0" err="1"/>
              <a:t>charset</a:t>
            </a:r>
            <a:r>
              <a:rPr lang="ru-RU" altLang="ru-RU" sz="2000" dirty="0"/>
              <a:t>=utf-8 </a:t>
            </a:r>
            <a:endParaRPr lang="ro-RO" altLang="ru-RU" sz="2000" dirty="0"/>
          </a:p>
          <a:p>
            <a:pPr algn="l"/>
            <a:r>
              <a:rPr lang="ru-RU" altLang="ru-RU" sz="2000" dirty="0" err="1"/>
              <a:t>Content-Length</a:t>
            </a:r>
            <a:r>
              <a:rPr lang="ru-RU" altLang="ru-RU" sz="2000" dirty="0"/>
              <a:t>: 299 </a:t>
            </a:r>
            <a:endParaRPr lang="ro-RO" altLang="ru-RU" sz="2000" dirty="0"/>
          </a:p>
          <a:p>
            <a:pPr algn="l"/>
            <a:r>
              <a:rPr lang="ru-RU" altLang="ru-RU" sz="2000" dirty="0" err="1"/>
              <a:t>SOAPAction</a:t>
            </a:r>
            <a:r>
              <a:rPr lang="ru-RU" altLang="ru-RU" sz="2000" dirty="0"/>
              <a:t>: "http://www.w3.org/2003/05/soap-envelope"  </a:t>
            </a:r>
            <a:endParaRPr lang="ro-RO" altLang="ru-RU" sz="2000" dirty="0"/>
          </a:p>
          <a:p>
            <a:pPr algn="l"/>
            <a:r>
              <a:rPr lang="ru-RU" altLang="ru-RU" sz="2000" dirty="0"/>
              <a:t> &lt;?</a:t>
            </a:r>
            <a:r>
              <a:rPr lang="ru-RU" altLang="ru-RU" sz="2000" dirty="0" err="1"/>
              <a:t>xml</a:t>
            </a:r>
            <a:r>
              <a:rPr lang="ru-RU" altLang="ru-RU" sz="2000" dirty="0"/>
              <a:t> </a:t>
            </a:r>
            <a:r>
              <a:rPr lang="ru-RU" altLang="ru-RU" sz="2000" dirty="0" err="1"/>
              <a:t>version</a:t>
            </a:r>
            <a:r>
              <a:rPr lang="ru-RU" altLang="ru-RU" sz="2000" dirty="0"/>
              <a:t>="1.0"?&gt;</a:t>
            </a:r>
          </a:p>
          <a:p>
            <a:pPr algn="l"/>
            <a:r>
              <a:rPr lang="ru-RU" altLang="ru-RU" sz="2000" dirty="0"/>
              <a:t>&lt;</a:t>
            </a:r>
            <a:r>
              <a:rPr lang="ru-RU" altLang="ru-RU" sz="2000" dirty="0" err="1"/>
              <a:t>soap:Envelope</a:t>
            </a:r>
            <a:r>
              <a:rPr lang="ru-RU" altLang="ru-RU" sz="2000" dirty="0"/>
              <a:t> </a:t>
            </a:r>
            <a:r>
              <a:rPr lang="ru-RU" altLang="ru-RU" sz="2000" dirty="0" err="1"/>
              <a:t>xmlns:soap</a:t>
            </a:r>
            <a:r>
              <a:rPr lang="ru-RU" altLang="ru-RU" sz="2000" dirty="0"/>
              <a:t>="http://www.w3.org/2003/05/soap-envelope"&gt;</a:t>
            </a:r>
          </a:p>
          <a:p>
            <a:pPr algn="l"/>
            <a:r>
              <a:rPr lang="ru-RU" altLang="ru-RU" sz="2000" dirty="0"/>
              <a:t>  &lt;</a:t>
            </a:r>
            <a:r>
              <a:rPr lang="ru-RU" altLang="ru-RU" sz="2000" dirty="0" err="1"/>
              <a:t>soap:Header</a:t>
            </a:r>
            <a:r>
              <a:rPr lang="ru-RU" altLang="ru-RU" sz="2000" dirty="0"/>
              <a:t>&gt;</a:t>
            </a:r>
          </a:p>
          <a:p>
            <a:pPr algn="l"/>
            <a:r>
              <a:rPr lang="ru-RU" altLang="ru-RU" sz="2000" dirty="0"/>
              <a:t>  &lt;/</a:t>
            </a:r>
            <a:r>
              <a:rPr lang="ru-RU" altLang="ru-RU" sz="2000" dirty="0" err="1"/>
              <a:t>soap:Header</a:t>
            </a:r>
            <a:r>
              <a:rPr lang="ru-RU" altLang="ru-RU" sz="2000" dirty="0"/>
              <a:t>&gt;</a:t>
            </a:r>
          </a:p>
          <a:p>
            <a:pPr algn="l"/>
            <a:r>
              <a:rPr lang="ru-RU" altLang="ru-RU" sz="2000" dirty="0"/>
              <a:t>  &lt;</a:t>
            </a:r>
            <a:r>
              <a:rPr lang="ru-RU" altLang="ru-RU" sz="2000" dirty="0" err="1"/>
              <a:t>soap:Body</a:t>
            </a:r>
            <a:r>
              <a:rPr lang="ru-RU" altLang="ru-RU" sz="2000" dirty="0"/>
              <a:t>&gt;</a:t>
            </a:r>
          </a:p>
          <a:p>
            <a:pPr algn="l"/>
            <a:r>
              <a:rPr lang="ru-RU" altLang="ru-RU" sz="2000" dirty="0"/>
              <a:t>    &lt;</a:t>
            </a:r>
            <a:r>
              <a:rPr lang="ru-RU" altLang="ru-RU" sz="2000" dirty="0" err="1"/>
              <a:t>m:GetStockPrice</a:t>
            </a:r>
            <a:r>
              <a:rPr lang="ru-RU" altLang="ru-RU" sz="2000" dirty="0"/>
              <a:t> </a:t>
            </a:r>
            <a:r>
              <a:rPr lang="ru-RU" altLang="ru-RU" sz="2000" dirty="0" err="1"/>
              <a:t>xmlns:m</a:t>
            </a:r>
            <a:r>
              <a:rPr lang="ru-RU" altLang="ru-RU" sz="2000" dirty="0"/>
              <a:t>="http://www.example.org/stock"&gt;</a:t>
            </a:r>
          </a:p>
          <a:p>
            <a:pPr algn="l"/>
            <a:r>
              <a:rPr lang="ru-RU" altLang="ru-RU" sz="2000" dirty="0"/>
              <a:t>      &lt;</a:t>
            </a:r>
            <a:r>
              <a:rPr lang="ru-RU" altLang="ru-RU" sz="2000" dirty="0" err="1"/>
              <a:t>m:StockName</a:t>
            </a:r>
            <a:r>
              <a:rPr lang="ru-RU" altLang="ru-RU" sz="2000" dirty="0"/>
              <a:t>&gt;IBM&lt;/</a:t>
            </a:r>
            <a:r>
              <a:rPr lang="ru-RU" altLang="ru-RU" sz="2000" dirty="0" err="1"/>
              <a:t>m:StockName</a:t>
            </a:r>
            <a:r>
              <a:rPr lang="ru-RU" altLang="ru-RU" sz="2000" dirty="0"/>
              <a:t>&gt;</a:t>
            </a:r>
          </a:p>
          <a:p>
            <a:pPr algn="l"/>
            <a:r>
              <a:rPr lang="ru-RU" altLang="ru-RU" sz="2000" dirty="0"/>
              <a:t>    &lt;/</a:t>
            </a:r>
            <a:r>
              <a:rPr lang="ru-RU" altLang="ru-RU" sz="2000" dirty="0" err="1"/>
              <a:t>m:GetStockPrice</a:t>
            </a:r>
            <a:r>
              <a:rPr lang="ru-RU" altLang="ru-RU" sz="2000" dirty="0"/>
              <a:t>&gt;</a:t>
            </a:r>
          </a:p>
          <a:p>
            <a:pPr algn="l"/>
            <a:r>
              <a:rPr lang="ru-RU" altLang="ru-RU" sz="2000" dirty="0"/>
              <a:t>  &lt;/</a:t>
            </a:r>
            <a:r>
              <a:rPr lang="ru-RU" altLang="ru-RU" sz="2000" dirty="0" err="1"/>
              <a:t>soap:Body</a:t>
            </a:r>
            <a:r>
              <a:rPr lang="ru-RU" altLang="ru-RU" sz="2000" dirty="0"/>
              <a:t>&gt;</a:t>
            </a:r>
          </a:p>
          <a:p>
            <a:pPr algn="l"/>
            <a:r>
              <a:rPr lang="ru-RU" altLang="ru-RU" sz="2000" dirty="0"/>
              <a:t>&lt;/</a:t>
            </a:r>
            <a:r>
              <a:rPr lang="ru-RU" altLang="ru-RU" sz="2000" dirty="0" err="1"/>
              <a:t>soap:Envelope</a:t>
            </a:r>
            <a:r>
              <a:rPr lang="ru-RU" altLang="ru-RU" sz="2000" dirty="0"/>
              <a:t>&gt;</a:t>
            </a:r>
          </a:p>
        </p:txBody>
      </p:sp>
      <p:sp>
        <p:nvSpPr>
          <p:cNvPr id="23561" name="AutoShape 9"/>
          <p:cNvSpPr>
            <a:spLocks noChangeArrowheads="1"/>
          </p:cNvSpPr>
          <p:nvPr/>
        </p:nvSpPr>
        <p:spPr bwMode="auto">
          <a:xfrm>
            <a:off x="2438400" y="1978479"/>
            <a:ext cx="7239000" cy="1828800"/>
          </a:xfrm>
          <a:prstGeom prst="roundRect">
            <a:avLst>
              <a:gd name="adj" fmla="val 9481"/>
            </a:avLst>
          </a:prstGeom>
          <a:solidFill>
            <a:srgbClr val="00FF00">
              <a:alpha val="24001"/>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Tree>
    <p:extLst>
      <p:ext uri="{BB962C8B-B14F-4D97-AF65-F5344CB8AC3E}">
        <p14:creationId xmlns:p14="http://schemas.microsoft.com/office/powerpoint/2010/main" val="334410777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91886"/>
            <a:ext cx="10515600" cy="5785077"/>
          </a:xfrm>
        </p:spPr>
        <p:txBody>
          <a:bodyPr/>
          <a:lstStyle/>
          <a:p>
            <a:endParaRPr lang="ro-RO" sz="3600" dirty="0" smtClean="0"/>
          </a:p>
          <a:p>
            <a:r>
              <a:rPr lang="fr-FR" sz="3600" dirty="0" smtClean="0"/>
              <a:t>În </a:t>
            </a:r>
            <a:r>
              <a:rPr lang="fr-FR" sz="3600" dirty="0"/>
              <a:t>prezent, există un număr mare de aplicaţii care sunt construite pe diferite limbaje de programare, putând fi o aplicaţie </a:t>
            </a:r>
            <a:r>
              <a:rPr lang="fr-FR" sz="3600" dirty="0" smtClean="0"/>
              <a:t>web </a:t>
            </a:r>
            <a:r>
              <a:rPr lang="fr-FR" sz="3600" dirty="0"/>
              <a:t>în </a:t>
            </a:r>
            <a:r>
              <a:rPr lang="fr-FR" sz="3600" dirty="0">
                <a:solidFill>
                  <a:srgbClr val="FF0000"/>
                </a:solidFill>
              </a:rPr>
              <a:t>Java</a:t>
            </a:r>
            <a:r>
              <a:rPr lang="fr-FR" sz="3600" dirty="0"/>
              <a:t>, una în </a:t>
            </a:r>
            <a:r>
              <a:rPr lang="fr-FR" sz="3600" dirty="0">
                <a:solidFill>
                  <a:srgbClr val="FF0000"/>
                </a:solidFill>
              </a:rPr>
              <a:t>.Net </a:t>
            </a:r>
            <a:r>
              <a:rPr lang="fr-FR" sz="3600" dirty="0"/>
              <a:t>şi alta în </a:t>
            </a:r>
            <a:r>
              <a:rPr lang="fr-FR" sz="3600" dirty="0">
                <a:solidFill>
                  <a:srgbClr val="FF0000"/>
                </a:solidFill>
              </a:rPr>
              <a:t>PHP</a:t>
            </a:r>
            <a:r>
              <a:rPr lang="fr-FR" sz="3600" dirty="0"/>
              <a:t>.</a:t>
            </a:r>
            <a:endParaRPr lang="ru-RU" sz="3600" dirty="0"/>
          </a:p>
          <a:p>
            <a:r>
              <a:rPr lang="fr-FR" sz="3600" dirty="0"/>
              <a:t>Schimbul de date între aplicaţii este esenţial în reţea. Dar schimbul de date între aceste aplicaţii eterogene este complex. Deci, va fi complicat </a:t>
            </a:r>
            <a:r>
              <a:rPr lang="ro-RO" sz="3600" dirty="0" smtClean="0"/>
              <a:t>de</a:t>
            </a:r>
            <a:r>
              <a:rPr lang="fr-FR" sz="3600" dirty="0" smtClean="0"/>
              <a:t> </a:t>
            </a:r>
            <a:r>
              <a:rPr lang="fr-FR" sz="3600" dirty="0"/>
              <a:t>a realiza acest schimb de date.</a:t>
            </a:r>
            <a:endParaRPr lang="ru-RU" sz="3600" dirty="0"/>
          </a:p>
          <a:p>
            <a:endParaRPr lang="ru-RU" dirty="0"/>
          </a:p>
        </p:txBody>
      </p:sp>
    </p:spTree>
    <p:extLst>
      <p:ext uri="{BB962C8B-B14F-4D97-AF65-F5344CB8AC3E}">
        <p14:creationId xmlns:p14="http://schemas.microsoft.com/office/powerpoint/2010/main" val="397525103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08215" y="429491"/>
            <a:ext cx="11462656" cy="5747472"/>
          </a:xfrm>
        </p:spPr>
        <p:txBody>
          <a:bodyPr>
            <a:noAutofit/>
          </a:bodyPr>
          <a:lstStyle/>
          <a:p>
            <a:r>
              <a:rPr lang="fr-FR" sz="3200" dirty="0"/>
              <a:t>Una dintre metodele utilizate pentru eliminarea acestei complexităţi este limbajul XML (Extensible Markup Language) ca limbă intermediară pentru schimbul de date între aplicaţii.</a:t>
            </a:r>
            <a:endParaRPr lang="ru-RU" sz="3200" dirty="0"/>
          </a:p>
          <a:p>
            <a:r>
              <a:rPr lang="fr-FR" sz="3200" dirty="0"/>
              <a:t>Fiecare limbaj de programare poate înţelege limba de marcare XML. Prin urmare, XML a fost folosit ca mediu de bază pentru schimbul de date.</a:t>
            </a:r>
            <a:endParaRPr lang="ru-RU" sz="3200" dirty="0"/>
          </a:p>
          <a:p>
            <a:r>
              <a:rPr lang="fr-FR" sz="3200" dirty="0"/>
              <a:t>Dar nu există specificaţii standard privind utilizarea XML în toate limbajele de programare pentru schimbul de date. Aici intervine SOAP.</a:t>
            </a:r>
            <a:endParaRPr lang="ru-RU" sz="3200" dirty="0"/>
          </a:p>
          <a:p>
            <a:r>
              <a:rPr lang="fr-FR" sz="3200" dirty="0"/>
              <a:t>SOAP a fost conceput pentru a lucra cu XML peste HTTP şi are un fel de specificaţie care ar putea fi utilizată în toate aplicaţiile. Vom analiza mai multe detalii despre protocolul SOAP în capitolele următoare.</a:t>
            </a:r>
            <a:endParaRPr lang="ru-RU" sz="3200" dirty="0"/>
          </a:p>
          <a:p>
            <a:endParaRPr lang="ru-RU" sz="3200" dirty="0"/>
          </a:p>
        </p:txBody>
      </p:sp>
    </p:spTree>
    <p:extLst>
      <p:ext uri="{BB962C8B-B14F-4D97-AF65-F5344CB8AC3E}">
        <p14:creationId xmlns:p14="http://schemas.microsoft.com/office/powerpoint/2010/main" val="2336559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itle 1"/>
          <p:cNvSpPr>
            <a:spLocks noGrp="1"/>
          </p:cNvSpPr>
          <p:nvPr>
            <p:ph type="title"/>
          </p:nvPr>
        </p:nvSpPr>
        <p:spPr>
          <a:xfrm>
            <a:off x="2193925" y="306388"/>
            <a:ext cx="7799388" cy="912812"/>
          </a:xfrm>
        </p:spPr>
        <p:txBody>
          <a:bodyPr/>
          <a:lstStyle/>
          <a:p>
            <a:pPr eaLnBrk="1" hangingPunct="1"/>
            <a:r>
              <a:rPr lang="ro-RO" altLang="en-US" b="1" dirty="0" smtClean="0"/>
              <a:t>Procesele organizaționale</a:t>
            </a:r>
            <a:endParaRPr lang="en-US" altLang="en-US" dirty="0" smtClean="0"/>
          </a:p>
        </p:txBody>
      </p:sp>
      <p:sp>
        <p:nvSpPr>
          <p:cNvPr id="3" name="Text Placeholder 2"/>
          <p:cNvSpPr>
            <a:spLocks noGrp="1"/>
          </p:cNvSpPr>
          <p:nvPr>
            <p:ph type="body" sz="half" idx="1"/>
          </p:nvPr>
        </p:nvSpPr>
        <p:spPr>
          <a:xfrm>
            <a:off x="1847851" y="1676400"/>
            <a:ext cx="8569325" cy="4921250"/>
          </a:xfrm>
        </p:spPr>
        <p:txBody>
          <a:bodyPr>
            <a:normAutofit fontScale="92500"/>
          </a:bodyPr>
          <a:lstStyle/>
          <a:p>
            <a:pPr lvl="1" eaLnBrk="1" hangingPunct="1">
              <a:defRPr/>
            </a:pPr>
            <a:r>
              <a:rPr lang="ro-RO" sz="2800" dirty="0"/>
              <a:t>management - defineşte activităţile de bază ale managementului, inclusiv managementul de proiect, în timpul unui proces al ciclului de viaţă;</a:t>
            </a:r>
            <a:endParaRPr lang="en-US" sz="3600" dirty="0"/>
          </a:p>
          <a:p>
            <a:pPr lvl="1" eaLnBrk="1" hangingPunct="1">
              <a:defRPr/>
            </a:pPr>
            <a:r>
              <a:rPr lang="ro-RO" sz="2800" dirty="0"/>
              <a:t>procesul de infrastructură - defineşte activităţile de bază pentru stabilirea structurii unui proces al ciclului de viaţă;</a:t>
            </a:r>
            <a:endParaRPr lang="en-US" sz="3600" dirty="0"/>
          </a:p>
          <a:p>
            <a:pPr lvl="1" eaLnBrk="1" hangingPunct="1">
              <a:defRPr/>
            </a:pPr>
            <a:r>
              <a:rPr lang="ro-RO" sz="2800" dirty="0"/>
              <a:t>perfecționare - defineşte activităţile de bază pe care o organizaţie (achizitorul, furnizorul, dezvoltatorul, operatorul, menținătorul sau managerul unui alt proces) le efectuează pentru determinarea, măsurarea, controlul, precum şi îmbunătățirea procesului ciclului său de viaţă;</a:t>
            </a:r>
            <a:endParaRPr lang="en-US" sz="2800" dirty="0"/>
          </a:p>
          <a:p>
            <a:pPr lvl="1" eaLnBrk="1" hangingPunct="1">
              <a:defRPr/>
            </a:pPr>
            <a:r>
              <a:rPr lang="ro-RO" sz="2800" dirty="0"/>
              <a:t>instruire - defineşte activităţile pentru furnizarea de personal instruit în mod adecvat.</a:t>
            </a:r>
            <a:endParaRPr lang="en-US" sz="2800" dirty="0"/>
          </a:p>
        </p:txBody>
      </p:sp>
    </p:spTree>
    <p:extLst>
      <p:ext uri="{BB962C8B-B14F-4D97-AF65-F5344CB8AC3E}">
        <p14:creationId xmlns:p14="http://schemas.microsoft.com/office/powerpoint/2010/main" val="102333854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846512" y="277091"/>
            <a:ext cx="10628338" cy="6192982"/>
          </a:xfrm>
          <a:prstGeom prst="rect">
            <a:avLst/>
          </a:prstGeom>
        </p:spPr>
      </p:pic>
    </p:spTree>
    <p:extLst>
      <p:ext uri="{BB962C8B-B14F-4D97-AF65-F5344CB8AC3E}">
        <p14:creationId xmlns:p14="http://schemas.microsoft.com/office/powerpoint/2010/main" val="95522675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43345"/>
            <a:ext cx="10515600" cy="5733618"/>
          </a:xfrm>
        </p:spPr>
        <p:txBody>
          <a:bodyPr>
            <a:normAutofit/>
          </a:bodyPr>
          <a:lstStyle/>
          <a:p>
            <a:r>
              <a:rPr lang="fr-FR" b="1" i="1" dirty="0"/>
              <a:t>Avantajele SOAP. </a:t>
            </a:r>
            <a:r>
              <a:rPr lang="fr-FR" dirty="0"/>
              <a:t>SOAP este protocolul utilizat pentru schimbul de date între aplicaţii. Iată câteva dintre motivele pentru care se utilizează </a:t>
            </a:r>
            <a:r>
              <a:rPr lang="en-US" dirty="0"/>
              <a:t>SOAP:</a:t>
            </a:r>
            <a:endParaRPr lang="ru-RU" dirty="0"/>
          </a:p>
          <a:p>
            <a:pPr lvl="0"/>
            <a:r>
              <a:rPr lang="en-US" dirty="0"/>
              <a:t> </a:t>
            </a:r>
            <a:r>
              <a:rPr lang="en-US" dirty="0" err="1"/>
              <a:t>Când</a:t>
            </a:r>
            <a:r>
              <a:rPr lang="en-US" dirty="0"/>
              <a:t> </a:t>
            </a:r>
            <a:r>
              <a:rPr lang="en-US" dirty="0" err="1"/>
              <a:t>dezvoltaţi</a:t>
            </a:r>
            <a:r>
              <a:rPr lang="en-US" dirty="0"/>
              <a:t> </a:t>
            </a:r>
            <a:r>
              <a:rPr lang="en-US" dirty="0" err="1"/>
              <a:t>servicii</a:t>
            </a:r>
            <a:r>
              <a:rPr lang="en-US" dirty="0"/>
              <a:t> Web, </a:t>
            </a:r>
            <a:r>
              <a:rPr lang="en-US" dirty="0" err="1"/>
              <a:t>trebuie</a:t>
            </a:r>
            <a:r>
              <a:rPr lang="en-US" dirty="0"/>
              <a:t> </a:t>
            </a:r>
            <a:r>
              <a:rPr lang="en-US" dirty="0" err="1"/>
              <a:t>să</a:t>
            </a:r>
            <a:r>
              <a:rPr lang="en-US" dirty="0"/>
              <a:t> </a:t>
            </a:r>
            <a:r>
              <a:rPr lang="en-US" dirty="0" err="1"/>
              <a:t>aveţi</a:t>
            </a:r>
            <a:r>
              <a:rPr lang="en-US" dirty="0"/>
              <a:t> un </a:t>
            </a:r>
            <a:r>
              <a:rPr lang="en-US" dirty="0" err="1"/>
              <a:t>limbaj</a:t>
            </a:r>
            <a:r>
              <a:rPr lang="en-US" dirty="0"/>
              <a:t> care </a:t>
            </a:r>
            <a:r>
              <a:rPr lang="en-US" dirty="0" err="1"/>
              <a:t>poate</a:t>
            </a:r>
            <a:r>
              <a:rPr lang="en-US" dirty="0"/>
              <a:t> fi </a:t>
            </a:r>
            <a:r>
              <a:rPr lang="en-US" dirty="0" err="1"/>
              <a:t>utilizat</a:t>
            </a:r>
            <a:r>
              <a:rPr lang="en-US" dirty="0"/>
              <a:t> </a:t>
            </a:r>
            <a:r>
              <a:rPr lang="en-US" dirty="0" err="1"/>
              <a:t>pentru</a:t>
            </a:r>
            <a:r>
              <a:rPr lang="en-US" dirty="0"/>
              <a:t> </a:t>
            </a:r>
            <a:r>
              <a:rPr lang="en-US" dirty="0" err="1"/>
              <a:t>serviciile</a:t>
            </a:r>
            <a:r>
              <a:rPr lang="en-US" dirty="0"/>
              <a:t> web </a:t>
            </a:r>
            <a:r>
              <a:rPr lang="en-US" dirty="0" err="1"/>
              <a:t>pentru</a:t>
            </a:r>
            <a:r>
              <a:rPr lang="en-US" dirty="0"/>
              <a:t> a </a:t>
            </a:r>
            <a:r>
              <a:rPr lang="en-US" dirty="0" err="1"/>
              <a:t>conversa</a:t>
            </a:r>
            <a:r>
              <a:rPr lang="en-US" dirty="0"/>
              <a:t> cu </a:t>
            </a:r>
            <a:r>
              <a:rPr lang="en-US" dirty="0" err="1"/>
              <a:t>aplicaţiile</a:t>
            </a:r>
            <a:r>
              <a:rPr lang="en-US" dirty="0"/>
              <a:t> client. SOAP </a:t>
            </a:r>
            <a:r>
              <a:rPr lang="en-US" dirty="0" err="1"/>
              <a:t>este</a:t>
            </a:r>
            <a:r>
              <a:rPr lang="en-US" dirty="0"/>
              <a:t> </a:t>
            </a:r>
            <a:r>
              <a:rPr lang="en-US" dirty="0" err="1"/>
              <a:t>mediul</a:t>
            </a:r>
            <a:r>
              <a:rPr lang="en-US" dirty="0"/>
              <a:t> perfect care a </a:t>
            </a:r>
            <a:r>
              <a:rPr lang="en-US" dirty="0" err="1"/>
              <a:t>fost</a:t>
            </a:r>
            <a:r>
              <a:rPr lang="en-US" dirty="0"/>
              <a:t> </a:t>
            </a:r>
            <a:r>
              <a:rPr lang="en-US" dirty="0" err="1"/>
              <a:t>dezvoltat</a:t>
            </a:r>
            <a:r>
              <a:rPr lang="en-US" dirty="0"/>
              <a:t> </a:t>
            </a:r>
            <a:r>
              <a:rPr lang="en-US" dirty="0" err="1"/>
              <a:t>pentru</a:t>
            </a:r>
            <a:r>
              <a:rPr lang="en-US" dirty="0"/>
              <a:t> a </a:t>
            </a:r>
            <a:r>
              <a:rPr lang="en-US" dirty="0" err="1"/>
              <a:t>atinge</a:t>
            </a:r>
            <a:r>
              <a:rPr lang="en-US" dirty="0"/>
              <a:t> </a:t>
            </a:r>
            <a:r>
              <a:rPr lang="en-US" dirty="0" err="1"/>
              <a:t>acest</a:t>
            </a:r>
            <a:r>
              <a:rPr lang="en-US" dirty="0"/>
              <a:t> </a:t>
            </a:r>
            <a:r>
              <a:rPr lang="en-US" dirty="0" err="1"/>
              <a:t>scop</a:t>
            </a:r>
            <a:r>
              <a:rPr lang="en-US" dirty="0"/>
              <a:t>. </a:t>
            </a:r>
            <a:r>
              <a:rPr lang="fr-FR" dirty="0"/>
              <a:t>Acest protocol este, de asemenea, recomandat de consorţiul W3C care este organismul de conducere al tuturor standardelor web.</a:t>
            </a:r>
            <a:endParaRPr lang="ru-RU" dirty="0"/>
          </a:p>
          <a:p>
            <a:pPr lvl="0"/>
            <a:r>
              <a:rPr lang="fr-FR" dirty="0"/>
              <a:t>SOAP este un protocol </a:t>
            </a:r>
            <a:r>
              <a:rPr lang="fr-FR" i="1" dirty="0"/>
              <a:t>uşor</a:t>
            </a:r>
            <a:r>
              <a:rPr lang="fr-FR" dirty="0"/>
              <a:t> de utilizat, folosit pentru schimbul de date între aplicaţii. Observaţi cuvântul-cheie "uşor". Deoarece SOAP se bazează pe limbajul XML, care în sine este un limbaj de schimb de date cu complexitate redusă, SOAP ca protocol de asemenea se încadrează în aceeaşi categorie</a:t>
            </a:r>
            <a:r>
              <a:rPr lang="fr-FR" dirty="0" smtClean="0"/>
              <a:t>.</a:t>
            </a:r>
            <a:endParaRPr lang="ru-RU" dirty="0"/>
          </a:p>
        </p:txBody>
      </p:sp>
    </p:spTree>
    <p:extLst>
      <p:ext uri="{BB962C8B-B14F-4D97-AF65-F5344CB8AC3E}">
        <p14:creationId xmlns:p14="http://schemas.microsoft.com/office/powerpoint/2010/main" val="155983063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91885" y="506186"/>
            <a:ext cx="11201400" cy="5703434"/>
          </a:xfrm>
        </p:spPr>
        <p:txBody>
          <a:bodyPr>
            <a:normAutofit/>
          </a:bodyPr>
          <a:lstStyle/>
          <a:p>
            <a:pPr lvl="0"/>
            <a:r>
              <a:rPr lang="fr-FR" sz="3400" i="1" dirty="0">
                <a:solidFill>
                  <a:srgbClr val="FF0000"/>
                </a:solidFill>
              </a:rPr>
              <a:t>SOAP este proiectat să fie independent de platformă şi este, de asemenea, proiectat să fie independent de sistemul de operare</a:t>
            </a:r>
            <a:r>
              <a:rPr lang="fr-FR" sz="3400" dirty="0"/>
              <a:t>. </a:t>
            </a:r>
            <a:endParaRPr lang="ro-RO" sz="3400" dirty="0" smtClean="0"/>
          </a:p>
          <a:p>
            <a:pPr lvl="0"/>
            <a:r>
              <a:rPr lang="fr-FR" sz="3400" dirty="0" smtClean="0"/>
              <a:t>Astfel</a:t>
            </a:r>
            <a:r>
              <a:rPr lang="fr-FR" sz="3400" dirty="0"/>
              <a:t>, protocolul SOAP poate funcţiona în orice aplicaţie bazată pe limbaje de programare atât pe platforma Windows, cât şi pe platforma Linux.</a:t>
            </a:r>
            <a:endParaRPr lang="ru-RU" sz="3400" dirty="0"/>
          </a:p>
          <a:p>
            <a:pPr lvl="0"/>
            <a:r>
              <a:rPr lang="fr-FR" sz="3400" dirty="0" smtClean="0"/>
              <a:t>SOAP </a:t>
            </a:r>
            <a:r>
              <a:rPr lang="fr-FR" sz="3400" dirty="0"/>
              <a:t>funcţionează pe protocolul HTTP, care este protocolul implicit folosit de toate aplicaţiile web. Prin urmare, nu există nici un fel de personalizare care este necesară pentru a rula serviciile web construite pe protocolul SOAP pentru a lucra pe World Wide Web.</a:t>
            </a:r>
            <a:endParaRPr lang="ru-RU" sz="3400" dirty="0"/>
          </a:p>
          <a:p>
            <a:endParaRPr lang="ru-RU" dirty="0"/>
          </a:p>
        </p:txBody>
      </p:sp>
    </p:spTree>
    <p:extLst>
      <p:ext uri="{BB962C8B-B14F-4D97-AF65-F5344CB8AC3E}">
        <p14:creationId xmlns:p14="http://schemas.microsoft.com/office/powerpoint/2010/main" val="325378627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44236" y="2263198"/>
            <a:ext cx="10515600" cy="1325563"/>
          </a:xfrm>
        </p:spPr>
        <p:txBody>
          <a:bodyPr/>
          <a:lstStyle/>
          <a:p>
            <a:pPr algn="ctr"/>
            <a:r>
              <a:rPr lang="ro-RO" b="1" dirty="0">
                <a:solidFill>
                  <a:srgbClr val="002060"/>
                </a:solidFill>
              </a:rPr>
              <a:t>4.2.7. Semantica </a:t>
            </a:r>
            <a:r>
              <a:rPr lang="ro-RO" b="1" dirty="0" smtClean="0">
                <a:solidFill>
                  <a:srgbClr val="002060"/>
                </a:solidFill>
              </a:rPr>
              <a:t>mesajelor</a:t>
            </a:r>
            <a:endParaRPr lang="ru-RU" dirty="0"/>
          </a:p>
        </p:txBody>
      </p:sp>
    </p:spTree>
    <p:extLst>
      <p:ext uri="{BB962C8B-B14F-4D97-AF65-F5344CB8AC3E}">
        <p14:creationId xmlns:p14="http://schemas.microsoft.com/office/powerpoint/2010/main" val="343016710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15635" y="415636"/>
            <a:ext cx="11346873" cy="6137564"/>
          </a:xfrm>
        </p:spPr>
        <p:txBody>
          <a:bodyPr>
            <a:normAutofit/>
          </a:bodyPr>
          <a:lstStyle/>
          <a:p>
            <a:pPr marL="0" indent="0">
              <a:buNone/>
            </a:pPr>
            <a:r>
              <a:rPr lang="ro-RO" sz="3600" b="1" dirty="0" smtClean="0">
                <a:solidFill>
                  <a:srgbClr val="C00000"/>
                </a:solidFill>
              </a:rPr>
              <a:t>4.2.7.1</a:t>
            </a:r>
            <a:r>
              <a:rPr lang="ro-RO" sz="3600" b="1" dirty="0">
                <a:solidFill>
                  <a:srgbClr val="C00000"/>
                </a:solidFill>
              </a:rPr>
              <a:t>. Standardul </a:t>
            </a:r>
            <a:r>
              <a:rPr lang="en-US" sz="3600" b="1" dirty="0">
                <a:solidFill>
                  <a:srgbClr val="C00000"/>
                </a:solidFill>
              </a:rPr>
              <a:t>EDIFACT</a:t>
            </a:r>
            <a:endParaRPr lang="ru-RU" sz="3600" b="1" dirty="0">
              <a:solidFill>
                <a:srgbClr val="C00000"/>
              </a:solidFill>
            </a:endParaRPr>
          </a:p>
          <a:p>
            <a:pPr marL="0" indent="0">
              <a:buNone/>
            </a:pPr>
            <a:r>
              <a:rPr lang="en-US" sz="3600" b="1" i="1" dirty="0">
                <a:solidFill>
                  <a:srgbClr val="002060"/>
                </a:solidFill>
              </a:rPr>
              <a:t>United Nations/Electronic Data Interchange For Administration, Commerce and Transport (UN/EDIFACT) </a:t>
            </a:r>
            <a:endParaRPr lang="ru-RU" sz="3600" b="1" i="1" dirty="0" smtClean="0">
              <a:solidFill>
                <a:srgbClr val="002060"/>
              </a:solidFill>
            </a:endParaRPr>
          </a:p>
          <a:p>
            <a:pPr marL="0" indent="0">
              <a:buNone/>
            </a:pPr>
            <a:r>
              <a:rPr lang="en-US" sz="3600" b="1" dirty="0" smtClean="0">
                <a:solidFill>
                  <a:srgbClr val="FF0000"/>
                </a:solidFill>
              </a:rPr>
              <a:t>EDIFACT</a:t>
            </a:r>
            <a:r>
              <a:rPr lang="ro-RO" sz="3600" b="1" dirty="0" smtClean="0">
                <a:solidFill>
                  <a:srgbClr val="FF0000"/>
                </a:solidFill>
              </a:rPr>
              <a:t> </a:t>
            </a:r>
            <a:r>
              <a:rPr lang="en-US" sz="3600" dirty="0" err="1" smtClean="0">
                <a:solidFill>
                  <a:srgbClr val="FF0000"/>
                </a:solidFill>
              </a:rPr>
              <a:t>este</a:t>
            </a:r>
            <a:r>
              <a:rPr lang="en-US" sz="3600" dirty="0" smtClean="0">
                <a:solidFill>
                  <a:srgbClr val="FF0000"/>
                </a:solidFill>
              </a:rPr>
              <a:t> </a:t>
            </a:r>
            <a:r>
              <a:rPr lang="en-US" sz="3600" dirty="0" err="1" smtClean="0">
                <a:solidFill>
                  <a:srgbClr val="FF0000"/>
                </a:solidFill>
              </a:rPr>
              <a:t>standardul</a:t>
            </a:r>
            <a:r>
              <a:rPr lang="en-US" sz="3600" dirty="0" smtClean="0">
                <a:solidFill>
                  <a:srgbClr val="FF0000"/>
                </a:solidFill>
              </a:rPr>
              <a:t> </a:t>
            </a:r>
            <a:r>
              <a:rPr lang="en-US" sz="3600" dirty="0" err="1">
                <a:solidFill>
                  <a:srgbClr val="FF0000"/>
                </a:solidFill>
              </a:rPr>
              <a:t>internaţional</a:t>
            </a:r>
            <a:r>
              <a:rPr lang="en-US" sz="3600" dirty="0">
                <a:solidFill>
                  <a:srgbClr val="FF0000"/>
                </a:solidFill>
              </a:rPr>
              <a:t> </a:t>
            </a:r>
            <a:r>
              <a:rPr lang="en-US" sz="3600" dirty="0" err="1">
                <a:solidFill>
                  <a:srgbClr val="FF0000"/>
                </a:solidFill>
              </a:rPr>
              <a:t>elaborat</a:t>
            </a:r>
            <a:r>
              <a:rPr lang="en-US" sz="3600" dirty="0">
                <a:solidFill>
                  <a:srgbClr val="FF0000"/>
                </a:solidFill>
              </a:rPr>
              <a:t> </a:t>
            </a:r>
            <a:r>
              <a:rPr lang="en-US" sz="3600" dirty="0" err="1">
                <a:solidFill>
                  <a:srgbClr val="FF0000"/>
                </a:solidFill>
              </a:rPr>
              <a:t>în</a:t>
            </a:r>
            <a:r>
              <a:rPr lang="en-US" sz="3600" dirty="0">
                <a:solidFill>
                  <a:srgbClr val="FF0000"/>
                </a:solidFill>
              </a:rPr>
              <a:t> </a:t>
            </a:r>
            <a:r>
              <a:rPr lang="en-US" sz="3600" dirty="0" err="1">
                <a:solidFill>
                  <a:srgbClr val="FF0000"/>
                </a:solidFill>
              </a:rPr>
              <a:t>cadrul</a:t>
            </a:r>
            <a:r>
              <a:rPr lang="en-US" sz="3600" dirty="0">
                <a:solidFill>
                  <a:srgbClr val="FF0000"/>
                </a:solidFill>
              </a:rPr>
              <a:t> </a:t>
            </a:r>
            <a:r>
              <a:rPr lang="en-US" sz="3600" dirty="0" err="1">
                <a:solidFill>
                  <a:srgbClr val="FF0000"/>
                </a:solidFill>
              </a:rPr>
              <a:t>Organizaţiei</a:t>
            </a:r>
            <a:r>
              <a:rPr lang="en-US" sz="3600" dirty="0">
                <a:solidFill>
                  <a:srgbClr val="FF0000"/>
                </a:solidFill>
              </a:rPr>
              <a:t> </a:t>
            </a:r>
            <a:r>
              <a:rPr lang="en-US" sz="3600" dirty="0" err="1">
                <a:solidFill>
                  <a:srgbClr val="FF0000"/>
                </a:solidFill>
              </a:rPr>
              <a:t>Naţiunilor</a:t>
            </a:r>
            <a:r>
              <a:rPr lang="en-US" sz="3600" dirty="0">
                <a:solidFill>
                  <a:srgbClr val="FF0000"/>
                </a:solidFill>
              </a:rPr>
              <a:t> Unite. </a:t>
            </a:r>
            <a:endParaRPr lang="ro-RO" sz="3600" dirty="0" smtClean="0">
              <a:solidFill>
                <a:srgbClr val="FF0000"/>
              </a:solidFill>
            </a:endParaRPr>
          </a:p>
          <a:p>
            <a:pPr marL="0" indent="0">
              <a:buNone/>
            </a:pPr>
            <a:r>
              <a:rPr lang="fr-FR" sz="3600" dirty="0" smtClean="0"/>
              <a:t>În </a:t>
            </a:r>
            <a:r>
              <a:rPr lang="fr-FR" sz="3600" dirty="0"/>
              <a:t>1987, în urma convergenţei ONU şi propunerilor de sintaxă SUA / ANSI, / EDIFACT, regulile de sintaxă ONU au fost aprobate ca standardul ISO ISO 9735 de către Organizaţia Internaţională de Standardizare. </a:t>
            </a:r>
            <a:endParaRPr lang="ru-RU" sz="3600" dirty="0"/>
          </a:p>
        </p:txBody>
      </p:sp>
    </p:spTree>
    <p:extLst>
      <p:ext uri="{BB962C8B-B14F-4D97-AF65-F5344CB8AC3E}">
        <p14:creationId xmlns:p14="http://schemas.microsoft.com/office/powerpoint/2010/main" val="34066180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77586" y="457199"/>
            <a:ext cx="11495314" cy="6041571"/>
          </a:xfrm>
        </p:spPr>
        <p:txBody>
          <a:bodyPr>
            <a:normAutofit lnSpcReduction="10000"/>
          </a:bodyPr>
          <a:lstStyle/>
          <a:p>
            <a:pPr marL="0" indent="0">
              <a:buNone/>
            </a:pPr>
            <a:r>
              <a:rPr lang="fr-FR" sz="3200" b="1" i="1" dirty="0">
                <a:solidFill>
                  <a:srgbClr val="002060"/>
                </a:solidFill>
              </a:rPr>
              <a:t>Standardul EDIFACT comţine: </a:t>
            </a:r>
            <a:endParaRPr lang="ru-RU" sz="3200" b="1" i="1" dirty="0">
              <a:solidFill>
                <a:srgbClr val="002060"/>
              </a:solidFill>
            </a:endParaRPr>
          </a:p>
          <a:p>
            <a:pPr marL="0" lvl="0" indent="0">
              <a:buNone/>
            </a:pPr>
            <a:r>
              <a:rPr lang="ru-RU" sz="3200" dirty="0"/>
              <a:t>- </a:t>
            </a:r>
            <a:r>
              <a:rPr lang="fr-FR" sz="3200" dirty="0"/>
              <a:t>reguli de sintaxă EDIFACT (ISO 9735);</a:t>
            </a:r>
            <a:endParaRPr lang="ru-RU" sz="3200" dirty="0"/>
          </a:p>
          <a:p>
            <a:pPr marL="0" lvl="0" indent="0">
              <a:buNone/>
            </a:pPr>
            <a:r>
              <a:rPr lang="ru-RU" sz="3200" dirty="0"/>
              <a:t>- </a:t>
            </a:r>
            <a:r>
              <a:rPr lang="en-US" sz="3200" dirty="0" err="1"/>
              <a:t>ghidul</a:t>
            </a:r>
            <a:r>
              <a:rPr lang="en-US" sz="3200" dirty="0"/>
              <a:t> </a:t>
            </a:r>
            <a:r>
              <a:rPr lang="en-US" sz="3200" dirty="0" err="1"/>
              <a:t>privind</a:t>
            </a:r>
            <a:r>
              <a:rPr lang="en-US" sz="3200" dirty="0"/>
              <a:t> </a:t>
            </a:r>
            <a:r>
              <a:rPr lang="en-US" sz="3200" dirty="0" err="1"/>
              <a:t>proiectarea</a:t>
            </a:r>
            <a:r>
              <a:rPr lang="en-US" sz="3200" dirty="0"/>
              <a:t> </a:t>
            </a:r>
            <a:r>
              <a:rPr lang="en-US" sz="3200" dirty="0" err="1"/>
              <a:t>mesajelor</a:t>
            </a:r>
            <a:r>
              <a:rPr lang="en-US" sz="3200" dirty="0"/>
              <a:t>;</a:t>
            </a:r>
            <a:endParaRPr lang="ru-RU" sz="3200" dirty="0"/>
          </a:p>
          <a:p>
            <a:pPr marL="0" lvl="0" indent="0">
              <a:buNone/>
            </a:pPr>
            <a:r>
              <a:rPr lang="ru-RU" sz="3200" dirty="0"/>
              <a:t>- </a:t>
            </a:r>
            <a:r>
              <a:rPr lang="en-US" sz="3200" dirty="0" err="1"/>
              <a:t>ghidul</a:t>
            </a:r>
            <a:r>
              <a:rPr lang="en-US" sz="3200" dirty="0"/>
              <a:t> </a:t>
            </a:r>
            <a:r>
              <a:rPr lang="en-US" sz="3200" dirty="0" err="1"/>
              <a:t>privind</a:t>
            </a:r>
            <a:r>
              <a:rPr lang="en-US" sz="3200" dirty="0"/>
              <a:t> </a:t>
            </a:r>
            <a:r>
              <a:rPr lang="en-US" sz="3200" dirty="0" err="1"/>
              <a:t>implementarea</a:t>
            </a:r>
            <a:r>
              <a:rPr lang="en-US" sz="3200" dirty="0"/>
              <a:t> </a:t>
            </a:r>
            <a:r>
              <a:rPr lang="en-US" sz="3200" dirty="0" err="1"/>
              <a:t>sintaxelor</a:t>
            </a:r>
            <a:r>
              <a:rPr lang="en-US" sz="3200" dirty="0"/>
              <a:t>;</a:t>
            </a:r>
            <a:endParaRPr lang="ru-RU" sz="3200" dirty="0"/>
          </a:p>
          <a:p>
            <a:pPr marL="0" lvl="0" indent="0">
              <a:buNone/>
            </a:pPr>
            <a:r>
              <a:rPr lang="ru-RU" sz="3200" dirty="0"/>
              <a:t>- </a:t>
            </a:r>
            <a:r>
              <a:rPr lang="en-US" sz="3200" dirty="0"/>
              <a:t>EDIFACT Data Elements Directory, EDED (un subset de UNTDED);</a:t>
            </a:r>
            <a:endParaRPr lang="ru-RU" sz="3200" dirty="0"/>
          </a:p>
          <a:p>
            <a:pPr lvl="0"/>
            <a:r>
              <a:rPr lang="en-US" sz="3200" dirty="0" err="1"/>
              <a:t>lista</a:t>
            </a:r>
            <a:r>
              <a:rPr lang="en-US" sz="3200" dirty="0"/>
              <a:t> </a:t>
            </a:r>
            <a:r>
              <a:rPr lang="en-US" sz="3200" dirty="0" err="1"/>
              <a:t>codurilor</a:t>
            </a:r>
            <a:r>
              <a:rPr lang="en-US" sz="3200" dirty="0"/>
              <a:t> EDIFACT, EDCL;</a:t>
            </a:r>
            <a:endParaRPr lang="ru-RU" sz="3200" dirty="0"/>
          </a:p>
          <a:p>
            <a:pPr lvl="0"/>
            <a:r>
              <a:rPr lang="fr-FR" sz="3200" dirty="0"/>
              <a:t>EDIFACT Elemente de date compuse, director, EDCD;</a:t>
            </a:r>
            <a:endParaRPr lang="ru-RU" sz="3200" dirty="0"/>
          </a:p>
          <a:p>
            <a:pPr lvl="0"/>
            <a:r>
              <a:rPr lang="fr-FR" sz="3200" dirty="0"/>
              <a:t>directorul de segmente standard EDIFACT, EDSD;</a:t>
            </a:r>
            <a:endParaRPr lang="ru-RU" sz="3200" dirty="0"/>
          </a:p>
          <a:p>
            <a:pPr lvl="0"/>
            <a:r>
              <a:rPr lang="en-US" sz="3200" dirty="0"/>
              <a:t>EDIFACT </a:t>
            </a:r>
            <a:r>
              <a:rPr lang="en-US" sz="3200" dirty="0" err="1"/>
              <a:t>Directorul</a:t>
            </a:r>
            <a:r>
              <a:rPr lang="en-US" sz="3200" dirty="0"/>
              <a:t> de </a:t>
            </a:r>
            <a:r>
              <a:rPr lang="en-US" sz="3200" dirty="0" err="1"/>
              <a:t>Mesaje</a:t>
            </a:r>
            <a:r>
              <a:rPr lang="en-US" sz="3200" dirty="0"/>
              <a:t> Standard al </a:t>
            </a:r>
            <a:r>
              <a:rPr lang="en-US" sz="3200" dirty="0" err="1"/>
              <a:t>Organizaţiei</a:t>
            </a:r>
            <a:r>
              <a:rPr lang="en-US" sz="3200" dirty="0"/>
              <a:t> </a:t>
            </a:r>
            <a:r>
              <a:rPr lang="en-US" sz="3200" dirty="0" err="1"/>
              <a:t>Naţiunilor</a:t>
            </a:r>
            <a:r>
              <a:rPr lang="en-US" sz="3200" dirty="0"/>
              <a:t> Unite, EDMD;</a:t>
            </a:r>
            <a:endParaRPr lang="ru-RU" sz="3200" dirty="0"/>
          </a:p>
          <a:p>
            <a:pPr lvl="0"/>
            <a:r>
              <a:rPr lang="fr-FR" sz="3200" dirty="0"/>
              <a:t>reguli uniforme de conduită pentru schimbul de date comerciale prin teletransmisie (UNCID);</a:t>
            </a:r>
            <a:endParaRPr lang="ru-RU" sz="3200" dirty="0"/>
          </a:p>
          <a:p>
            <a:endParaRPr lang="ru-RU" dirty="0"/>
          </a:p>
        </p:txBody>
      </p:sp>
    </p:spTree>
    <p:extLst>
      <p:ext uri="{BB962C8B-B14F-4D97-AF65-F5344CB8AC3E}">
        <p14:creationId xmlns:p14="http://schemas.microsoft.com/office/powerpoint/2010/main" val="92771131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4752490" y="1330036"/>
            <a:ext cx="7220267" cy="4294909"/>
          </a:xfrm>
          <a:prstGeom prst="rect">
            <a:avLst/>
          </a:prstGeom>
        </p:spPr>
      </p:pic>
      <p:sp>
        <p:nvSpPr>
          <p:cNvPr id="5" name="TextBox 4"/>
          <p:cNvSpPr txBox="1"/>
          <p:nvPr/>
        </p:nvSpPr>
        <p:spPr>
          <a:xfrm>
            <a:off x="263235" y="175874"/>
            <a:ext cx="6345383" cy="2246769"/>
          </a:xfrm>
          <a:prstGeom prst="rect">
            <a:avLst/>
          </a:prstGeom>
          <a:noFill/>
        </p:spPr>
        <p:txBody>
          <a:bodyPr wrap="square" rtlCol="0">
            <a:spAutoFit/>
          </a:bodyPr>
          <a:lstStyle/>
          <a:p>
            <a:r>
              <a:rPr lang="ro-RO" sz="2000" b="1" i="1" dirty="0">
                <a:solidFill>
                  <a:srgbClr val="002060"/>
                </a:solidFill>
              </a:rPr>
              <a:t>UN / EDIFACT </a:t>
            </a:r>
            <a:r>
              <a:rPr lang="ro-RO" sz="2000" dirty="0"/>
              <a:t>este unul dintre cele mai utilizate standarde EDI alături de ANSI ASC X12. </a:t>
            </a:r>
            <a:endParaRPr lang="ro-RO" sz="2000" dirty="0" smtClean="0"/>
          </a:p>
          <a:p>
            <a:r>
              <a:rPr lang="ro-RO" sz="2000" b="1" i="1" dirty="0" smtClean="0">
                <a:solidFill>
                  <a:srgbClr val="002060"/>
                </a:solidFill>
              </a:rPr>
              <a:t>ANSI </a:t>
            </a:r>
            <a:r>
              <a:rPr lang="ro-RO" sz="2000" b="1" i="1" dirty="0">
                <a:solidFill>
                  <a:srgbClr val="002060"/>
                </a:solidFill>
              </a:rPr>
              <a:t>ASC X12 </a:t>
            </a:r>
            <a:r>
              <a:rPr lang="ro-RO" sz="2000" dirty="0" smtClean="0"/>
              <a:t>este </a:t>
            </a:r>
            <a:r>
              <a:rPr lang="ro-RO" sz="2000" dirty="0"/>
              <a:t>frecventă pe piaţa nord-americană, în timp ce în Europa predomină UN / EDIFACT (sau unul dintre diversele subdialecte). </a:t>
            </a:r>
            <a:endParaRPr lang="ro-RO" sz="2000" dirty="0" smtClean="0"/>
          </a:p>
          <a:p>
            <a:r>
              <a:rPr lang="ro-RO" sz="2000" dirty="0" smtClean="0"/>
              <a:t>După </a:t>
            </a:r>
            <a:r>
              <a:rPr lang="ro-RO" sz="2000" dirty="0"/>
              <a:t>cum se arată în </a:t>
            </a:r>
            <a:r>
              <a:rPr lang="ro-RO" sz="2000" dirty="0" smtClean="0"/>
              <a:t>figură </a:t>
            </a:r>
            <a:r>
              <a:rPr lang="ro-RO" sz="2000" dirty="0"/>
              <a:t>standardul </a:t>
            </a:r>
            <a:r>
              <a:rPr lang="ro-RO" sz="2000" b="1" i="1" dirty="0">
                <a:solidFill>
                  <a:srgbClr val="C00000"/>
                </a:solidFill>
              </a:rPr>
              <a:t>UN/EDIFACT se bazează pe patru piloni diferiţi</a:t>
            </a:r>
            <a:r>
              <a:rPr lang="ro-RO" sz="2000" b="1" i="1" dirty="0" smtClean="0">
                <a:solidFill>
                  <a:srgbClr val="C00000"/>
                </a:solidFill>
              </a:rPr>
              <a:t>.</a:t>
            </a:r>
            <a:endParaRPr lang="ru-RU" sz="2000" b="1" i="1" dirty="0">
              <a:solidFill>
                <a:srgbClr val="C00000"/>
              </a:solidFill>
            </a:endParaRPr>
          </a:p>
        </p:txBody>
      </p:sp>
    </p:spTree>
    <p:extLst>
      <p:ext uri="{BB962C8B-B14F-4D97-AF65-F5344CB8AC3E}">
        <p14:creationId xmlns:p14="http://schemas.microsoft.com/office/powerpoint/2010/main" val="38474497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2800" b="1" dirty="0"/>
              <a:t>EDIFACT </a:t>
            </a:r>
            <a:r>
              <a:rPr lang="en-US" sz="2800" b="1" dirty="0" err="1"/>
              <a:t>este</a:t>
            </a:r>
            <a:r>
              <a:rPr lang="en-US" sz="2800" b="1" dirty="0"/>
              <a:t> </a:t>
            </a:r>
            <a:r>
              <a:rPr lang="en-US" sz="2800" b="1" dirty="0" err="1"/>
              <a:t>produsul</a:t>
            </a:r>
            <a:r>
              <a:rPr lang="en-US" sz="2800" b="1" dirty="0"/>
              <a:t> </a:t>
            </a:r>
            <a:r>
              <a:rPr lang="en-US" sz="2800" b="1" dirty="0" err="1"/>
              <a:t>evolutiei</a:t>
            </a:r>
            <a:r>
              <a:rPr lang="en-US" sz="2800" b="1" dirty="0"/>
              <a:t> </a:t>
            </a:r>
            <a:r>
              <a:rPr lang="en-US" sz="2800" b="1" dirty="0" err="1"/>
              <a:t>contopirii</a:t>
            </a:r>
            <a:r>
              <a:rPr lang="en-US" sz="2800" b="1" dirty="0"/>
              <a:t> </a:t>
            </a:r>
            <a:r>
              <a:rPr lang="en-US" sz="2800" b="1" dirty="0" err="1"/>
              <a:t>standardelor</a:t>
            </a:r>
            <a:r>
              <a:rPr lang="en-US" sz="2800" b="1" dirty="0"/>
              <a:t> </a:t>
            </a:r>
            <a:r>
              <a:rPr lang="en-US" sz="2800" b="1" dirty="0" smtClean="0"/>
              <a:t>private</a:t>
            </a:r>
            <a:r>
              <a:rPr lang="ro-RO" sz="2800" b="1" dirty="0" smtClean="0"/>
              <a:t/>
            </a:r>
            <a:br>
              <a:rPr lang="ro-RO" sz="2800" b="1" dirty="0" smtClean="0"/>
            </a:br>
            <a:r>
              <a:rPr lang="en-US" sz="2800" b="1" dirty="0" smtClean="0"/>
              <a:t> </a:t>
            </a:r>
            <a:r>
              <a:rPr lang="en-US" sz="2800" b="1" dirty="0" err="1"/>
              <a:t>americane</a:t>
            </a:r>
            <a:r>
              <a:rPr lang="en-US" sz="2800" b="1" dirty="0"/>
              <a:t> </a:t>
            </a:r>
            <a:r>
              <a:rPr lang="en-US" sz="2800" b="1" dirty="0" err="1"/>
              <a:t>si</a:t>
            </a:r>
            <a:r>
              <a:rPr lang="en-US" sz="2800" b="1" dirty="0"/>
              <a:t> </a:t>
            </a:r>
            <a:r>
              <a:rPr lang="en-US" sz="2800" b="1" dirty="0" err="1"/>
              <a:t>europene</a:t>
            </a:r>
            <a:endParaRPr lang="ru-RU" sz="2800" b="1" dirty="0"/>
          </a:p>
        </p:txBody>
      </p:sp>
      <p:pic>
        <p:nvPicPr>
          <p:cNvPr id="4" name="Объект 3"/>
          <p:cNvPicPr>
            <a:picLocks noGrp="1" noChangeAspect="1"/>
          </p:cNvPicPr>
          <p:nvPr>
            <p:ph idx="1"/>
          </p:nvPr>
        </p:nvPicPr>
        <p:blipFill>
          <a:blip r:embed="rId2"/>
          <a:stretch>
            <a:fillRect/>
          </a:stretch>
        </p:blipFill>
        <p:spPr>
          <a:xfrm>
            <a:off x="2231137" y="1725319"/>
            <a:ext cx="7732462" cy="4553561"/>
          </a:xfrm>
          <a:prstGeom prst="rect">
            <a:avLst/>
          </a:prstGeom>
        </p:spPr>
      </p:pic>
    </p:spTree>
    <p:extLst>
      <p:ext uri="{BB962C8B-B14F-4D97-AF65-F5344CB8AC3E}">
        <p14:creationId xmlns:p14="http://schemas.microsoft.com/office/powerpoint/2010/main" val="288281727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979832" y="332509"/>
            <a:ext cx="9128225" cy="6054435"/>
          </a:xfrm>
          <a:prstGeom prst="rect">
            <a:avLst/>
          </a:prstGeom>
        </p:spPr>
      </p:pic>
      <p:sp>
        <p:nvSpPr>
          <p:cNvPr id="5" name="TextBox 4"/>
          <p:cNvSpPr txBox="1"/>
          <p:nvPr/>
        </p:nvSpPr>
        <p:spPr>
          <a:xfrm>
            <a:off x="24361" y="1932709"/>
            <a:ext cx="5194961" cy="1200329"/>
          </a:xfrm>
          <a:prstGeom prst="rect">
            <a:avLst/>
          </a:prstGeom>
          <a:noFill/>
        </p:spPr>
        <p:txBody>
          <a:bodyPr wrap="square" rtlCol="0">
            <a:spAutoFit/>
          </a:bodyPr>
          <a:lstStyle/>
          <a:p>
            <a:r>
              <a:rPr lang="ro-RO" sz="2400" b="1" i="1" dirty="0">
                <a:solidFill>
                  <a:srgbClr val="C00000"/>
                </a:solidFill>
              </a:rPr>
              <a:t>Structura unui fişier EDIFACT</a:t>
            </a:r>
            <a:r>
              <a:rPr lang="ro-RO" sz="2400" b="1" dirty="0">
                <a:solidFill>
                  <a:srgbClr val="C00000"/>
                </a:solidFill>
              </a:rPr>
              <a:t> </a:t>
            </a:r>
            <a:endParaRPr lang="ro-RO" sz="2400" b="1" dirty="0" smtClean="0">
              <a:solidFill>
                <a:srgbClr val="C00000"/>
              </a:solidFill>
            </a:endParaRPr>
          </a:p>
          <a:p>
            <a:r>
              <a:rPr lang="ro-RO" sz="2400" b="1" dirty="0" smtClean="0"/>
              <a:t>Un </a:t>
            </a:r>
            <a:r>
              <a:rPr lang="ro-RO" sz="2400" b="1" dirty="0"/>
              <a:t>fişier EDIFACT urmează o ierarhie exactă </a:t>
            </a:r>
            <a:r>
              <a:rPr lang="ro-RO" sz="2400" b="1" dirty="0" smtClean="0"/>
              <a:t> </a:t>
            </a:r>
            <a:r>
              <a:rPr lang="ro-RO" sz="2400" b="1" dirty="0"/>
              <a:t>notată în </a:t>
            </a:r>
            <a:r>
              <a:rPr lang="ro-RO" sz="2400" b="1" dirty="0" smtClean="0"/>
              <a:t>figura</a:t>
            </a:r>
            <a:endParaRPr lang="ru-RU" sz="2400" dirty="0"/>
          </a:p>
        </p:txBody>
      </p:sp>
    </p:spTree>
    <p:extLst>
      <p:ext uri="{BB962C8B-B14F-4D97-AF65-F5344CB8AC3E}">
        <p14:creationId xmlns:p14="http://schemas.microsoft.com/office/powerpoint/2010/main" val="409093615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26571" y="415636"/>
            <a:ext cx="11544300" cy="6230093"/>
          </a:xfrm>
        </p:spPr>
        <p:txBody>
          <a:bodyPr>
            <a:normAutofit/>
          </a:bodyPr>
          <a:lstStyle/>
          <a:p>
            <a:r>
              <a:rPr lang="ro-RO" sz="3000" b="1" i="1" dirty="0">
                <a:solidFill>
                  <a:srgbClr val="002060"/>
                </a:solidFill>
              </a:rPr>
              <a:t>Unitatea de vârf a unui mesaj EDIFACT este Interchange (UNB), care poate fi considerată ca un plic. </a:t>
            </a:r>
            <a:endParaRPr lang="ro-RO" sz="3000" b="1" i="1" dirty="0" smtClean="0">
              <a:solidFill>
                <a:srgbClr val="002060"/>
              </a:solidFill>
            </a:endParaRPr>
          </a:p>
          <a:p>
            <a:r>
              <a:rPr lang="ro-RO" sz="3000" dirty="0" smtClean="0"/>
              <a:t>Schimbul </a:t>
            </a:r>
            <a:r>
              <a:rPr lang="ro-RO" sz="3000" dirty="0"/>
              <a:t>de informaţii defineşte destinatarul mesajului, expeditorul mesajului, numărul mesajului, data mesajului etc. </a:t>
            </a:r>
            <a:endParaRPr lang="ro-RO" sz="3000" dirty="0" smtClean="0"/>
          </a:p>
          <a:p>
            <a:r>
              <a:rPr lang="ro-RO" sz="3000" dirty="0" smtClean="0"/>
              <a:t>Un </a:t>
            </a:r>
            <a:r>
              <a:rPr lang="ro-RO" sz="3000" dirty="0"/>
              <a:t>schimb de informaţii poate conţine, la rândul său, mai multe grupuri individuale (UNG) care reprezintă grupuri de mesaje. </a:t>
            </a:r>
            <a:endParaRPr lang="ro-RO" sz="3000" dirty="0" smtClean="0"/>
          </a:p>
          <a:p>
            <a:r>
              <a:rPr lang="ro-RO" sz="3000" dirty="0" smtClean="0"/>
              <a:t>Alternativ</a:t>
            </a:r>
            <a:r>
              <a:rPr lang="ro-RO" sz="3000" dirty="0"/>
              <a:t>, un schimb poate conţine şi mesaje individuale (mesaje concrete). </a:t>
            </a:r>
            <a:endParaRPr lang="ro-RO" sz="3000" dirty="0" smtClean="0"/>
          </a:p>
          <a:p>
            <a:r>
              <a:rPr lang="ro-RO" sz="3000" dirty="0" smtClean="0"/>
              <a:t>Un </a:t>
            </a:r>
            <a:r>
              <a:rPr lang="ro-RO" sz="3000" dirty="0"/>
              <a:t>mesaj în sine este însoţit de un antet (UNH) şi un segment de trailer (UNT). </a:t>
            </a:r>
            <a:endParaRPr lang="ro-RO" sz="3000" dirty="0" smtClean="0"/>
          </a:p>
        </p:txBody>
      </p:sp>
    </p:spTree>
    <p:extLst>
      <p:ext uri="{BB962C8B-B14F-4D97-AF65-F5344CB8AC3E}">
        <p14:creationId xmlns:p14="http://schemas.microsoft.com/office/powerpoint/2010/main" val="2249570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ctrTitle"/>
          </p:nvPr>
        </p:nvSpPr>
        <p:spPr>
          <a:xfrm>
            <a:off x="2133600" y="228600"/>
            <a:ext cx="7772400" cy="1600200"/>
          </a:xfrm>
        </p:spPr>
        <p:txBody>
          <a:bodyPr>
            <a:normAutofit fontScale="90000"/>
          </a:bodyPr>
          <a:lstStyle/>
          <a:p>
            <a:pPr>
              <a:defRPr/>
            </a:pPr>
            <a:r>
              <a:rPr lang="ru-RU" altLang="ru-RU"/>
              <a:t>Организационные процессы ЖЦ</a:t>
            </a:r>
          </a:p>
        </p:txBody>
      </p:sp>
      <p:sp>
        <p:nvSpPr>
          <p:cNvPr id="232451" name="Rectangle 5"/>
          <p:cNvSpPr>
            <a:spLocks noChangeArrowheads="1"/>
          </p:cNvSpPr>
          <p:nvPr/>
        </p:nvSpPr>
        <p:spPr bwMode="auto">
          <a:xfrm>
            <a:off x="1752600" y="3733800"/>
            <a:ext cx="8642350" cy="23622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32452" name="Rectangle 7"/>
          <p:cNvSpPr>
            <a:spLocks noChangeArrowheads="1"/>
          </p:cNvSpPr>
          <p:nvPr/>
        </p:nvSpPr>
        <p:spPr bwMode="auto">
          <a:xfrm>
            <a:off x="1981201" y="4038600"/>
            <a:ext cx="8207375" cy="725488"/>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32453" name="Rectangle 14"/>
          <p:cNvSpPr>
            <a:spLocks noChangeArrowheads="1"/>
          </p:cNvSpPr>
          <p:nvPr/>
        </p:nvSpPr>
        <p:spPr bwMode="auto">
          <a:xfrm>
            <a:off x="4114800" y="4191001"/>
            <a:ext cx="3887788" cy="360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Основные процессы</a:t>
            </a:r>
          </a:p>
        </p:txBody>
      </p:sp>
      <p:grpSp>
        <p:nvGrpSpPr>
          <p:cNvPr id="232454" name="Group 60"/>
          <p:cNvGrpSpPr>
            <a:grpSpLocks/>
          </p:cNvGrpSpPr>
          <p:nvPr/>
        </p:nvGrpSpPr>
        <p:grpSpPr bwMode="auto">
          <a:xfrm>
            <a:off x="1752601" y="1828800"/>
            <a:ext cx="8569325" cy="1873250"/>
            <a:chOff x="96" y="96"/>
            <a:chExt cx="5398" cy="1180"/>
          </a:xfrm>
        </p:grpSpPr>
        <p:sp>
          <p:nvSpPr>
            <p:cNvPr id="232461" name="Rectangle 8"/>
            <p:cNvSpPr>
              <a:spLocks noChangeArrowheads="1"/>
            </p:cNvSpPr>
            <p:nvPr/>
          </p:nvSpPr>
          <p:spPr bwMode="auto">
            <a:xfrm>
              <a:off x="96" y="96"/>
              <a:ext cx="5398" cy="998"/>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32462" name="Rectangle 9"/>
            <p:cNvSpPr>
              <a:spLocks noChangeArrowheads="1"/>
            </p:cNvSpPr>
            <p:nvPr/>
          </p:nvSpPr>
          <p:spPr bwMode="auto">
            <a:xfrm>
              <a:off x="1639" y="187"/>
              <a:ext cx="2586" cy="22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b="1">
                  <a:solidFill>
                    <a:srgbClr val="030CC3"/>
                  </a:solidFill>
                  <a:latin typeface="Arial" panose="020B0604020202020204" pitchFamily="34" charset="0"/>
                </a:rPr>
                <a:t>Организационные процессы</a:t>
              </a:r>
            </a:p>
          </p:txBody>
        </p:sp>
        <p:sp>
          <p:nvSpPr>
            <p:cNvPr id="232463" name="Rectangle 10"/>
            <p:cNvSpPr>
              <a:spLocks noChangeArrowheads="1"/>
            </p:cNvSpPr>
            <p:nvPr/>
          </p:nvSpPr>
          <p:spPr bwMode="auto">
            <a:xfrm>
              <a:off x="232" y="641"/>
              <a:ext cx="1044" cy="40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400" b="1">
                  <a:solidFill>
                    <a:srgbClr val="030CC3"/>
                  </a:solidFill>
                  <a:latin typeface="Arial" panose="020B0604020202020204" pitchFamily="34" charset="0"/>
                </a:rPr>
                <a:t>Управление</a:t>
              </a:r>
            </a:p>
            <a:p>
              <a:pPr algn="ctr">
                <a:spcBef>
                  <a:spcPct val="0"/>
                </a:spcBef>
                <a:buClrTx/>
                <a:buSzTx/>
                <a:buFontTx/>
                <a:buNone/>
              </a:pPr>
              <a:r>
                <a:rPr lang="ru-RU" altLang="ru-RU" sz="1400" b="1">
                  <a:solidFill>
                    <a:srgbClr val="030CC3"/>
                  </a:solidFill>
                  <a:latin typeface="Arial" panose="020B0604020202020204" pitchFamily="34" charset="0"/>
                </a:rPr>
                <a:t>проектами</a:t>
              </a:r>
            </a:p>
          </p:txBody>
        </p:sp>
        <p:sp>
          <p:nvSpPr>
            <p:cNvPr id="232464" name="Rectangle 11"/>
            <p:cNvSpPr>
              <a:spLocks noChangeArrowheads="1"/>
            </p:cNvSpPr>
            <p:nvPr/>
          </p:nvSpPr>
          <p:spPr bwMode="auto">
            <a:xfrm>
              <a:off x="1502" y="641"/>
              <a:ext cx="1225" cy="40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400" b="1">
                  <a:solidFill>
                    <a:srgbClr val="030CC3"/>
                  </a:solidFill>
                  <a:latin typeface="Arial" panose="020B0604020202020204" pitchFamily="34" charset="0"/>
                </a:rPr>
                <a:t>Создание</a:t>
              </a:r>
            </a:p>
            <a:p>
              <a:pPr algn="ctr">
                <a:spcBef>
                  <a:spcPct val="0"/>
                </a:spcBef>
                <a:buClrTx/>
                <a:buSzTx/>
                <a:buFontTx/>
                <a:buNone/>
              </a:pPr>
              <a:r>
                <a:rPr lang="ru-RU" altLang="ru-RU" sz="1400" b="1">
                  <a:solidFill>
                    <a:srgbClr val="030CC3"/>
                  </a:solidFill>
                  <a:latin typeface="Arial" panose="020B0604020202020204" pitchFamily="34" charset="0"/>
                </a:rPr>
                <a:t>инфраструктуры</a:t>
              </a:r>
            </a:p>
            <a:p>
              <a:pPr algn="ctr">
                <a:spcBef>
                  <a:spcPct val="0"/>
                </a:spcBef>
                <a:buClrTx/>
                <a:buSzTx/>
                <a:buFontTx/>
                <a:buNone/>
              </a:pPr>
              <a:r>
                <a:rPr lang="ru-RU" altLang="ru-RU" sz="1400" b="1">
                  <a:solidFill>
                    <a:srgbClr val="030CC3"/>
                  </a:solidFill>
                  <a:latin typeface="Arial" panose="020B0604020202020204" pitchFamily="34" charset="0"/>
                </a:rPr>
                <a:t>проекта</a:t>
              </a:r>
            </a:p>
          </p:txBody>
        </p:sp>
        <p:sp>
          <p:nvSpPr>
            <p:cNvPr id="232465" name="Rectangle 12"/>
            <p:cNvSpPr>
              <a:spLocks noChangeArrowheads="1"/>
            </p:cNvSpPr>
            <p:nvPr/>
          </p:nvSpPr>
          <p:spPr bwMode="auto">
            <a:xfrm>
              <a:off x="2863" y="641"/>
              <a:ext cx="1316" cy="40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400" b="1">
                  <a:solidFill>
                    <a:srgbClr val="030CC3"/>
                  </a:solidFill>
                  <a:latin typeface="Arial" panose="020B0604020202020204" pitchFamily="34" charset="0"/>
                </a:rPr>
                <a:t>Усовершенствование</a:t>
              </a:r>
            </a:p>
            <a:p>
              <a:pPr algn="ctr">
                <a:spcBef>
                  <a:spcPct val="0"/>
                </a:spcBef>
                <a:buClrTx/>
                <a:buSzTx/>
                <a:buFontTx/>
                <a:buNone/>
              </a:pPr>
              <a:r>
                <a:rPr lang="ru-RU" altLang="ru-RU" sz="1400" b="1">
                  <a:solidFill>
                    <a:srgbClr val="030CC3"/>
                  </a:solidFill>
                  <a:latin typeface="Arial" panose="020B0604020202020204" pitchFamily="34" charset="0"/>
                </a:rPr>
                <a:t>ЖЦ</a:t>
              </a:r>
            </a:p>
          </p:txBody>
        </p:sp>
        <p:sp>
          <p:nvSpPr>
            <p:cNvPr id="232466" name="Rectangle 13"/>
            <p:cNvSpPr>
              <a:spLocks noChangeArrowheads="1"/>
            </p:cNvSpPr>
            <p:nvPr/>
          </p:nvSpPr>
          <p:spPr bwMode="auto">
            <a:xfrm>
              <a:off x="4315" y="641"/>
              <a:ext cx="1088" cy="40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400" b="1">
                  <a:solidFill>
                    <a:srgbClr val="030CC3"/>
                  </a:solidFill>
                  <a:latin typeface="Arial" panose="020B0604020202020204" pitchFamily="34" charset="0"/>
                </a:rPr>
                <a:t>Обучение</a:t>
              </a:r>
            </a:p>
          </p:txBody>
        </p:sp>
        <p:sp>
          <p:nvSpPr>
            <p:cNvPr id="232467" name="Line 29"/>
            <p:cNvSpPr>
              <a:spLocks noChangeShapeType="1"/>
            </p:cNvSpPr>
            <p:nvPr/>
          </p:nvSpPr>
          <p:spPr bwMode="auto">
            <a:xfrm>
              <a:off x="595" y="505"/>
              <a:ext cx="417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68" name="Line 30"/>
            <p:cNvSpPr>
              <a:spLocks noChangeShapeType="1"/>
            </p:cNvSpPr>
            <p:nvPr/>
          </p:nvSpPr>
          <p:spPr bwMode="auto">
            <a:xfrm>
              <a:off x="595" y="50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69" name="Line 31"/>
            <p:cNvSpPr>
              <a:spLocks noChangeShapeType="1"/>
            </p:cNvSpPr>
            <p:nvPr/>
          </p:nvSpPr>
          <p:spPr bwMode="auto">
            <a:xfrm>
              <a:off x="2092" y="50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70" name="Line 32"/>
            <p:cNvSpPr>
              <a:spLocks noChangeShapeType="1"/>
            </p:cNvSpPr>
            <p:nvPr/>
          </p:nvSpPr>
          <p:spPr bwMode="auto">
            <a:xfrm>
              <a:off x="3453" y="50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71" name="Line 33"/>
            <p:cNvSpPr>
              <a:spLocks noChangeShapeType="1"/>
            </p:cNvSpPr>
            <p:nvPr/>
          </p:nvSpPr>
          <p:spPr bwMode="auto">
            <a:xfrm>
              <a:off x="4768" y="50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72" name="Line 34"/>
            <p:cNvSpPr>
              <a:spLocks noChangeShapeType="1"/>
            </p:cNvSpPr>
            <p:nvPr/>
          </p:nvSpPr>
          <p:spPr bwMode="auto">
            <a:xfrm>
              <a:off x="2863" y="414"/>
              <a:ext cx="0"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73" name="Line 35"/>
            <p:cNvSpPr>
              <a:spLocks noChangeShapeType="1"/>
            </p:cNvSpPr>
            <p:nvPr/>
          </p:nvSpPr>
          <p:spPr bwMode="auto">
            <a:xfrm>
              <a:off x="1004" y="1094"/>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74" name="Line 36"/>
            <p:cNvSpPr>
              <a:spLocks noChangeShapeType="1"/>
            </p:cNvSpPr>
            <p:nvPr/>
          </p:nvSpPr>
          <p:spPr bwMode="auto">
            <a:xfrm>
              <a:off x="2637" y="1094"/>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75" name="Line 37"/>
            <p:cNvSpPr>
              <a:spLocks noChangeShapeType="1"/>
            </p:cNvSpPr>
            <p:nvPr/>
          </p:nvSpPr>
          <p:spPr bwMode="auto">
            <a:xfrm>
              <a:off x="4179" y="1094"/>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grpSp>
        <p:nvGrpSpPr>
          <p:cNvPr id="232455" name="Group 58"/>
          <p:cNvGrpSpPr>
            <a:grpSpLocks/>
          </p:cNvGrpSpPr>
          <p:nvPr/>
        </p:nvGrpSpPr>
        <p:grpSpPr bwMode="auto">
          <a:xfrm>
            <a:off x="2057401" y="4800601"/>
            <a:ext cx="8207375" cy="962025"/>
            <a:chOff x="233" y="2274"/>
            <a:chExt cx="5170" cy="606"/>
          </a:xfrm>
        </p:grpSpPr>
        <p:sp>
          <p:nvSpPr>
            <p:cNvPr id="232456" name="Rectangle 6"/>
            <p:cNvSpPr>
              <a:spLocks noChangeArrowheads="1"/>
            </p:cNvSpPr>
            <p:nvPr/>
          </p:nvSpPr>
          <p:spPr bwMode="auto">
            <a:xfrm>
              <a:off x="233" y="2455"/>
              <a:ext cx="5170" cy="425"/>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32457" name="Rectangle 20"/>
            <p:cNvSpPr>
              <a:spLocks noChangeArrowheads="1"/>
            </p:cNvSpPr>
            <p:nvPr/>
          </p:nvSpPr>
          <p:spPr bwMode="auto">
            <a:xfrm>
              <a:off x="1684" y="2501"/>
              <a:ext cx="2495" cy="2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u-RU" altLang="ru-RU" sz="1800">
                  <a:solidFill>
                    <a:schemeClr val="bg1"/>
                  </a:solidFill>
                  <a:latin typeface="Arial" panose="020B0604020202020204" pitchFamily="34" charset="0"/>
                </a:rPr>
                <a:t>Вспомогательные процессы</a:t>
              </a:r>
            </a:p>
          </p:txBody>
        </p:sp>
        <p:sp>
          <p:nvSpPr>
            <p:cNvPr id="232458" name="Line 38"/>
            <p:cNvSpPr>
              <a:spLocks noChangeShapeType="1"/>
            </p:cNvSpPr>
            <p:nvPr/>
          </p:nvSpPr>
          <p:spPr bwMode="auto">
            <a:xfrm>
              <a:off x="1004" y="2274"/>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59" name="Line 39"/>
            <p:cNvSpPr>
              <a:spLocks noChangeShapeType="1"/>
            </p:cNvSpPr>
            <p:nvPr/>
          </p:nvSpPr>
          <p:spPr bwMode="auto">
            <a:xfrm>
              <a:off x="2637" y="2274"/>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32460" name="Line 40"/>
            <p:cNvSpPr>
              <a:spLocks noChangeShapeType="1"/>
            </p:cNvSpPr>
            <p:nvPr/>
          </p:nvSpPr>
          <p:spPr bwMode="auto">
            <a:xfrm>
              <a:off x="4224" y="2274"/>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Tree>
    <p:extLst>
      <p:ext uri="{BB962C8B-B14F-4D97-AF65-F5344CB8AC3E}">
        <p14:creationId xmlns:p14="http://schemas.microsoft.com/office/powerpoint/2010/main" val="1029605478"/>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492" y="149270"/>
            <a:ext cx="11367654" cy="1938992"/>
          </a:xfrm>
          <a:prstGeom prst="rect">
            <a:avLst/>
          </a:prstGeom>
          <a:noFill/>
        </p:spPr>
        <p:txBody>
          <a:bodyPr wrap="square" rtlCol="0">
            <a:spAutoFit/>
          </a:bodyPr>
          <a:lstStyle/>
          <a:p>
            <a:r>
              <a:rPr lang="ro-RO" sz="2000" dirty="0"/>
              <a:t>Un grup de mesaje este însoţit de un segment UNG şi UNE. Într-un mesaj există mai multe segmente şi grupuri de segmente (fig.4.35), care reprezintă părţi individuale legate de mesaje (de exemplu, informaţii despre plătitor (biller), o linie de factură specifică etc.). </a:t>
            </a:r>
            <a:endParaRPr lang="ro-RO" sz="2000" dirty="0" smtClean="0"/>
          </a:p>
          <a:p>
            <a:r>
              <a:rPr lang="ro-RO" sz="2000" dirty="0" smtClean="0"/>
              <a:t>Un </a:t>
            </a:r>
            <a:r>
              <a:rPr lang="ro-RO" sz="2000" dirty="0"/>
              <a:t>grup de segmente este iniţiat de un aş-a numit element de declanşare</a:t>
            </a:r>
            <a:r>
              <a:rPr lang="ro-RO" sz="2000" dirty="0" smtClean="0"/>
              <a:t>.</a:t>
            </a:r>
          </a:p>
          <a:p>
            <a:r>
              <a:rPr lang="ro-RO" sz="2000" dirty="0"/>
              <a:t>Segmentele constau din elemente de date şi elemente de date compuse. Cea mai mică unitate a unui fişier EDIFACT sunt elemente de date simple</a:t>
            </a:r>
            <a:r>
              <a:rPr lang="ro-RO" sz="2000" dirty="0" smtClean="0"/>
              <a:t>.</a:t>
            </a:r>
            <a:endParaRPr lang="ru-RU" sz="2000" dirty="0"/>
          </a:p>
        </p:txBody>
      </p:sp>
      <p:pic>
        <p:nvPicPr>
          <p:cNvPr id="8" name="Объект 7"/>
          <p:cNvPicPr>
            <a:picLocks noGrp="1" noChangeAspect="1"/>
          </p:cNvPicPr>
          <p:nvPr>
            <p:ph idx="1"/>
          </p:nvPr>
        </p:nvPicPr>
        <p:blipFill>
          <a:blip r:embed="rId2"/>
          <a:stretch>
            <a:fillRect/>
          </a:stretch>
        </p:blipFill>
        <p:spPr>
          <a:xfrm>
            <a:off x="3491345" y="2180595"/>
            <a:ext cx="7248525" cy="4544964"/>
          </a:xfrm>
          <a:prstGeom prst="rect">
            <a:avLst/>
          </a:prstGeom>
        </p:spPr>
      </p:pic>
    </p:spTree>
    <p:extLst>
      <p:ext uri="{BB962C8B-B14F-4D97-AF65-F5344CB8AC3E}">
        <p14:creationId xmlns:p14="http://schemas.microsoft.com/office/powerpoint/2010/main" val="771339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46364"/>
            <a:ext cx="10515600" cy="5830599"/>
          </a:xfrm>
        </p:spPr>
        <p:txBody>
          <a:bodyPr>
            <a:normAutofit lnSpcReduction="10000"/>
          </a:bodyPr>
          <a:lstStyle/>
          <a:p>
            <a:r>
              <a:rPr lang="ro-RO" sz="3200" b="1" i="1" dirty="0">
                <a:solidFill>
                  <a:srgbClr val="002060"/>
                </a:solidFill>
              </a:rPr>
              <a:t>Activitatea de întreţinere şi dezvoltare </a:t>
            </a:r>
            <a:r>
              <a:rPr lang="ro-RO" sz="3200" dirty="0"/>
              <a:t>ulterioară a acestui standard se face prin Centrul Naţiunilor Unite pentru facilitarea comerţului şi afacerilor electronice (ONU / CEFACT) sub supravegherea Comisiei Economice a ONU pentru Europa, în grupul de lucru al domeniului de Finanţe ONU CEFACT TBG5</a:t>
            </a:r>
            <a:r>
              <a:rPr lang="ro-RO" sz="3200" dirty="0" smtClean="0"/>
              <a:t>.</a:t>
            </a:r>
          </a:p>
          <a:p>
            <a:r>
              <a:rPr lang="ro-RO" sz="3600" b="1" i="1" dirty="0" smtClean="0">
                <a:solidFill>
                  <a:srgbClr val="C00000"/>
                </a:solidFill>
              </a:rPr>
              <a:t>În Moldova  se găsește la -  </a:t>
            </a:r>
            <a:r>
              <a:rPr lang="pt-BR" sz="3600" b="1" i="1" dirty="0">
                <a:solidFill>
                  <a:srgbClr val="C00000"/>
                </a:solidFill>
              </a:rPr>
              <a:t>GS1 </a:t>
            </a:r>
            <a:r>
              <a:rPr lang="pt-BR" sz="3600" b="1" i="1" dirty="0" smtClean="0">
                <a:solidFill>
                  <a:srgbClr val="C00000"/>
                </a:solidFill>
              </a:rPr>
              <a:t>Moldova</a:t>
            </a:r>
            <a:endParaRPr lang="ro-RO" sz="3600" b="1" i="1" dirty="0" smtClean="0">
              <a:solidFill>
                <a:srgbClr val="C00000"/>
              </a:solidFill>
            </a:endParaRPr>
          </a:p>
          <a:p>
            <a:r>
              <a:rPr lang="ro-RO" sz="3600" b="1" i="1" dirty="0">
                <a:solidFill>
                  <a:srgbClr val="C00000"/>
                </a:solidFill>
              </a:rPr>
              <a:t>Asociatia „GS1 Moldova</a:t>
            </a:r>
            <a:r>
              <a:rPr lang="ro-RO" sz="3600" b="1" i="1" dirty="0" smtClean="0">
                <a:solidFill>
                  <a:srgbClr val="C00000"/>
                </a:solidFill>
              </a:rPr>
              <a:t>”, Bd</a:t>
            </a:r>
            <a:r>
              <a:rPr lang="ro-RO" sz="3600" b="1" i="1" dirty="0">
                <a:solidFill>
                  <a:srgbClr val="C00000"/>
                </a:solidFill>
              </a:rPr>
              <a:t>. Grigore Vieru 9, of.212</a:t>
            </a:r>
          </a:p>
          <a:p>
            <a:r>
              <a:rPr lang="ro-RO" sz="3600" b="1" i="1" dirty="0">
                <a:solidFill>
                  <a:srgbClr val="C00000"/>
                </a:solidFill>
              </a:rPr>
              <a:t>MD 2005, Chisinau, Moldova</a:t>
            </a:r>
            <a:br>
              <a:rPr lang="ro-RO" sz="3600" b="1" i="1" dirty="0">
                <a:solidFill>
                  <a:srgbClr val="C00000"/>
                </a:solidFill>
              </a:rPr>
            </a:br>
            <a:r>
              <a:rPr lang="ro-RO" sz="3600" b="1" i="1" dirty="0">
                <a:solidFill>
                  <a:srgbClr val="C00000"/>
                </a:solidFill>
              </a:rPr>
              <a:t>Tel.:  +373 </a:t>
            </a:r>
            <a:r>
              <a:rPr lang="ro-RO" sz="3600" b="1" i="1" dirty="0" smtClean="0">
                <a:solidFill>
                  <a:srgbClr val="C00000"/>
                </a:solidFill>
              </a:rPr>
              <a:t>22211669, Fax</a:t>
            </a:r>
            <a:r>
              <a:rPr lang="ro-RO" sz="3600" b="1" i="1" dirty="0">
                <a:solidFill>
                  <a:srgbClr val="C00000"/>
                </a:solidFill>
              </a:rPr>
              <a:t>: +373 22211669</a:t>
            </a:r>
            <a:br>
              <a:rPr lang="ro-RO" sz="3600" b="1" i="1" dirty="0">
                <a:solidFill>
                  <a:srgbClr val="C00000"/>
                </a:solidFill>
              </a:rPr>
            </a:br>
            <a:r>
              <a:rPr lang="ro-RO" sz="3600" b="1" i="1" dirty="0">
                <a:solidFill>
                  <a:srgbClr val="C00000"/>
                </a:solidFill>
              </a:rPr>
              <a:t>Posta electronica: </a:t>
            </a:r>
            <a:r>
              <a:rPr lang="ro-RO" sz="3600" b="1" i="1" dirty="0" smtClean="0">
                <a:solidFill>
                  <a:srgbClr val="C00000"/>
                </a:solidFill>
                <a:hlinkClick r:id="rId2"/>
              </a:rPr>
              <a:t>info@gs1md.org</a:t>
            </a:r>
            <a:r>
              <a:rPr lang="ro-RO" dirty="0"/>
              <a:t/>
            </a:r>
            <a:br>
              <a:rPr lang="ro-RO" dirty="0"/>
            </a:br>
            <a:endParaRPr lang="ru-RU" dirty="0"/>
          </a:p>
        </p:txBody>
      </p:sp>
    </p:spTree>
    <p:extLst>
      <p:ext uri="{BB962C8B-B14F-4D97-AF65-F5344CB8AC3E}">
        <p14:creationId xmlns:p14="http://schemas.microsoft.com/office/powerpoint/2010/main" val="98664109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idx="1"/>
          </p:nvPr>
        </p:nvPicPr>
        <p:blipFill>
          <a:blip r:embed="rId2"/>
          <a:stretch>
            <a:fillRect/>
          </a:stretch>
        </p:blipFill>
        <p:spPr>
          <a:xfrm>
            <a:off x="1299657" y="654554"/>
            <a:ext cx="1021845" cy="1021845"/>
          </a:xfrm>
          <a:prstGeom prst="rect">
            <a:avLst/>
          </a:prstGeom>
        </p:spPr>
      </p:pic>
      <p:pic>
        <p:nvPicPr>
          <p:cNvPr id="6" name="Рисунок 5"/>
          <p:cNvPicPr>
            <a:picLocks noChangeAspect="1"/>
          </p:cNvPicPr>
          <p:nvPr/>
        </p:nvPicPr>
        <p:blipFill>
          <a:blip r:embed="rId3"/>
          <a:stretch>
            <a:fillRect/>
          </a:stretch>
        </p:blipFill>
        <p:spPr>
          <a:xfrm>
            <a:off x="1299657" y="2100982"/>
            <a:ext cx="1033029" cy="1033029"/>
          </a:xfrm>
          <a:prstGeom prst="rect">
            <a:avLst/>
          </a:prstGeom>
        </p:spPr>
      </p:pic>
      <p:pic>
        <p:nvPicPr>
          <p:cNvPr id="7" name="Рисунок 6"/>
          <p:cNvPicPr>
            <a:picLocks noChangeAspect="1"/>
          </p:cNvPicPr>
          <p:nvPr/>
        </p:nvPicPr>
        <p:blipFill>
          <a:blip r:embed="rId4"/>
          <a:stretch>
            <a:fillRect/>
          </a:stretch>
        </p:blipFill>
        <p:spPr>
          <a:xfrm>
            <a:off x="1253836" y="3558594"/>
            <a:ext cx="1067665" cy="1067665"/>
          </a:xfrm>
          <a:prstGeom prst="rect">
            <a:avLst/>
          </a:prstGeom>
        </p:spPr>
      </p:pic>
      <p:pic>
        <p:nvPicPr>
          <p:cNvPr id="8" name="Рисунок 7"/>
          <p:cNvPicPr>
            <a:picLocks noChangeAspect="1"/>
          </p:cNvPicPr>
          <p:nvPr/>
        </p:nvPicPr>
        <p:blipFill>
          <a:blip r:embed="rId5"/>
          <a:stretch>
            <a:fillRect/>
          </a:stretch>
        </p:blipFill>
        <p:spPr>
          <a:xfrm>
            <a:off x="1253836" y="5050842"/>
            <a:ext cx="1021845" cy="1021845"/>
          </a:xfrm>
          <a:prstGeom prst="rect">
            <a:avLst/>
          </a:prstGeom>
        </p:spPr>
      </p:pic>
      <p:sp>
        <p:nvSpPr>
          <p:cNvPr id="9" name="TextBox 8"/>
          <p:cNvSpPr txBox="1"/>
          <p:nvPr/>
        </p:nvSpPr>
        <p:spPr>
          <a:xfrm>
            <a:off x="3048000" y="654554"/>
            <a:ext cx="7661564" cy="646331"/>
          </a:xfrm>
          <a:prstGeom prst="rect">
            <a:avLst/>
          </a:prstGeom>
          <a:noFill/>
        </p:spPr>
        <p:txBody>
          <a:bodyPr wrap="square" rtlCol="0">
            <a:spAutoFit/>
          </a:bodyPr>
          <a:lstStyle/>
          <a:p>
            <a:r>
              <a:rPr lang="ro-RO" b="1" i="1" dirty="0">
                <a:solidFill>
                  <a:srgbClr val="C00000"/>
                </a:solidFill>
              </a:rPr>
              <a:t>Cheile de identificare </a:t>
            </a:r>
            <a:r>
              <a:rPr lang="ro-RO" dirty="0"/>
              <a:t>permit organizatiilor sa atribuie </a:t>
            </a:r>
            <a:r>
              <a:rPr lang="ro-RO" b="1" i="1" dirty="0">
                <a:solidFill>
                  <a:srgbClr val="002060"/>
                </a:solidFill>
              </a:rPr>
              <a:t>identificatori standard produselor, documentelor, locatiilor fizice, relatiilor de serviciu, etc</a:t>
            </a:r>
            <a:endParaRPr lang="ru-RU" b="1" i="1" dirty="0">
              <a:solidFill>
                <a:srgbClr val="002060"/>
              </a:solidFill>
            </a:endParaRPr>
          </a:p>
        </p:txBody>
      </p:sp>
      <p:sp>
        <p:nvSpPr>
          <p:cNvPr id="10" name="TextBox 9"/>
          <p:cNvSpPr txBox="1"/>
          <p:nvPr/>
        </p:nvSpPr>
        <p:spPr>
          <a:xfrm>
            <a:off x="2909455" y="2294330"/>
            <a:ext cx="7938654" cy="646331"/>
          </a:xfrm>
          <a:prstGeom prst="rect">
            <a:avLst/>
          </a:prstGeom>
          <a:noFill/>
        </p:spPr>
        <p:txBody>
          <a:bodyPr wrap="square" rtlCol="0">
            <a:spAutoFit/>
          </a:bodyPr>
          <a:lstStyle/>
          <a:p>
            <a:r>
              <a:rPr lang="ro-RO" b="1" i="1" dirty="0">
                <a:solidFill>
                  <a:srgbClr val="C00000"/>
                </a:solidFill>
              </a:rPr>
              <a:t>Codurile de bare EAN/UPC </a:t>
            </a:r>
            <a:r>
              <a:rPr lang="ro-RO" dirty="0"/>
              <a:t>sunt proiectate pentru medii cu volume mari de scanare, de aceea sunt compatibile utilizarii in punctele de vanzare din retail (POS).</a:t>
            </a:r>
            <a:endParaRPr lang="ru-RU" dirty="0"/>
          </a:p>
        </p:txBody>
      </p:sp>
      <p:sp>
        <p:nvSpPr>
          <p:cNvPr id="11" name="TextBox 10"/>
          <p:cNvSpPr txBox="1"/>
          <p:nvPr/>
        </p:nvSpPr>
        <p:spPr>
          <a:xfrm>
            <a:off x="2909455" y="3558594"/>
            <a:ext cx="7800109" cy="1200329"/>
          </a:xfrm>
          <a:prstGeom prst="rect">
            <a:avLst/>
          </a:prstGeom>
          <a:noFill/>
        </p:spPr>
        <p:txBody>
          <a:bodyPr wrap="square" rtlCol="0">
            <a:spAutoFit/>
          </a:bodyPr>
          <a:lstStyle/>
          <a:p>
            <a:r>
              <a:rPr lang="ro-RO" b="1" i="1" dirty="0">
                <a:solidFill>
                  <a:srgbClr val="C00000"/>
                </a:solidFill>
              </a:rPr>
              <a:t>EDI (Schimb Electronic de Date) </a:t>
            </a:r>
            <a:r>
              <a:rPr lang="ro-RO" dirty="0"/>
              <a:t>— reprezinta tehnologie, care permite schimbul electronic de documente comerciale si financiare intre sistemele informatice a doi parteneri precum comenzi,  confirmari comenzi, avize de insotire a marfii, facturi si facturi de corectie intr-un format comun sistemelor informatice</a:t>
            </a:r>
            <a:endParaRPr lang="ru-RU" dirty="0"/>
          </a:p>
        </p:txBody>
      </p:sp>
      <p:sp>
        <p:nvSpPr>
          <p:cNvPr id="12" name="TextBox 11"/>
          <p:cNvSpPr txBox="1"/>
          <p:nvPr/>
        </p:nvSpPr>
        <p:spPr>
          <a:xfrm>
            <a:off x="2909455" y="5050842"/>
            <a:ext cx="7938654" cy="1200329"/>
          </a:xfrm>
          <a:prstGeom prst="rect">
            <a:avLst/>
          </a:prstGeom>
          <a:noFill/>
        </p:spPr>
        <p:txBody>
          <a:bodyPr wrap="square" rtlCol="0">
            <a:spAutoFit/>
          </a:bodyPr>
          <a:lstStyle/>
          <a:p>
            <a:r>
              <a:rPr lang="ro-RO" b="1" i="1" dirty="0">
                <a:solidFill>
                  <a:srgbClr val="C00000"/>
                </a:solidFill>
              </a:rPr>
              <a:t>Standardul GS1 Global de Trasabilitate </a:t>
            </a:r>
            <a:r>
              <a:rPr lang="ro-RO" dirty="0"/>
              <a:t>defineste cerintele minime de trasabilitate adresate proceselor comerciale pentru a se realiza trasabilitatea pe intreg lantul de distributie, independent de tehnologia folosita. Este un meta-standard compus din alte standarde GS1 – cum ar fi cheile de identificare, codurile de bare, EPCIS si EDI.</a:t>
            </a:r>
            <a:endParaRPr lang="ru-RU" dirty="0"/>
          </a:p>
        </p:txBody>
      </p:sp>
    </p:spTree>
    <p:extLst>
      <p:ext uri="{BB962C8B-B14F-4D97-AF65-F5344CB8AC3E}">
        <p14:creationId xmlns:p14="http://schemas.microsoft.com/office/powerpoint/2010/main" val="21371794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484909"/>
            <a:ext cx="11277600" cy="5999018"/>
          </a:xfrm>
        </p:spPr>
        <p:txBody>
          <a:bodyPr>
            <a:normAutofit fontScale="92500" lnSpcReduction="20000"/>
          </a:bodyPr>
          <a:lstStyle/>
          <a:p>
            <a:r>
              <a:rPr lang="ro-RO" b="1" i="1" dirty="0">
                <a:solidFill>
                  <a:srgbClr val="002060"/>
                </a:solidFill>
              </a:rPr>
              <a:t>4.2.7.2. Bibliotecă de standarde Universal Business Language (UBL) </a:t>
            </a:r>
            <a:endParaRPr lang="ro-RO" b="1" i="1" dirty="0" smtClean="0">
              <a:solidFill>
                <a:srgbClr val="002060"/>
              </a:solidFill>
            </a:endParaRPr>
          </a:p>
          <a:p>
            <a:pPr marL="0" indent="0">
              <a:buNone/>
            </a:pPr>
            <a:r>
              <a:rPr lang="ro-RO" b="1" i="1" dirty="0" smtClean="0">
                <a:solidFill>
                  <a:srgbClr val="C00000"/>
                </a:solidFill>
              </a:rPr>
              <a:t>Universal </a:t>
            </a:r>
            <a:r>
              <a:rPr lang="ro-RO" b="1" i="1" dirty="0">
                <a:solidFill>
                  <a:srgbClr val="C00000"/>
                </a:solidFill>
              </a:rPr>
              <a:t>Business Language (UBL). </a:t>
            </a:r>
            <a:endParaRPr lang="ro-RO" b="1" i="1" dirty="0" smtClean="0">
              <a:solidFill>
                <a:srgbClr val="C00000"/>
              </a:solidFill>
            </a:endParaRPr>
          </a:p>
          <a:p>
            <a:pPr>
              <a:buFontTx/>
              <a:buChar char="-"/>
            </a:pPr>
            <a:r>
              <a:rPr lang="ro-RO" dirty="0" smtClean="0"/>
              <a:t>Este </a:t>
            </a:r>
            <a:r>
              <a:rPr lang="ro-RO" dirty="0"/>
              <a:t>o evoluţie importantă în utilizarea vocabularului XML. </a:t>
            </a:r>
            <a:endParaRPr lang="ro-RO" dirty="0" smtClean="0"/>
          </a:p>
          <a:p>
            <a:pPr>
              <a:buFontTx/>
              <a:buChar char="-"/>
            </a:pPr>
            <a:r>
              <a:rPr lang="ro-RO" b="1" i="1" dirty="0" smtClean="0">
                <a:solidFill>
                  <a:srgbClr val="C00000"/>
                </a:solidFill>
              </a:rPr>
              <a:t>În diferite limbi umană, </a:t>
            </a:r>
            <a:r>
              <a:rPr lang="ro-RO" b="1" i="1" dirty="0">
                <a:solidFill>
                  <a:srgbClr val="C00000"/>
                </a:solidFill>
              </a:rPr>
              <a:t>acelaşi cuvânt poate însemna lucruri diferite pentru diferite industrii </a:t>
            </a:r>
            <a:r>
              <a:rPr lang="ro-RO" dirty="0"/>
              <a:t>(fig.4.36). </a:t>
            </a:r>
            <a:endParaRPr lang="ro-RO" dirty="0" smtClean="0"/>
          </a:p>
          <a:p>
            <a:pPr>
              <a:buFontTx/>
              <a:buChar char="-"/>
            </a:pPr>
            <a:r>
              <a:rPr lang="ro-RO" b="1" i="1" dirty="0" smtClean="0">
                <a:solidFill>
                  <a:srgbClr val="002060"/>
                </a:solidFill>
              </a:rPr>
              <a:t>În </a:t>
            </a:r>
            <a:r>
              <a:rPr lang="ro-RO" b="1" i="1" dirty="0">
                <a:solidFill>
                  <a:srgbClr val="002060"/>
                </a:solidFill>
              </a:rPr>
              <a:t>schimb, diferite cuvinte pot uneori să însemne acelaşi lucru în diferite industrii</a:t>
            </a:r>
            <a:r>
              <a:rPr lang="ro-RO" dirty="0"/>
              <a:t>. </a:t>
            </a:r>
            <a:endParaRPr lang="ro-RO" dirty="0" smtClean="0"/>
          </a:p>
          <a:p>
            <a:pPr>
              <a:buFontTx/>
              <a:buChar char="-"/>
            </a:pPr>
            <a:r>
              <a:rPr lang="ro-RO" b="1" i="1" dirty="0" smtClean="0">
                <a:solidFill>
                  <a:srgbClr val="002060"/>
                </a:solidFill>
              </a:rPr>
              <a:t>Carta </a:t>
            </a:r>
            <a:r>
              <a:rPr lang="ro-RO" b="1" i="1" dirty="0">
                <a:solidFill>
                  <a:srgbClr val="002060"/>
                </a:solidFill>
              </a:rPr>
              <a:t>tehnică a OASIS UBL </a:t>
            </a:r>
            <a:r>
              <a:rPr lang="ro-RO" i="1" dirty="0"/>
              <a:t>este de a defini o bibliotecă comună de documente XML</a:t>
            </a:r>
            <a:r>
              <a:rPr lang="ro-RO" dirty="0"/>
              <a:t>. </a:t>
            </a:r>
            <a:endParaRPr lang="ro-RO" dirty="0" smtClean="0"/>
          </a:p>
          <a:p>
            <a:pPr>
              <a:buFontTx/>
              <a:buChar char="-"/>
            </a:pPr>
            <a:r>
              <a:rPr lang="ro-RO" dirty="0" smtClean="0"/>
              <a:t>Documentele </a:t>
            </a:r>
            <a:r>
              <a:rPr lang="ro-RO" dirty="0"/>
              <a:t>de afaceri, cum ar fi </a:t>
            </a:r>
            <a:r>
              <a:rPr lang="ro-RO" i="1" dirty="0"/>
              <a:t>comenzi de achiziţie, facturi, foi de parcurs </a:t>
            </a:r>
            <a:r>
              <a:rPr lang="ro-RO" dirty="0"/>
              <a:t>etc., sunt interschimbate în întreaga lume. </a:t>
            </a:r>
            <a:endParaRPr lang="ro-RO" dirty="0" smtClean="0"/>
          </a:p>
          <a:p>
            <a:pPr>
              <a:buFontTx/>
              <a:buChar char="-"/>
            </a:pPr>
            <a:r>
              <a:rPr lang="ro-RO" b="1" i="1" dirty="0" smtClean="0">
                <a:solidFill>
                  <a:srgbClr val="002060"/>
                </a:solidFill>
              </a:rPr>
              <a:t>Limbajul </a:t>
            </a:r>
            <a:r>
              <a:rPr lang="ro-RO" b="1" i="1" dirty="0">
                <a:solidFill>
                  <a:srgbClr val="002060"/>
                </a:solidFill>
              </a:rPr>
              <a:t>universal de afaceri stabileşte un vocabular structurat pentru astfel de documente de achiziţii şi de transport, astfel încât comunităţile şi utilizatorii nu trebuie să creeze ele însele astfel de structuri.</a:t>
            </a:r>
            <a:r>
              <a:rPr lang="ro-RO" dirty="0"/>
              <a:t> </a:t>
            </a:r>
            <a:endParaRPr lang="ro-RO" dirty="0" smtClean="0"/>
          </a:p>
          <a:p>
            <a:pPr>
              <a:buFontTx/>
              <a:buChar char="-"/>
            </a:pPr>
            <a:r>
              <a:rPr lang="ro-RO" dirty="0" smtClean="0"/>
              <a:t>În </a:t>
            </a:r>
            <a:r>
              <a:rPr lang="ro-RO" dirty="0"/>
              <a:t>plus, </a:t>
            </a:r>
            <a:r>
              <a:rPr lang="ro-RO" b="1" i="1" dirty="0">
                <a:solidFill>
                  <a:srgbClr val="C00000"/>
                </a:solidFill>
              </a:rPr>
              <a:t>interoperabilitatea este </a:t>
            </a:r>
            <a:r>
              <a:rPr lang="ro-RO" b="1" i="1" dirty="0" smtClean="0">
                <a:solidFill>
                  <a:srgbClr val="C00000"/>
                </a:solidFill>
              </a:rPr>
              <a:t>asigurată când comunităţile </a:t>
            </a:r>
            <a:r>
              <a:rPr lang="ro-RO" b="1" i="1" dirty="0">
                <a:solidFill>
                  <a:srgbClr val="C00000"/>
                </a:solidFill>
              </a:rPr>
              <a:t>îşi bazează documentele de afaceri structurate pe acelaşi vocabular.</a:t>
            </a:r>
            <a:r>
              <a:rPr lang="ro-RO" dirty="0"/>
              <a:t/>
            </a:r>
            <a:br>
              <a:rPr lang="ro-RO" dirty="0"/>
            </a:br>
            <a:endParaRPr lang="ru-RU" dirty="0"/>
          </a:p>
        </p:txBody>
      </p:sp>
    </p:spTree>
    <p:extLst>
      <p:ext uri="{BB962C8B-B14F-4D97-AF65-F5344CB8AC3E}">
        <p14:creationId xmlns:p14="http://schemas.microsoft.com/office/powerpoint/2010/main" val="421420250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581891"/>
            <a:ext cx="10515600" cy="5595072"/>
          </a:xfrm>
        </p:spPr>
        <p:txBody>
          <a:bodyPr/>
          <a:lstStyle/>
          <a:p>
            <a:endParaRPr lang="ro-RO" b="1" dirty="0" smtClean="0"/>
          </a:p>
          <a:p>
            <a:pPr marL="0" indent="0" algn="ctr">
              <a:buNone/>
            </a:pPr>
            <a:r>
              <a:rPr lang="en-US" sz="3600" b="1" i="1" dirty="0" smtClean="0">
                <a:solidFill>
                  <a:srgbClr val="C00000"/>
                </a:solidFill>
              </a:rPr>
              <a:t>OASIS</a:t>
            </a:r>
            <a:r>
              <a:rPr lang="en-US" sz="3600" b="1" i="1" dirty="0">
                <a:solidFill>
                  <a:srgbClr val="C00000"/>
                </a:solidFill>
              </a:rPr>
              <a:t> </a:t>
            </a:r>
            <a:r>
              <a:rPr lang="ro-RO" sz="3600" b="1" i="1" dirty="0" smtClean="0">
                <a:solidFill>
                  <a:srgbClr val="C00000"/>
                </a:solidFill>
              </a:rPr>
              <a:t>- </a:t>
            </a:r>
            <a:r>
              <a:rPr lang="en-US" sz="3600" b="1" dirty="0">
                <a:solidFill>
                  <a:srgbClr val="C00000"/>
                </a:solidFill>
              </a:rPr>
              <a:t>O</a:t>
            </a:r>
            <a:r>
              <a:rPr lang="en-US" sz="3600" b="1" dirty="0"/>
              <a:t>rganization for the </a:t>
            </a:r>
            <a:r>
              <a:rPr lang="en-US" sz="3600" b="1" dirty="0">
                <a:solidFill>
                  <a:srgbClr val="C00000"/>
                </a:solidFill>
              </a:rPr>
              <a:t>A</a:t>
            </a:r>
            <a:r>
              <a:rPr lang="en-US" sz="3600" b="1" dirty="0"/>
              <a:t>dvancement of </a:t>
            </a:r>
            <a:r>
              <a:rPr lang="en-US" sz="3600" b="1" dirty="0">
                <a:solidFill>
                  <a:srgbClr val="C00000"/>
                </a:solidFill>
              </a:rPr>
              <a:t>S</a:t>
            </a:r>
            <a:r>
              <a:rPr lang="en-US" sz="3600" b="1" dirty="0"/>
              <a:t>tructured </a:t>
            </a:r>
            <a:r>
              <a:rPr lang="en-US" sz="3600" b="1" dirty="0">
                <a:solidFill>
                  <a:srgbClr val="C00000"/>
                </a:solidFill>
              </a:rPr>
              <a:t>I</a:t>
            </a:r>
            <a:r>
              <a:rPr lang="en-US" sz="3600" b="1" dirty="0"/>
              <a:t>nformation </a:t>
            </a:r>
            <a:r>
              <a:rPr lang="en-US" sz="3600" b="1" dirty="0">
                <a:solidFill>
                  <a:srgbClr val="C00000"/>
                </a:solidFill>
              </a:rPr>
              <a:t>S</a:t>
            </a:r>
            <a:r>
              <a:rPr lang="en-US" sz="3600" b="1" dirty="0"/>
              <a:t>tandards</a:t>
            </a:r>
            <a:endParaRPr lang="ro-RO" sz="3600" b="1" i="1" dirty="0" smtClean="0">
              <a:solidFill>
                <a:srgbClr val="C00000"/>
              </a:solidFill>
            </a:endParaRPr>
          </a:p>
          <a:p>
            <a:pPr marL="0" indent="0" algn="ctr">
              <a:buNone/>
            </a:pPr>
            <a:r>
              <a:rPr lang="en-US" sz="3600" b="1" i="1" dirty="0" smtClean="0">
                <a:solidFill>
                  <a:srgbClr val="C00000"/>
                </a:solidFill>
              </a:rPr>
              <a:t>is </a:t>
            </a:r>
            <a:r>
              <a:rPr lang="en-US" sz="3600" b="1" i="1" dirty="0">
                <a:solidFill>
                  <a:srgbClr val="C00000"/>
                </a:solidFill>
              </a:rPr>
              <a:t>a nonprofit consortium </a:t>
            </a:r>
            <a:r>
              <a:rPr lang="ro-RO" sz="3600" b="1" i="1" dirty="0" smtClean="0">
                <a:solidFill>
                  <a:srgbClr val="C00000"/>
                </a:solidFill>
              </a:rPr>
              <a:t> </a:t>
            </a:r>
            <a:r>
              <a:rPr lang="en-US" sz="3600" b="1" i="1" dirty="0" smtClean="0">
                <a:solidFill>
                  <a:srgbClr val="002060"/>
                </a:solidFill>
              </a:rPr>
              <a:t>that </a:t>
            </a:r>
            <a:r>
              <a:rPr lang="en-US" sz="3600" b="1" i="1" dirty="0">
                <a:solidFill>
                  <a:srgbClr val="002060"/>
                </a:solidFill>
              </a:rPr>
              <a:t>drives the development, convergence and adoption of </a:t>
            </a:r>
            <a:r>
              <a:rPr lang="en-US" sz="3600" b="1" i="1" dirty="0">
                <a:solidFill>
                  <a:srgbClr val="C00000"/>
                </a:solidFill>
              </a:rPr>
              <a:t>open standards for the global information society</a:t>
            </a:r>
            <a:r>
              <a:rPr lang="en-US" sz="3600" b="1" i="1" dirty="0">
                <a:solidFill>
                  <a:srgbClr val="002060"/>
                </a:solidFill>
              </a:rPr>
              <a:t>.</a:t>
            </a:r>
            <a:endParaRPr lang="ru-RU" sz="3600" b="1" i="1" dirty="0">
              <a:solidFill>
                <a:srgbClr val="002060"/>
              </a:solidFill>
            </a:endParaRPr>
          </a:p>
        </p:txBody>
      </p:sp>
    </p:spTree>
    <p:extLst>
      <p:ext uri="{BB962C8B-B14F-4D97-AF65-F5344CB8AC3E}">
        <p14:creationId xmlns:p14="http://schemas.microsoft.com/office/powerpoint/2010/main" val="39023248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4306598" y="734580"/>
            <a:ext cx="7762875" cy="5400675"/>
          </a:xfrm>
          <a:prstGeom prst="rect">
            <a:avLst/>
          </a:prstGeom>
        </p:spPr>
      </p:pic>
      <p:sp>
        <p:nvSpPr>
          <p:cNvPr id="5" name="TextBox 4"/>
          <p:cNvSpPr txBox="1"/>
          <p:nvPr/>
        </p:nvSpPr>
        <p:spPr>
          <a:xfrm>
            <a:off x="152401" y="762000"/>
            <a:ext cx="3877108" cy="646331"/>
          </a:xfrm>
          <a:prstGeom prst="rect">
            <a:avLst/>
          </a:prstGeom>
          <a:noFill/>
        </p:spPr>
        <p:txBody>
          <a:bodyPr wrap="square" rtlCol="0">
            <a:spAutoFit/>
          </a:bodyPr>
          <a:lstStyle/>
          <a:p>
            <a:r>
              <a:rPr lang="ro-RO" b="1" i="1" dirty="0">
                <a:solidFill>
                  <a:srgbClr val="C00000"/>
                </a:solidFill>
              </a:rPr>
              <a:t>Punctele de intersecţie a standardelor de facturare </a:t>
            </a:r>
            <a:r>
              <a:rPr lang="ro-RO" b="1" i="1" dirty="0" smtClean="0">
                <a:solidFill>
                  <a:srgbClr val="C00000"/>
                </a:solidFill>
              </a:rPr>
              <a:t>electronică</a:t>
            </a:r>
            <a:endParaRPr lang="ru-RU" dirty="0">
              <a:solidFill>
                <a:srgbClr val="C00000"/>
              </a:solidFill>
            </a:endParaRPr>
          </a:p>
        </p:txBody>
      </p:sp>
      <p:sp>
        <p:nvSpPr>
          <p:cNvPr id="6" name="TextBox 5"/>
          <p:cNvSpPr txBox="1"/>
          <p:nvPr/>
        </p:nvSpPr>
        <p:spPr>
          <a:xfrm>
            <a:off x="138544" y="2244436"/>
            <a:ext cx="4350329" cy="2308324"/>
          </a:xfrm>
          <a:prstGeom prst="rect">
            <a:avLst/>
          </a:prstGeom>
          <a:noFill/>
        </p:spPr>
        <p:txBody>
          <a:bodyPr wrap="square" rtlCol="0">
            <a:spAutoFit/>
          </a:bodyPr>
          <a:lstStyle/>
          <a:p>
            <a:r>
              <a:rPr lang="ro-RO" dirty="0"/>
              <a:t>Acum aprobat ca ISO / IEC 19845: 2015, UBL 2.1 este o familie de 65 de documente de afaceri în jurul unei biblioteci comune de obiecte de afaceri. </a:t>
            </a:r>
            <a:endParaRPr lang="ro-RO" dirty="0" smtClean="0"/>
          </a:p>
          <a:p>
            <a:r>
              <a:rPr lang="ro-RO" dirty="0" smtClean="0"/>
              <a:t>Recent </a:t>
            </a:r>
            <a:r>
              <a:rPr lang="ro-RO" dirty="0"/>
              <a:t>lansat, UBL 2.2 a fost finalizat cu 81 documente de afaceri şi o bibliotecă comună mai bogată decât cea găsită în UBL 2.1. </a:t>
            </a:r>
            <a:br>
              <a:rPr lang="ro-RO" dirty="0"/>
            </a:br>
            <a:endParaRPr lang="ru-RU" dirty="0"/>
          </a:p>
        </p:txBody>
      </p:sp>
    </p:spTree>
    <p:extLst>
      <p:ext uri="{BB962C8B-B14F-4D97-AF65-F5344CB8AC3E}">
        <p14:creationId xmlns:p14="http://schemas.microsoft.com/office/powerpoint/2010/main" val="396898017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4544291" y="167421"/>
            <a:ext cx="7306989" cy="6441198"/>
          </a:xfrm>
          <a:prstGeom prst="rect">
            <a:avLst/>
          </a:prstGeom>
        </p:spPr>
      </p:pic>
      <p:sp>
        <p:nvSpPr>
          <p:cNvPr id="5" name="TextBox 4"/>
          <p:cNvSpPr txBox="1"/>
          <p:nvPr/>
        </p:nvSpPr>
        <p:spPr>
          <a:xfrm>
            <a:off x="110836" y="1011382"/>
            <a:ext cx="4433455" cy="3416320"/>
          </a:xfrm>
          <a:prstGeom prst="rect">
            <a:avLst/>
          </a:prstGeom>
          <a:noFill/>
        </p:spPr>
        <p:txBody>
          <a:bodyPr wrap="square" rtlCol="0">
            <a:spAutoFit/>
          </a:bodyPr>
          <a:lstStyle/>
          <a:p>
            <a:r>
              <a:rPr lang="ro-RO" dirty="0"/>
              <a:t>Însăşi natura utilizării documentelor de afaceri, cum ar fi </a:t>
            </a:r>
            <a:r>
              <a:rPr lang="ro-RO" i="1" dirty="0"/>
              <a:t>comenzile de achiziţie, </a:t>
            </a:r>
            <a:r>
              <a:rPr lang="ro-RO" i="1" dirty="0" smtClean="0"/>
              <a:t>facturile şi </a:t>
            </a:r>
            <a:r>
              <a:rPr lang="ro-RO" i="1" dirty="0"/>
              <a:t>foile de parcurs</a:t>
            </a:r>
            <a:r>
              <a:rPr lang="ro-RO" dirty="0"/>
              <a:t>, implică necesitatea unui ecosistem de dezvoltatori de produse care să deservească utilizatorii finali care au nevoie de a desfăşura o afacere, folosind un vocabular </a:t>
            </a:r>
            <a:r>
              <a:rPr lang="ro-RO" dirty="0" smtClean="0"/>
              <a:t>informativ comun.</a:t>
            </a:r>
          </a:p>
          <a:p>
            <a:endParaRPr lang="ro-RO" dirty="0" smtClean="0"/>
          </a:p>
          <a:p>
            <a:r>
              <a:rPr lang="ro-RO" dirty="0" smtClean="0"/>
              <a:t> </a:t>
            </a:r>
            <a:r>
              <a:rPr lang="ro-RO" dirty="0"/>
              <a:t>Coregrafia care guvernează schimburile între </a:t>
            </a:r>
            <a:r>
              <a:rPr lang="ro-RO" b="1" i="1" dirty="0">
                <a:solidFill>
                  <a:srgbClr val="C00000"/>
                </a:solidFill>
              </a:rPr>
              <a:t>un cumpărător </a:t>
            </a:r>
            <a:r>
              <a:rPr lang="ro-RO" dirty="0"/>
              <a:t>şi </a:t>
            </a:r>
            <a:r>
              <a:rPr lang="ro-RO" b="1" i="1" dirty="0">
                <a:solidFill>
                  <a:srgbClr val="C00000"/>
                </a:solidFill>
              </a:rPr>
              <a:t>un vânzător </a:t>
            </a:r>
            <a:endParaRPr lang="ro-RO" b="1" i="1" dirty="0" smtClean="0">
              <a:solidFill>
                <a:srgbClr val="C00000"/>
              </a:solidFill>
            </a:endParaRPr>
          </a:p>
          <a:p>
            <a:r>
              <a:rPr lang="ro-RO" dirty="0" smtClean="0"/>
              <a:t>este </a:t>
            </a:r>
            <a:r>
              <a:rPr lang="ro-RO" dirty="0"/>
              <a:t>reprezentată în figura</a:t>
            </a:r>
            <a:br>
              <a:rPr lang="ro-RO" dirty="0"/>
            </a:br>
            <a:endParaRPr lang="ru-RU" dirty="0"/>
          </a:p>
        </p:txBody>
      </p:sp>
      <p:sp>
        <p:nvSpPr>
          <p:cNvPr id="6" name="TextBox 5"/>
          <p:cNvSpPr txBox="1"/>
          <p:nvPr/>
        </p:nvSpPr>
        <p:spPr>
          <a:xfrm>
            <a:off x="166255" y="4959927"/>
            <a:ext cx="4378036" cy="2031325"/>
          </a:xfrm>
          <a:prstGeom prst="rect">
            <a:avLst/>
          </a:prstGeom>
          <a:noFill/>
        </p:spPr>
        <p:txBody>
          <a:bodyPr wrap="square" rtlCol="0">
            <a:spAutoFit/>
          </a:bodyPr>
          <a:lstStyle/>
          <a:p>
            <a:r>
              <a:rPr lang="ro-RO" dirty="0"/>
              <a:t>UBL este deţinută de OASIS şi este disponibilă în prezent pentru toţi. </a:t>
            </a:r>
            <a:endParaRPr lang="ro-RO" dirty="0" smtClean="0"/>
          </a:p>
          <a:p>
            <a:r>
              <a:rPr lang="ro-RO" dirty="0" smtClean="0"/>
              <a:t>Biblioteca </a:t>
            </a:r>
            <a:r>
              <a:rPr lang="ro-RO" dirty="0"/>
              <a:t>UBL de documente de afaceri este un </a:t>
            </a:r>
            <a:r>
              <a:rPr lang="ro-RO" b="1" i="1" dirty="0">
                <a:solidFill>
                  <a:srgbClr val="C00000"/>
                </a:solidFill>
              </a:rPr>
              <a:t>limbaj de marcare </a:t>
            </a:r>
            <a:r>
              <a:rPr lang="ro-RO" dirty="0"/>
              <a:t>bine</a:t>
            </a:r>
            <a:r>
              <a:rPr lang="ro-RO" b="1" i="1" dirty="0">
                <a:solidFill>
                  <a:srgbClr val="C00000"/>
                </a:solidFill>
              </a:rPr>
              <a:t> </a:t>
            </a:r>
            <a:r>
              <a:rPr lang="ro-RO" dirty="0"/>
              <a:t>dezvoltat cu validatoare, software de creaţie, parsere şi generatoare. </a:t>
            </a:r>
            <a:br>
              <a:rPr lang="ro-RO" dirty="0"/>
            </a:br>
            <a:endParaRPr lang="ru-RU" dirty="0"/>
          </a:p>
        </p:txBody>
      </p:sp>
    </p:spTree>
    <p:extLst>
      <p:ext uri="{BB962C8B-B14F-4D97-AF65-F5344CB8AC3E}">
        <p14:creationId xmlns:p14="http://schemas.microsoft.com/office/powerpoint/2010/main" val="20911636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18655" y="304800"/>
            <a:ext cx="11526981" cy="6165273"/>
          </a:xfrm>
        </p:spPr>
        <p:txBody>
          <a:bodyPr>
            <a:normAutofit lnSpcReduction="10000"/>
          </a:bodyPr>
          <a:lstStyle/>
          <a:p>
            <a:pPr marL="0" indent="0">
              <a:buNone/>
            </a:pPr>
            <a:r>
              <a:rPr lang="ro-RO" b="1" dirty="0">
                <a:solidFill>
                  <a:srgbClr val="C00000"/>
                </a:solidFill>
              </a:rPr>
              <a:t>4.2.7.3. </a:t>
            </a:r>
            <a:r>
              <a:rPr lang="ro-RO" b="1" dirty="0" smtClean="0">
                <a:solidFill>
                  <a:srgbClr val="C00000"/>
                </a:solidFill>
              </a:rPr>
              <a:t>Limbajul OAGIS </a:t>
            </a:r>
            <a:r>
              <a:rPr lang="ro-RO" b="1" dirty="0">
                <a:solidFill>
                  <a:srgbClr val="C00000"/>
                </a:solidFill>
              </a:rPr>
              <a:t>- Un limbaj de afaceri "canonic" </a:t>
            </a:r>
            <a:endParaRPr lang="ro-RO" b="1" dirty="0" smtClean="0">
              <a:solidFill>
                <a:srgbClr val="C00000"/>
              </a:solidFill>
            </a:endParaRPr>
          </a:p>
          <a:p>
            <a:pPr marL="0" indent="0">
              <a:buNone/>
            </a:pPr>
            <a:r>
              <a:rPr lang="ro-RO" dirty="0" smtClean="0"/>
              <a:t>În </a:t>
            </a:r>
            <a:r>
              <a:rPr lang="ro-RO" dirty="0"/>
              <a:t>orice întreprindere de producţie, există două tipuri de instrumente utilizate pentru a crea şi a partaja date legate de produs în reţeaua idustrială. </a:t>
            </a:r>
            <a:endParaRPr lang="ro-RO" dirty="0" smtClean="0"/>
          </a:p>
          <a:p>
            <a:pPr marL="0" indent="0">
              <a:buNone/>
            </a:pPr>
            <a:r>
              <a:rPr lang="ro-RO" dirty="0" smtClean="0"/>
              <a:t>Informaţiile </a:t>
            </a:r>
            <a:r>
              <a:rPr lang="ro-RO" dirty="0"/>
              <a:t>inginerice ale produsului sunt create folosind ceea ce se numeşte în mod obişnuit un instrument de creaţie de inginerie. Instrumentele de creaţie inginerescă includ proiectarea asistată de calculator (CAD), ingineria asistată de calculator (CAE), gestionarea datelor de produs (PDM) şi gestionarea ciclului de viaţă al produsului (PLM). Această informaţie, încapsulată în obiecte </a:t>
            </a:r>
            <a:r>
              <a:rPr lang="ro-RO" dirty="0" smtClean="0"/>
              <a:t>de </a:t>
            </a:r>
            <a:r>
              <a:rPr lang="ro-RO" dirty="0"/>
              <a:t>inginerie, se concentrează în principal pe informaţia geometrică a produsului şi o anumită parte în afara geometriei lui. Informaţiile despre afaceri, încapsulate în obiecte de afaceri, sunt create folosind instrumente de creaţie a afacerilor. </a:t>
            </a:r>
            <a:endParaRPr lang="ro-RO" dirty="0" smtClean="0"/>
          </a:p>
          <a:p>
            <a:pPr marL="0" indent="0">
              <a:buNone/>
            </a:pPr>
            <a:r>
              <a:rPr lang="ro-RO" dirty="0" smtClean="0"/>
              <a:t>Ca </a:t>
            </a:r>
            <a:r>
              <a:rPr lang="ro-RO" dirty="0"/>
              <a:t>exemple de instrumente de creaţie a afacerilor includ </a:t>
            </a:r>
            <a:r>
              <a:rPr lang="ro-RO" i="1" dirty="0"/>
              <a:t>Enterprise </a:t>
            </a:r>
            <a:r>
              <a:rPr lang="ro-RO" i="1" dirty="0" smtClean="0"/>
              <a:t>Resource Planning </a:t>
            </a:r>
            <a:r>
              <a:rPr lang="ro-RO" i="1" dirty="0"/>
              <a:t>(ERP)</a:t>
            </a:r>
            <a:r>
              <a:rPr lang="ro-RO" dirty="0"/>
              <a:t>, Managementul relaţiilor cu clienţii (CRM) şi Supply Chain Management (CSM</a:t>
            </a:r>
            <a:r>
              <a:rPr lang="ro-RO" dirty="0" smtClean="0"/>
              <a:t>).</a:t>
            </a:r>
            <a:r>
              <a:rPr lang="ro-RO" dirty="0"/>
              <a:t/>
            </a:r>
            <a:br>
              <a:rPr lang="ro-RO" dirty="0"/>
            </a:br>
            <a:endParaRPr lang="ru-RU" dirty="0"/>
          </a:p>
        </p:txBody>
      </p:sp>
    </p:spTree>
    <p:extLst>
      <p:ext uri="{BB962C8B-B14F-4D97-AF65-F5344CB8AC3E}">
        <p14:creationId xmlns:p14="http://schemas.microsoft.com/office/powerpoint/2010/main" val="62926559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46364"/>
            <a:ext cx="10515600" cy="5830599"/>
          </a:xfrm>
        </p:spPr>
        <p:txBody>
          <a:bodyPr/>
          <a:lstStyle/>
          <a:p>
            <a:r>
              <a:rPr lang="ro-RO" dirty="0"/>
              <a:t>Au fost propuse </a:t>
            </a:r>
            <a:r>
              <a:rPr lang="ro-RO" i="1" dirty="0"/>
              <a:t>diferite soluţii pentru abordarea problemelor de interoperabilitate în cadrul</a:t>
            </a:r>
            <a:r>
              <a:rPr lang="ro-RO" dirty="0"/>
              <a:t/>
            </a:r>
            <a:br>
              <a:rPr lang="ro-RO" dirty="0"/>
            </a:br>
            <a:r>
              <a:rPr lang="ro-RO" i="1" dirty="0"/>
              <a:t>instrumentelor de inginerie şi a instrumentelor de afaceri</a:t>
            </a:r>
            <a:r>
              <a:rPr lang="ro-RO" dirty="0"/>
              <a:t>. Proeminente dintre ele sunt bazate pe standarde, cum ar fi ISO 10303 [1], cunoscut informal ca STEP (Standard pentru schimb de date privind modelul de produs), pentru unelte de inginerie. Obiectivul acestui proiect ”</a:t>
            </a:r>
            <a:r>
              <a:rPr lang="ro-RO" i="1" dirty="0"/>
              <a:t>limbaj de afaceri "canonic" </a:t>
            </a:r>
            <a:r>
              <a:rPr lang="ro-RO" dirty="0"/>
              <a:t>este de a aborda problema majoră a</a:t>
            </a:r>
            <a:br>
              <a:rPr lang="ro-RO" dirty="0"/>
            </a:br>
            <a:r>
              <a:rPr lang="ro-RO" i="1" dirty="0"/>
              <a:t>interoperabilităţii între instrumentele de inginerie şi instrumentele de afaceri</a:t>
            </a:r>
            <a:r>
              <a:rPr lang="ro-RO" dirty="0"/>
              <a:t>. Obiectivul acestui proiect este de a dezvolta o metodă de comparare şi armonizare a standardelor. Acest lucru va ajuta designerii, inginerii la modelarea proceselor, la selectarea standardelor corespunzătoare pentru interoperabilitate.</a:t>
            </a:r>
            <a:br>
              <a:rPr lang="ro-RO" dirty="0"/>
            </a:br>
            <a:endParaRPr lang="ru-RU" dirty="0"/>
          </a:p>
        </p:txBody>
      </p:sp>
    </p:spTree>
    <p:extLst>
      <p:ext uri="{BB962C8B-B14F-4D97-AF65-F5344CB8AC3E}">
        <p14:creationId xmlns:p14="http://schemas.microsoft.com/office/powerpoint/2010/main" val="88741183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290945"/>
            <a:ext cx="10515600" cy="5886018"/>
          </a:xfrm>
        </p:spPr>
        <p:txBody>
          <a:bodyPr/>
          <a:lstStyle/>
          <a:p>
            <a:r>
              <a:rPr lang="ro-RO" b="1" i="1" dirty="0">
                <a:solidFill>
                  <a:srgbClr val="C00000"/>
                </a:solidFill>
              </a:rPr>
              <a:t>OAGIS pe scurt</a:t>
            </a:r>
            <a:r>
              <a:rPr lang="ro-RO" b="1" dirty="0">
                <a:solidFill>
                  <a:srgbClr val="C00000"/>
                </a:solidFill>
              </a:rPr>
              <a:t> Standardul </a:t>
            </a:r>
            <a:endParaRPr lang="ro-RO" b="1" dirty="0" smtClean="0">
              <a:solidFill>
                <a:srgbClr val="C00000"/>
              </a:solidFill>
            </a:endParaRPr>
          </a:p>
          <a:p>
            <a:pPr marL="0" indent="0">
              <a:buNone/>
            </a:pPr>
            <a:r>
              <a:rPr lang="ro-RO" b="1" i="1" dirty="0" smtClean="0">
                <a:solidFill>
                  <a:srgbClr val="002060"/>
                </a:solidFill>
              </a:rPr>
              <a:t>OAGIS </a:t>
            </a:r>
            <a:r>
              <a:rPr lang="ro-RO" b="1" i="1" dirty="0">
                <a:solidFill>
                  <a:srgbClr val="002060"/>
                </a:solidFill>
              </a:rPr>
              <a:t>îşi propune să asigure interoperabilitatea sistemelor din întreprinderile dispersate la nivel de antrepriză prin standardizarea arhitecturii mesajelor pe care le schimbă.</a:t>
            </a:r>
            <a:r>
              <a:rPr lang="ro-RO" dirty="0"/>
              <a:t> </a:t>
            </a:r>
            <a:endParaRPr lang="ro-RO" dirty="0" smtClean="0"/>
          </a:p>
          <a:p>
            <a:pPr marL="0" indent="0">
              <a:buNone/>
            </a:pPr>
            <a:r>
              <a:rPr lang="ro-RO" dirty="0" smtClean="0"/>
              <a:t>Aceste </a:t>
            </a:r>
            <a:r>
              <a:rPr lang="ro-RO" dirty="0"/>
              <a:t>template-based mesaje, numite </a:t>
            </a:r>
            <a:r>
              <a:rPr lang="ro-RO" b="1" i="1" dirty="0">
                <a:solidFill>
                  <a:srgbClr val="002060"/>
                </a:solidFill>
              </a:rPr>
              <a:t>Documentele Obiectelor de Afaceri </a:t>
            </a:r>
            <a:r>
              <a:rPr lang="ro-RO" b="1" dirty="0">
                <a:solidFill>
                  <a:srgbClr val="002060"/>
                </a:solidFill>
              </a:rPr>
              <a:t>(BOD</a:t>
            </a:r>
            <a:r>
              <a:rPr lang="ro-RO" dirty="0"/>
              <a:t>), sunt definite în XML şi interschimbate între aplicaţii software şi / sau baze de date. </a:t>
            </a:r>
            <a:endParaRPr lang="ro-RO" dirty="0" smtClean="0"/>
          </a:p>
          <a:p>
            <a:pPr marL="0" indent="0">
              <a:buNone/>
            </a:pPr>
            <a:r>
              <a:rPr lang="ro-RO" dirty="0" smtClean="0"/>
              <a:t>BOD </a:t>
            </a:r>
            <a:r>
              <a:rPr lang="ro-RO" dirty="0"/>
              <a:t>sunt concepute ca mesaje de afaceri sau documente de afaceri care sunt schimbate între aplicaţii software sau componente, între companii, între lanţurile de asigurare şi între lanţurile de aprovizionare. Conţinutul unui BOD este ilustrat grafic în figura 4.38.</a:t>
            </a:r>
            <a:br>
              <a:rPr lang="ro-RO" dirty="0"/>
            </a:br>
            <a:endParaRPr lang="ru-RU" dirty="0"/>
          </a:p>
        </p:txBody>
      </p:sp>
    </p:spTree>
    <p:extLst>
      <p:ext uri="{BB962C8B-B14F-4D97-AF65-F5344CB8AC3E}">
        <p14:creationId xmlns:p14="http://schemas.microsoft.com/office/powerpoint/2010/main" val="198326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itle 1"/>
          <p:cNvSpPr>
            <a:spLocks noGrp="1"/>
          </p:cNvSpPr>
          <p:nvPr>
            <p:ph type="title"/>
          </p:nvPr>
        </p:nvSpPr>
        <p:spPr>
          <a:xfrm>
            <a:off x="1919288" y="306388"/>
            <a:ext cx="8748712" cy="912812"/>
          </a:xfrm>
        </p:spPr>
        <p:txBody>
          <a:bodyPr/>
          <a:lstStyle/>
          <a:p>
            <a:pPr eaLnBrk="1" hangingPunct="1"/>
            <a:r>
              <a:rPr lang="ro-RO" altLang="en-US" dirty="0" smtClean="0"/>
              <a:t>Procesele conform ISO 15288</a:t>
            </a:r>
            <a:endParaRPr lang="en-US" altLang="en-US" dirty="0" smtClean="0"/>
          </a:p>
        </p:txBody>
      </p:sp>
      <p:sp>
        <p:nvSpPr>
          <p:cNvPr id="235523" name="Text Placeholder 2"/>
          <p:cNvSpPr>
            <a:spLocks noGrp="1"/>
          </p:cNvSpPr>
          <p:nvPr>
            <p:ph type="body" sz="half" idx="1"/>
          </p:nvPr>
        </p:nvSpPr>
        <p:spPr>
          <a:xfrm>
            <a:off x="1847851" y="1676401"/>
            <a:ext cx="8569325" cy="4125913"/>
          </a:xfrm>
        </p:spPr>
        <p:txBody>
          <a:bodyPr/>
          <a:lstStyle/>
          <a:p>
            <a:pPr eaLnBrk="1" hangingPunct="1"/>
            <a:r>
              <a:rPr lang="ro-RO" altLang="en-US" sz="3600" b="1" dirty="0"/>
              <a:t>Procese contractuale</a:t>
            </a:r>
            <a:endParaRPr lang="en-US" altLang="en-US" sz="3600" b="1" dirty="0"/>
          </a:p>
          <a:p>
            <a:pPr eaLnBrk="1" hangingPunct="1"/>
            <a:r>
              <a:rPr lang="ro-RO" altLang="en-US" sz="3600" b="1" dirty="0"/>
              <a:t>Procesele întreprinderii </a:t>
            </a:r>
            <a:endParaRPr lang="en-US" altLang="en-US" sz="3600" b="1" dirty="0"/>
          </a:p>
          <a:p>
            <a:pPr eaLnBrk="1" hangingPunct="1"/>
            <a:r>
              <a:rPr lang="ro-RO" altLang="en-US" sz="3600" b="1" dirty="0"/>
              <a:t>Procesele proiectului</a:t>
            </a:r>
            <a:endParaRPr lang="en-US" altLang="en-US" sz="3600" b="1" dirty="0"/>
          </a:p>
          <a:p>
            <a:pPr eaLnBrk="1" hangingPunct="1"/>
            <a:r>
              <a:rPr lang="ro-RO" altLang="en-US" sz="3600" b="1" dirty="0"/>
              <a:t>Procesele tehnice</a:t>
            </a:r>
            <a:endParaRPr lang="en-US" altLang="en-US" sz="3600" b="1" dirty="0"/>
          </a:p>
          <a:p>
            <a:pPr eaLnBrk="1" hangingPunct="1"/>
            <a:r>
              <a:rPr lang="ro-RO" altLang="en-US" sz="3600" b="1" dirty="0"/>
              <a:t>Procese speciale </a:t>
            </a:r>
            <a:endParaRPr lang="en-US" altLang="en-US" sz="3600" b="1" dirty="0"/>
          </a:p>
        </p:txBody>
      </p:sp>
    </p:spTree>
    <p:extLst>
      <p:ext uri="{BB962C8B-B14F-4D97-AF65-F5344CB8AC3E}">
        <p14:creationId xmlns:p14="http://schemas.microsoft.com/office/powerpoint/2010/main" val="1522139379"/>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5708073" y="228833"/>
            <a:ext cx="6032355" cy="6393640"/>
          </a:xfrm>
          <a:prstGeom prst="rect">
            <a:avLst/>
          </a:prstGeom>
        </p:spPr>
      </p:pic>
      <p:sp>
        <p:nvSpPr>
          <p:cNvPr id="5" name="TextBox 4"/>
          <p:cNvSpPr txBox="1"/>
          <p:nvPr/>
        </p:nvSpPr>
        <p:spPr>
          <a:xfrm>
            <a:off x="332509" y="512618"/>
            <a:ext cx="5486400" cy="2862322"/>
          </a:xfrm>
          <a:prstGeom prst="rect">
            <a:avLst/>
          </a:prstGeom>
          <a:noFill/>
        </p:spPr>
        <p:txBody>
          <a:bodyPr wrap="square" rtlCol="0">
            <a:spAutoFit/>
          </a:bodyPr>
          <a:lstStyle/>
          <a:p>
            <a:r>
              <a:rPr lang="ro-RO" dirty="0"/>
              <a:t>Specificaţia OAGIS Release 9.2 </a:t>
            </a:r>
            <a:endParaRPr lang="ro-RO" dirty="0" smtClean="0"/>
          </a:p>
          <a:p>
            <a:r>
              <a:rPr lang="ro-RO" dirty="0" smtClean="0"/>
              <a:t>conţine </a:t>
            </a:r>
            <a:r>
              <a:rPr lang="ro-RO" i="1" dirty="0"/>
              <a:t>13 verbe (de exemplu, creaţi, primiţi, afişaţi şi</a:t>
            </a:r>
            <a:r>
              <a:rPr lang="ro-RO" dirty="0"/>
              <a:t/>
            </a:r>
            <a:br>
              <a:rPr lang="ro-RO" dirty="0"/>
            </a:br>
            <a:r>
              <a:rPr lang="ro-RO" i="1" dirty="0"/>
              <a:t>anulaţi) </a:t>
            </a:r>
            <a:r>
              <a:rPr lang="ro-RO" dirty="0"/>
              <a:t>şi </a:t>
            </a:r>
            <a:r>
              <a:rPr lang="ro-RO" i="1" dirty="0"/>
              <a:t>79 substantive (de exemplu, BOM, CreditStatus, InventoryBalance şi SalesOrder). </a:t>
            </a:r>
            <a:r>
              <a:rPr lang="ro-RO" dirty="0"/>
              <a:t>În timp ce verbul reprezintă întotdeauna o acţiune, substantivele sunt uneori o combinaţie a unei acţiuni şi unui </a:t>
            </a:r>
            <a:r>
              <a:rPr lang="ro-RO" dirty="0" smtClean="0"/>
              <a:t>substantiv.</a:t>
            </a:r>
          </a:p>
          <a:p>
            <a:r>
              <a:rPr lang="ro-RO" b="1" i="1" dirty="0">
                <a:solidFill>
                  <a:srgbClr val="002060"/>
                </a:solidFill>
              </a:rPr>
              <a:t>Numele BOD apoi este compus din numele verbului şi din numele substantivului</a:t>
            </a:r>
            <a:br>
              <a:rPr lang="ro-RO" b="1" i="1" dirty="0">
                <a:solidFill>
                  <a:srgbClr val="002060"/>
                </a:solidFill>
              </a:rPr>
            </a:br>
            <a:endParaRPr lang="ru-RU" b="1" i="1" dirty="0">
              <a:solidFill>
                <a:srgbClr val="002060"/>
              </a:solidFill>
            </a:endParaRPr>
          </a:p>
        </p:txBody>
      </p:sp>
    </p:spTree>
    <p:extLst>
      <p:ext uri="{BB962C8B-B14F-4D97-AF65-F5344CB8AC3E}">
        <p14:creationId xmlns:p14="http://schemas.microsoft.com/office/powerpoint/2010/main" val="139408684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4472853" y="1087872"/>
            <a:ext cx="7458075" cy="5067300"/>
          </a:xfrm>
          <a:prstGeom prst="rect">
            <a:avLst/>
          </a:prstGeom>
        </p:spPr>
      </p:pic>
      <p:sp>
        <p:nvSpPr>
          <p:cNvPr id="5" name="TextBox 4"/>
          <p:cNvSpPr txBox="1"/>
          <p:nvPr/>
        </p:nvSpPr>
        <p:spPr>
          <a:xfrm>
            <a:off x="207818" y="2615742"/>
            <a:ext cx="5029200" cy="3293209"/>
          </a:xfrm>
          <a:prstGeom prst="rect">
            <a:avLst/>
          </a:prstGeom>
          <a:noFill/>
        </p:spPr>
        <p:txBody>
          <a:bodyPr wrap="square" rtlCol="0">
            <a:spAutoFit/>
          </a:bodyPr>
          <a:lstStyle/>
          <a:p>
            <a:r>
              <a:rPr lang="ro-RO" sz="2600" dirty="0" smtClean="0"/>
              <a:t>OAGIS </a:t>
            </a:r>
            <a:r>
              <a:rPr lang="ro-RO" sz="2600" dirty="0"/>
              <a:t>defineşte un model de conţinut comun şi mesaje comune de comunicare între aplicaţiile de afaceri. </a:t>
            </a:r>
            <a:endParaRPr lang="ro-RO" sz="2600" dirty="0" smtClean="0"/>
          </a:p>
          <a:p>
            <a:r>
              <a:rPr lang="ro-RO" sz="2600" dirty="0" smtClean="0"/>
              <a:t>Aceasta </a:t>
            </a:r>
            <a:r>
              <a:rPr lang="ro-RO" sz="2600" dirty="0"/>
              <a:t>include integrarea aplicaţiilor pentru sistemele (A2A) </a:t>
            </a:r>
            <a:endParaRPr lang="ro-RO" sz="2600" dirty="0" smtClean="0"/>
          </a:p>
          <a:p>
            <a:r>
              <a:rPr lang="ro-RO" sz="2600" dirty="0" smtClean="0"/>
              <a:t>şi </a:t>
            </a:r>
            <a:r>
              <a:rPr lang="ro-RO" sz="2600" dirty="0"/>
              <a:t>business-to-business (B2B).</a:t>
            </a:r>
            <a:br>
              <a:rPr lang="ro-RO" sz="2600" dirty="0"/>
            </a:br>
            <a:endParaRPr lang="ru-RU" sz="2600" dirty="0"/>
          </a:p>
        </p:txBody>
      </p:sp>
    </p:spTree>
    <p:extLst>
      <p:ext uri="{BB962C8B-B14F-4D97-AF65-F5344CB8AC3E}">
        <p14:creationId xmlns:p14="http://schemas.microsoft.com/office/powerpoint/2010/main" val="338072339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18655"/>
            <a:ext cx="10515600" cy="5858308"/>
          </a:xfrm>
        </p:spPr>
        <p:txBody>
          <a:bodyPr>
            <a:normAutofit/>
          </a:bodyPr>
          <a:lstStyle/>
          <a:p>
            <a:r>
              <a:rPr lang="ro-RO" dirty="0"/>
              <a:t>OAGIS este un proiect comun al marilor companii în primul rând din industria IT pentru integrarea aplicaţiilor în cadrul unei întreprinderi şi în afara graniţelor corporative. OAGIS se bazează pe limbajul de marcare XML. OAGIS este împărţit în cinci secţiuni: 1. O arhitectură de referinţă abstractă pentru sistemele de informaţii în afaceri. 2. O descriere a "Componente Software Business" tipice. 3. "Diagramele scenariului" pentru a ilustra comunicarea dintre componente. 4. Ca elemente de bază, o listă de interfeţe de programare aplicaţii (API) a componentelor. 5. Directorul de date, Dicţionarul asociat (OAG99a).</a:t>
            </a:r>
            <a:br>
              <a:rPr lang="ro-RO" dirty="0"/>
            </a:br>
            <a:endParaRPr lang="ru-RU" dirty="0"/>
          </a:p>
        </p:txBody>
      </p:sp>
    </p:spTree>
    <p:extLst>
      <p:ext uri="{BB962C8B-B14F-4D97-AF65-F5344CB8AC3E}">
        <p14:creationId xmlns:p14="http://schemas.microsoft.com/office/powerpoint/2010/main" val="49957229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84909"/>
            <a:ext cx="10515600" cy="5692054"/>
          </a:xfrm>
        </p:spPr>
        <p:txBody>
          <a:bodyPr>
            <a:normAutofit/>
          </a:bodyPr>
          <a:lstStyle/>
          <a:p>
            <a:r>
              <a:rPr lang="ro-RO" b="1" i="1" dirty="0">
                <a:solidFill>
                  <a:srgbClr val="C00000"/>
                </a:solidFill>
              </a:rPr>
              <a:t>Domeniul de acţiune OAGIS. Diverse </a:t>
            </a:r>
            <a:r>
              <a:rPr lang="ro-RO" b="1" i="1" dirty="0" smtClean="0">
                <a:solidFill>
                  <a:srgbClr val="C00000"/>
                </a:solidFill>
              </a:rPr>
              <a:t>implementări:</a:t>
            </a:r>
            <a:endParaRPr lang="ro-RO" b="1" dirty="0" smtClean="0">
              <a:solidFill>
                <a:srgbClr val="C00000"/>
              </a:solidFill>
            </a:endParaRPr>
          </a:p>
          <a:p>
            <a:pPr marL="0" indent="0">
              <a:buNone/>
            </a:pPr>
            <a:r>
              <a:rPr lang="ro-RO" b="1" i="1" dirty="0" smtClean="0">
                <a:solidFill>
                  <a:srgbClr val="C00000"/>
                </a:solidFill>
              </a:rPr>
              <a:t>- </a:t>
            </a:r>
            <a:r>
              <a:rPr lang="ro-RO" b="1" i="1" dirty="0" smtClean="0">
                <a:solidFill>
                  <a:srgbClr val="002060"/>
                </a:solidFill>
              </a:rPr>
              <a:t>e-Commerce - </a:t>
            </a:r>
            <a:r>
              <a:rPr lang="ro-RO" i="1" dirty="0" smtClean="0"/>
              <a:t>e-Catalog</a:t>
            </a:r>
            <a:r>
              <a:rPr lang="ro-RO" i="1" dirty="0"/>
              <a:t>; Price Lists; RFQ and Quote; Order Management; Purchasing; Invoice; </a:t>
            </a:r>
            <a:r>
              <a:rPr lang="ro-RO" i="1" dirty="0" smtClean="0"/>
              <a:t>Payments</a:t>
            </a:r>
          </a:p>
          <a:p>
            <a:pPr>
              <a:buFontTx/>
              <a:buChar char="-"/>
            </a:pPr>
            <a:r>
              <a:rPr lang="ro-RO" b="1" i="1" dirty="0" smtClean="0">
                <a:solidFill>
                  <a:srgbClr val="002060"/>
                </a:solidFill>
              </a:rPr>
              <a:t>Manufacturing -</a:t>
            </a:r>
            <a:r>
              <a:rPr lang="ro-RO" b="1" dirty="0" smtClean="0"/>
              <a:t> </a:t>
            </a:r>
            <a:r>
              <a:rPr lang="ro-RO" i="1" dirty="0"/>
              <a:t>MES; Shop Floor; Plant Data Collection; Engineering; Warehouse Management; Enterprise Asset; Mgmt.</a:t>
            </a:r>
            <a:br>
              <a:rPr lang="ro-RO" i="1" dirty="0"/>
            </a:br>
            <a:r>
              <a:rPr lang="ro-RO" b="1" i="1" dirty="0" smtClean="0"/>
              <a:t>- </a:t>
            </a:r>
            <a:r>
              <a:rPr lang="ro-RO" b="1" i="1" dirty="0" smtClean="0">
                <a:solidFill>
                  <a:srgbClr val="002060"/>
                </a:solidFill>
              </a:rPr>
              <a:t>Logistics -  </a:t>
            </a:r>
            <a:r>
              <a:rPr lang="ro-RO" i="1" dirty="0">
                <a:solidFill>
                  <a:srgbClr val="002060"/>
                </a:solidFill>
              </a:rPr>
              <a:t>Orders</a:t>
            </a:r>
            <a:r>
              <a:rPr lang="ro-RO" i="1" dirty="0"/>
              <a:t>; Shipments; Routings</a:t>
            </a:r>
            <a:br>
              <a:rPr lang="ro-RO" i="1" dirty="0"/>
            </a:br>
            <a:r>
              <a:rPr lang="ro-RO" b="1" i="1" dirty="0" smtClean="0">
                <a:solidFill>
                  <a:srgbClr val="002060"/>
                </a:solidFill>
              </a:rPr>
              <a:t>- CRM</a:t>
            </a:r>
            <a:r>
              <a:rPr lang="ro-RO" b="1" dirty="0" smtClean="0">
                <a:solidFill>
                  <a:srgbClr val="002060"/>
                </a:solidFill>
              </a:rPr>
              <a:t> </a:t>
            </a:r>
            <a:r>
              <a:rPr lang="ro-RO" i="1" dirty="0"/>
              <a:t>Opportunities; Sales Leads; Customer; Sales Force Automation</a:t>
            </a:r>
            <a:r>
              <a:rPr lang="ro-RO" b="1" dirty="0"/>
              <a:t/>
            </a:r>
            <a:br>
              <a:rPr lang="ro-RO" b="1" dirty="0"/>
            </a:br>
            <a:r>
              <a:rPr lang="ro-RO" b="1" i="1" dirty="0" smtClean="0"/>
              <a:t>- </a:t>
            </a:r>
            <a:r>
              <a:rPr lang="ro-RO" b="1" i="1" dirty="0" smtClean="0">
                <a:solidFill>
                  <a:srgbClr val="002060"/>
                </a:solidFill>
              </a:rPr>
              <a:t>ERP</a:t>
            </a:r>
            <a:r>
              <a:rPr lang="ro-RO" b="1" dirty="0" smtClean="0"/>
              <a:t> </a:t>
            </a:r>
            <a:r>
              <a:rPr lang="ro-RO" i="1" dirty="0"/>
              <a:t>Financials; Human Resources; Manufacturing; Credit Management; Sarbanes/Oxley &amp; Control </a:t>
            </a:r>
            <a:endParaRPr lang="ro-RO" i="1" dirty="0" smtClean="0"/>
          </a:p>
          <a:p>
            <a:pPr marL="0" indent="0">
              <a:buNone/>
            </a:pPr>
            <a:r>
              <a:rPr lang="ro-RO" b="1" dirty="0" smtClean="0"/>
              <a:t>OAGIS </a:t>
            </a:r>
            <a:r>
              <a:rPr lang="ro-RO" b="1" dirty="0"/>
              <a:t>este limbajul de afaceri XML </a:t>
            </a:r>
            <a:r>
              <a:rPr lang="ro-RO" b="1" dirty="0" smtClean="0"/>
              <a:t>pentru:</a:t>
            </a:r>
          </a:p>
          <a:p>
            <a:pPr marL="0" indent="0">
              <a:buNone/>
            </a:pPr>
            <a:r>
              <a:rPr lang="ro-RO" b="1" dirty="0" smtClean="0"/>
              <a:t>- </a:t>
            </a:r>
            <a:r>
              <a:rPr lang="ro-RO" b="1" dirty="0"/>
              <a:t>Automotive Worldwide</a:t>
            </a:r>
            <a:br>
              <a:rPr lang="ro-RO" b="1" dirty="0"/>
            </a:br>
            <a:r>
              <a:rPr lang="ro-RO" b="1" dirty="0" smtClean="0"/>
              <a:t> </a:t>
            </a:r>
            <a:r>
              <a:rPr lang="ro-RO" b="1" dirty="0"/>
              <a:t>- IBM; SAP; Oracle; Infor; Lawson Software; QAD; CDC Software</a:t>
            </a:r>
            <a:br>
              <a:rPr lang="ro-RO" b="1" dirty="0"/>
            </a:br>
            <a:endParaRPr lang="ru-RU" dirty="0"/>
          </a:p>
        </p:txBody>
      </p:sp>
    </p:spTree>
    <p:extLst>
      <p:ext uri="{BB962C8B-B14F-4D97-AF65-F5344CB8AC3E}">
        <p14:creationId xmlns:p14="http://schemas.microsoft.com/office/powerpoint/2010/main" val="284013258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512618"/>
            <a:ext cx="10515600" cy="5664345"/>
          </a:xfrm>
        </p:spPr>
        <p:txBody>
          <a:bodyPr/>
          <a:lstStyle/>
          <a:p>
            <a:pPr marL="0" indent="0">
              <a:buNone/>
            </a:pPr>
            <a:r>
              <a:rPr lang="ro-RO" b="1" i="1" dirty="0">
                <a:solidFill>
                  <a:srgbClr val="002060"/>
                </a:solidFill>
              </a:rPr>
              <a:t>Some Hi-Tech and Telecom Adoption</a:t>
            </a:r>
            <a:r>
              <a:rPr lang="ro-RO" b="1" i="1" dirty="0"/>
              <a:t>:</a:t>
            </a:r>
            <a:r>
              <a:rPr lang="ro-RO" b="1" dirty="0"/>
              <a:t/>
            </a:r>
            <a:br>
              <a:rPr lang="ro-RO" b="1" dirty="0"/>
            </a:br>
            <a:r>
              <a:rPr lang="ro-RO" i="1" dirty="0" smtClean="0">
                <a:solidFill>
                  <a:srgbClr val="C00000"/>
                </a:solidFill>
              </a:rPr>
              <a:t>Microsoft</a:t>
            </a:r>
            <a:r>
              <a:rPr lang="ro-RO" i="1" dirty="0">
                <a:solidFill>
                  <a:srgbClr val="C00000"/>
                </a:solidFill>
              </a:rPr>
              <a:t>; IBM; Cisco; Texas Instruments; Motorola; Qualcomm; Intuit; Lucent; Slovak Telecom; TeliaSonera; British Telecom; MCI/Verizon; Agilent.</a:t>
            </a:r>
            <a:br>
              <a:rPr lang="ro-RO" i="1" dirty="0">
                <a:solidFill>
                  <a:srgbClr val="C00000"/>
                </a:solidFill>
              </a:rPr>
            </a:br>
            <a:r>
              <a:rPr lang="ro-RO" b="1" i="1" dirty="0">
                <a:solidFill>
                  <a:srgbClr val="002060"/>
                </a:solidFill>
              </a:rPr>
              <a:t>Some eGovernment Implementations:</a:t>
            </a:r>
            <a:r>
              <a:rPr lang="ro-RO" b="1" dirty="0">
                <a:solidFill>
                  <a:srgbClr val="002060"/>
                </a:solidFill>
              </a:rPr>
              <a:t> </a:t>
            </a:r>
            <a:endParaRPr lang="ro-RO" b="1" dirty="0" smtClean="0">
              <a:solidFill>
                <a:srgbClr val="002060"/>
              </a:solidFill>
            </a:endParaRPr>
          </a:p>
          <a:p>
            <a:pPr marL="0" indent="0">
              <a:buNone/>
            </a:pPr>
            <a:r>
              <a:rPr lang="ro-RO" i="1" dirty="0" smtClean="0">
                <a:solidFill>
                  <a:srgbClr val="C00000"/>
                </a:solidFill>
              </a:rPr>
              <a:t>Dutch </a:t>
            </a:r>
            <a:r>
              <a:rPr lang="ro-RO" i="1" dirty="0">
                <a:solidFill>
                  <a:srgbClr val="C00000"/>
                </a:solidFill>
              </a:rPr>
              <a:t>Ministry of Finance; UK Ministry of Defense for Logistics; UK Post (Mail); UK Network Rail; UK Army; KIEC (Korea); Dubai eGovt; Govt. of Oman; USAF; US DLA</a:t>
            </a:r>
            <a:br>
              <a:rPr lang="ro-RO" i="1" dirty="0">
                <a:solidFill>
                  <a:srgbClr val="C00000"/>
                </a:solidFill>
              </a:rPr>
            </a:br>
            <a:endParaRPr lang="ru-RU" i="1" dirty="0">
              <a:solidFill>
                <a:srgbClr val="C00000"/>
              </a:solidFill>
            </a:endParaRPr>
          </a:p>
        </p:txBody>
      </p:sp>
    </p:spTree>
    <p:extLst>
      <p:ext uri="{BB962C8B-B14F-4D97-AF65-F5344CB8AC3E}">
        <p14:creationId xmlns:p14="http://schemas.microsoft.com/office/powerpoint/2010/main" val="94478123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29491" y="429490"/>
            <a:ext cx="11429999" cy="6068291"/>
          </a:xfrm>
        </p:spPr>
        <p:txBody>
          <a:bodyPr>
            <a:normAutofit fontScale="92500" lnSpcReduction="20000"/>
          </a:bodyPr>
          <a:lstStyle/>
          <a:p>
            <a:r>
              <a:rPr lang="ro-RO" b="1" i="1" dirty="0">
                <a:solidFill>
                  <a:srgbClr val="002060"/>
                </a:solidFill>
              </a:rPr>
              <a:t>4.2.7.4. Standardul ISO 15531 MANDATE.</a:t>
            </a:r>
            <a:r>
              <a:rPr lang="ro-RO" b="1" dirty="0">
                <a:solidFill>
                  <a:srgbClr val="002060"/>
                </a:solidFill>
              </a:rPr>
              <a:t> </a:t>
            </a:r>
            <a:endParaRPr lang="ro-RO" b="1" dirty="0" smtClean="0">
              <a:solidFill>
                <a:srgbClr val="002060"/>
              </a:solidFill>
            </a:endParaRPr>
          </a:p>
          <a:p>
            <a:r>
              <a:rPr lang="ro-RO" dirty="0" smtClean="0"/>
              <a:t>Abordarea </a:t>
            </a:r>
            <a:r>
              <a:rPr lang="ro-RO" dirty="0"/>
              <a:t>bazată pe resurse de produs în gestionarea modularităţii în producţie şi administrare</a:t>
            </a:r>
            <a:r>
              <a:rPr lang="ro-RO" dirty="0" smtClean="0"/>
              <a:t>.</a:t>
            </a:r>
          </a:p>
          <a:p>
            <a:pPr marL="0" indent="0">
              <a:buNone/>
            </a:pPr>
            <a:r>
              <a:rPr lang="ro-RO" dirty="0" smtClean="0"/>
              <a:t> </a:t>
            </a:r>
            <a:r>
              <a:rPr lang="ro-RO" dirty="0"/>
              <a:t>În prezentul studiu este expus standardul ISO 15531 MANDATE pentru schimburile de date privind gestionarea producţiei industriale. </a:t>
            </a:r>
            <a:endParaRPr lang="ro-RO" dirty="0" smtClean="0"/>
          </a:p>
          <a:p>
            <a:pPr marL="0" indent="0">
              <a:buNone/>
            </a:pPr>
            <a:r>
              <a:rPr lang="ro-RO" b="1" i="1" dirty="0" smtClean="0">
                <a:solidFill>
                  <a:srgbClr val="C00000"/>
                </a:solidFill>
              </a:rPr>
              <a:t>În </a:t>
            </a:r>
            <a:r>
              <a:rPr lang="ro-RO" b="1" i="1" dirty="0">
                <a:solidFill>
                  <a:srgbClr val="C00000"/>
                </a:solidFill>
              </a:rPr>
              <a:t>ceea ce priveşte maturitatea industrială. Sistemele de producţie (PS) în cele mai multe cazuri sunt sisteme mari în </a:t>
            </a:r>
            <a:r>
              <a:rPr lang="ro-RO" b="1" i="1" dirty="0" smtClean="0">
                <a:solidFill>
                  <a:srgbClr val="C00000"/>
                </a:solidFill>
              </a:rPr>
              <a:t>care:</a:t>
            </a:r>
          </a:p>
          <a:p>
            <a:pPr marL="0" indent="0">
              <a:buNone/>
            </a:pPr>
            <a:r>
              <a:rPr lang="ro-RO" b="1" i="1" dirty="0" smtClean="0">
                <a:solidFill>
                  <a:srgbClr val="C00000"/>
                </a:solidFill>
              </a:rPr>
              <a:t> </a:t>
            </a:r>
            <a:r>
              <a:rPr lang="ro-RO" b="1" i="1" dirty="0">
                <a:solidFill>
                  <a:srgbClr val="002060"/>
                </a:solidFill>
              </a:rPr>
              <a:t>intrările primare </a:t>
            </a:r>
            <a:r>
              <a:rPr lang="ro-RO" b="1" i="1" dirty="0" smtClean="0">
                <a:solidFill>
                  <a:srgbClr val="002060"/>
                </a:solidFill>
              </a:rPr>
              <a:t>sunt: </a:t>
            </a:r>
            <a:r>
              <a:rPr lang="ro-RO" i="1" dirty="0"/>
              <a:t>cerinţele de producţie, conceptele de producţie, parametrii sistemelor, materiile prime </a:t>
            </a:r>
            <a:r>
              <a:rPr lang="ro-RO" i="1" dirty="0" smtClean="0"/>
              <a:t>şi componentele </a:t>
            </a:r>
            <a:r>
              <a:rPr lang="ro-RO" i="1" dirty="0"/>
              <a:t>şi alte caracteristici de management al producţiei</a:t>
            </a:r>
            <a:r>
              <a:rPr lang="ro-RO" dirty="0"/>
              <a:t>, iar </a:t>
            </a:r>
            <a:endParaRPr lang="ro-RO" dirty="0" smtClean="0"/>
          </a:p>
          <a:p>
            <a:pPr marL="0" indent="0">
              <a:buNone/>
            </a:pPr>
            <a:r>
              <a:rPr lang="ro-RO" b="1" i="1" dirty="0" smtClean="0">
                <a:solidFill>
                  <a:srgbClr val="002060"/>
                </a:solidFill>
              </a:rPr>
              <a:t>rezultatele </a:t>
            </a:r>
            <a:r>
              <a:rPr lang="ro-RO" b="1" i="1" dirty="0">
                <a:solidFill>
                  <a:srgbClr val="002060"/>
                </a:solidFill>
              </a:rPr>
              <a:t>primare </a:t>
            </a:r>
            <a:r>
              <a:rPr lang="ro-RO" b="1" i="1" dirty="0" smtClean="0">
                <a:solidFill>
                  <a:srgbClr val="002060"/>
                </a:solidFill>
              </a:rPr>
              <a:t>sunt </a:t>
            </a:r>
            <a:r>
              <a:rPr lang="ro-RO" i="1" dirty="0" smtClean="0"/>
              <a:t>produsele </a:t>
            </a:r>
            <a:r>
              <a:rPr lang="ro-RO" i="1" dirty="0"/>
              <a:t>finite, calitatea acestor produse şi orice tip de informaţii referitoare la produs</a:t>
            </a:r>
            <a:r>
              <a:rPr lang="ro-RO" dirty="0"/>
              <a:t>. </a:t>
            </a:r>
            <a:endParaRPr lang="ro-RO" dirty="0" smtClean="0"/>
          </a:p>
          <a:p>
            <a:pPr marL="0" indent="0">
              <a:buNone/>
            </a:pPr>
            <a:r>
              <a:rPr lang="ro-RO" dirty="0" smtClean="0"/>
              <a:t>Din </a:t>
            </a:r>
            <a:r>
              <a:rPr lang="ro-RO" dirty="0"/>
              <a:t>acest punct de vedere, performanţele acestor sisteme pot fi analizate, în general, prin cinci puncte de vedere: </a:t>
            </a:r>
            <a:endParaRPr lang="ro-RO" dirty="0" smtClean="0"/>
          </a:p>
          <a:p>
            <a:pPr marL="0" indent="0">
              <a:buNone/>
            </a:pPr>
            <a:r>
              <a:rPr lang="ro-RO" b="1" i="1" dirty="0" smtClean="0">
                <a:solidFill>
                  <a:srgbClr val="C00000"/>
                </a:solidFill>
              </a:rPr>
              <a:t>planificarea</a:t>
            </a:r>
            <a:r>
              <a:rPr lang="ro-RO" b="1" i="1" dirty="0">
                <a:solidFill>
                  <a:srgbClr val="C00000"/>
                </a:solidFill>
              </a:rPr>
              <a:t>, programarea, simularea, controlul şi execuţia</a:t>
            </a:r>
            <a:r>
              <a:rPr lang="ro-RO" dirty="0"/>
              <a:t>. </a:t>
            </a:r>
            <a:endParaRPr lang="ro-RO" dirty="0" smtClean="0"/>
          </a:p>
          <a:p>
            <a:pPr marL="0" indent="0">
              <a:buNone/>
            </a:pPr>
            <a:r>
              <a:rPr lang="ro-RO" b="1" i="1" dirty="0" smtClean="0">
                <a:solidFill>
                  <a:srgbClr val="002060"/>
                </a:solidFill>
              </a:rPr>
              <a:t>Aceşti </a:t>
            </a:r>
            <a:r>
              <a:rPr lang="ro-RO" b="1" i="1" dirty="0">
                <a:solidFill>
                  <a:srgbClr val="002060"/>
                </a:solidFill>
              </a:rPr>
              <a:t>paşi sunt fundamentali pentru gestionarea sistemelor de producţie.</a:t>
            </a:r>
            <a:r>
              <a:rPr lang="ro-RO" dirty="0"/>
              <a:t/>
            </a:r>
            <a:br>
              <a:rPr lang="ro-RO" dirty="0"/>
            </a:br>
            <a:endParaRPr lang="ru-RU" dirty="0"/>
          </a:p>
        </p:txBody>
      </p:sp>
    </p:spTree>
    <p:extLst>
      <p:ext uri="{BB962C8B-B14F-4D97-AF65-F5344CB8AC3E}">
        <p14:creationId xmlns:p14="http://schemas.microsoft.com/office/powerpoint/2010/main" val="304484261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540327"/>
            <a:ext cx="10515600" cy="5636636"/>
          </a:xfrm>
        </p:spPr>
        <p:txBody>
          <a:bodyPr>
            <a:normAutofit fontScale="92500" lnSpcReduction="20000"/>
          </a:bodyPr>
          <a:lstStyle/>
          <a:p>
            <a:r>
              <a:rPr lang="ro-RO" b="1" dirty="0">
                <a:solidFill>
                  <a:srgbClr val="002060"/>
                </a:solidFill>
              </a:rPr>
              <a:t>Noile metodologii de dezvoltare a sistemelor se bazează pe </a:t>
            </a:r>
            <a:r>
              <a:rPr lang="ro-RO" b="1" i="1" dirty="0">
                <a:solidFill>
                  <a:srgbClr val="002060"/>
                </a:solidFill>
              </a:rPr>
              <a:t>modularitate </a:t>
            </a:r>
            <a:r>
              <a:rPr lang="ro-RO" b="1" dirty="0">
                <a:solidFill>
                  <a:srgbClr val="002060"/>
                </a:solidFill>
              </a:rPr>
              <a:t>care presupune producerea unor </a:t>
            </a:r>
            <a:r>
              <a:rPr lang="ro-RO" b="1" i="1" dirty="0">
                <a:solidFill>
                  <a:srgbClr val="002060"/>
                </a:solidFill>
              </a:rPr>
              <a:t>prototipuri rapide, concurente, cu </a:t>
            </a:r>
            <a:r>
              <a:rPr lang="ro-RO" b="1" i="1" dirty="0" smtClean="0">
                <a:solidFill>
                  <a:srgbClr val="002060"/>
                </a:solidFill>
              </a:rPr>
              <a:t>feedback pentru </a:t>
            </a:r>
            <a:r>
              <a:rPr lang="ro-RO" b="1" i="1" dirty="0">
                <a:solidFill>
                  <a:srgbClr val="002060"/>
                </a:solidFill>
              </a:rPr>
              <a:t>a valida noile cerinţe</a:t>
            </a:r>
            <a:r>
              <a:rPr lang="ro-RO" dirty="0"/>
              <a:t>. </a:t>
            </a:r>
            <a:endParaRPr lang="ro-RO" dirty="0" smtClean="0"/>
          </a:p>
          <a:p>
            <a:r>
              <a:rPr lang="ro-RO" dirty="0" smtClean="0"/>
              <a:t>Semnificaţia </a:t>
            </a:r>
            <a:r>
              <a:rPr lang="ro-RO" dirty="0"/>
              <a:t>şi scopul modularizării în industrie variază între regiuni şi companii. </a:t>
            </a:r>
            <a:endParaRPr lang="ro-RO" dirty="0" smtClean="0"/>
          </a:p>
          <a:p>
            <a:r>
              <a:rPr lang="ro-RO" dirty="0" smtClean="0"/>
              <a:t>Aceasta </a:t>
            </a:r>
            <a:r>
              <a:rPr lang="ro-RO" dirty="0"/>
              <a:t>presupune existenţa unor subansambluri şi implică de multe ori externalizarea producerii acestor subansambluri (fig,4.39 şi 4.40) (aşa cum se observă cel mai frecvent în industria auto</a:t>
            </a:r>
            <a:r>
              <a:rPr lang="ro-RO" dirty="0" smtClean="0"/>
              <a:t>).</a:t>
            </a:r>
          </a:p>
          <a:p>
            <a:pPr marL="0" indent="0">
              <a:buNone/>
            </a:pPr>
            <a:r>
              <a:rPr lang="ro-RO" dirty="0" smtClean="0"/>
              <a:t>Acest </a:t>
            </a:r>
            <a:r>
              <a:rPr lang="ro-RO" dirty="0"/>
              <a:t>fapt sugerează că există cel puţin trei faţete ale fenomenului numit „modularizare“: </a:t>
            </a:r>
            <a:endParaRPr lang="ro-RO" dirty="0" smtClean="0"/>
          </a:p>
          <a:p>
            <a:pPr marL="514350" indent="-514350">
              <a:buAutoNum type="arabicParenBoth"/>
            </a:pPr>
            <a:r>
              <a:rPr lang="ro-RO" dirty="0" smtClean="0"/>
              <a:t>„</a:t>
            </a:r>
            <a:r>
              <a:rPr lang="ro-RO" dirty="0"/>
              <a:t>modularizarea în arhitectura produsului“ (modularizare în design), care a fost discutată destul de des în domeniul gestionării tehnologiei; </a:t>
            </a:r>
            <a:endParaRPr lang="ro-RO" dirty="0" smtClean="0"/>
          </a:p>
          <a:p>
            <a:pPr marL="514350" indent="-514350">
              <a:buAutoNum type="arabicParenBoth"/>
            </a:pPr>
            <a:r>
              <a:rPr lang="ro-RO" dirty="0" smtClean="0"/>
              <a:t>„</a:t>
            </a:r>
            <a:r>
              <a:rPr lang="ro-RO" dirty="0"/>
              <a:t>modularizarea în producţie“; </a:t>
            </a:r>
            <a:endParaRPr lang="ro-RO" dirty="0" smtClean="0"/>
          </a:p>
          <a:p>
            <a:pPr marL="514350" indent="-514350">
              <a:buAutoNum type="arabicParenBoth"/>
            </a:pPr>
            <a:r>
              <a:rPr lang="ro-RO" dirty="0" smtClean="0"/>
              <a:t>„</a:t>
            </a:r>
            <a:r>
              <a:rPr lang="ro-RO" dirty="0"/>
              <a:t>modularizarea în sistemul interfirmă“ (subsisteme de externalizare în unităţi mai mari către furnizori externi).</a:t>
            </a:r>
            <a:br>
              <a:rPr lang="ro-RO" dirty="0"/>
            </a:br>
            <a:endParaRPr lang="ru-RU" dirty="0"/>
          </a:p>
        </p:txBody>
      </p:sp>
    </p:spTree>
    <p:extLst>
      <p:ext uri="{BB962C8B-B14F-4D97-AF65-F5344CB8AC3E}">
        <p14:creationId xmlns:p14="http://schemas.microsoft.com/office/powerpoint/2010/main" val="19237304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32509" y="304800"/>
            <a:ext cx="11554691" cy="6220691"/>
          </a:xfrm>
        </p:spPr>
        <p:txBody>
          <a:bodyPr>
            <a:normAutofit/>
          </a:bodyPr>
          <a:lstStyle/>
          <a:p>
            <a:r>
              <a:rPr lang="ro-RO" b="1" i="1" dirty="0">
                <a:solidFill>
                  <a:srgbClr val="C00000"/>
                </a:solidFill>
              </a:rPr>
              <a:t>Standardul este organizat ca o serie de piese</a:t>
            </a:r>
            <a:r>
              <a:rPr lang="ro-RO" dirty="0"/>
              <a:t>, fiecare publicată separat</a:t>
            </a:r>
            <a:r>
              <a:rPr lang="ro-RO" dirty="0" smtClean="0"/>
              <a:t>.</a:t>
            </a:r>
          </a:p>
          <a:p>
            <a:pPr marL="0" indent="0">
              <a:buNone/>
            </a:pPr>
            <a:r>
              <a:rPr lang="ro-RO" dirty="0" smtClean="0"/>
              <a:t> </a:t>
            </a:r>
            <a:r>
              <a:rPr lang="ro-RO" dirty="0"/>
              <a:t>Părţile aparţin următoarelor serii: </a:t>
            </a:r>
            <a:endParaRPr lang="ro-RO" dirty="0" smtClean="0"/>
          </a:p>
          <a:p>
            <a:pPr marL="0" indent="0">
              <a:buNone/>
            </a:pPr>
            <a:r>
              <a:rPr lang="ro-RO" b="1" i="1" dirty="0" smtClean="0">
                <a:solidFill>
                  <a:srgbClr val="002060"/>
                </a:solidFill>
              </a:rPr>
              <a:t>Date </a:t>
            </a:r>
            <a:r>
              <a:rPr lang="ro-RO" b="1" i="1" dirty="0">
                <a:solidFill>
                  <a:srgbClr val="002060"/>
                </a:solidFill>
              </a:rPr>
              <a:t>de gestionare a utilizării resurselor de producţie (Seria 3x): </a:t>
            </a:r>
            <a:endParaRPr lang="ro-RO" b="1" i="1" dirty="0" smtClean="0">
              <a:solidFill>
                <a:srgbClr val="002060"/>
              </a:solidFill>
            </a:endParaRPr>
          </a:p>
          <a:p>
            <a:pPr>
              <a:buFontTx/>
              <a:buChar char="-"/>
            </a:pPr>
            <a:r>
              <a:rPr lang="ro-RO" dirty="0" smtClean="0"/>
              <a:t>ISO </a:t>
            </a:r>
            <a:r>
              <a:rPr lang="ro-RO" dirty="0"/>
              <a:t>IS 15531-31: Model de informaţii despre resurse: Concepte de bază; </a:t>
            </a:r>
            <a:endParaRPr lang="ro-RO" dirty="0" smtClean="0"/>
          </a:p>
          <a:p>
            <a:pPr>
              <a:buFontTx/>
              <a:buChar char="-"/>
            </a:pPr>
            <a:r>
              <a:rPr lang="ro-RO" dirty="0" smtClean="0"/>
              <a:t>- </a:t>
            </a:r>
            <a:r>
              <a:rPr lang="ro-RO" dirty="0"/>
              <a:t>ISO IS 15531-32: Model conceptual pentru resurse. Utilizarea datelor de administrare. </a:t>
            </a:r>
            <a:endParaRPr lang="ro-RO" dirty="0" smtClean="0"/>
          </a:p>
          <a:p>
            <a:pPr>
              <a:buFontTx/>
              <a:buChar char="-"/>
            </a:pPr>
            <a:r>
              <a:rPr lang="ro-RO" b="1" i="1" dirty="0" smtClean="0">
                <a:solidFill>
                  <a:srgbClr val="002060"/>
                </a:solidFill>
              </a:rPr>
              <a:t>Date </a:t>
            </a:r>
            <a:r>
              <a:rPr lang="ro-RO" b="1" i="1" dirty="0">
                <a:solidFill>
                  <a:srgbClr val="002060"/>
                </a:solidFill>
              </a:rPr>
              <a:t>de gestionare a fluxului de producţie (seria 4x): </a:t>
            </a:r>
            <a:endParaRPr lang="ro-RO" b="1" i="1" dirty="0" smtClean="0">
              <a:solidFill>
                <a:srgbClr val="002060"/>
              </a:solidFill>
            </a:endParaRPr>
          </a:p>
          <a:p>
            <a:pPr>
              <a:buFontTx/>
              <a:buChar char="-"/>
            </a:pPr>
            <a:r>
              <a:rPr lang="ro-RO" dirty="0" smtClean="0"/>
              <a:t>ISO </a:t>
            </a:r>
            <a:r>
              <a:rPr lang="ro-RO" dirty="0"/>
              <a:t>IS 15531-42: Model de timp; </a:t>
            </a:r>
            <a:endParaRPr lang="ro-RO" dirty="0" smtClean="0"/>
          </a:p>
          <a:p>
            <a:pPr>
              <a:buFontTx/>
              <a:buChar char="-"/>
            </a:pPr>
            <a:r>
              <a:rPr lang="ro-RO" dirty="0" smtClean="0"/>
              <a:t>ISO </a:t>
            </a:r>
            <a:r>
              <a:rPr lang="ro-RO" dirty="0"/>
              <a:t>IS 15531-43: Model de date pentru producţie. Managementul fluxului; </a:t>
            </a:r>
            <a:endParaRPr lang="ro-RO" dirty="0" smtClean="0"/>
          </a:p>
          <a:p>
            <a:pPr>
              <a:buFontTx/>
              <a:buChar char="-"/>
            </a:pPr>
            <a:r>
              <a:rPr lang="ro-RO" dirty="0" smtClean="0"/>
              <a:t>ISO </a:t>
            </a:r>
            <a:r>
              <a:rPr lang="ro-RO" dirty="0"/>
              <a:t>WD 15531-44: Datele-magazin. Pentru Managementul producţiei</a:t>
            </a:r>
            <a:r>
              <a:rPr lang="ro-RO" dirty="0" smtClean="0"/>
              <a:t>.</a:t>
            </a:r>
            <a:endParaRPr lang="ru-RU" dirty="0"/>
          </a:p>
        </p:txBody>
      </p:sp>
    </p:spTree>
    <p:extLst>
      <p:ext uri="{BB962C8B-B14F-4D97-AF65-F5344CB8AC3E}">
        <p14:creationId xmlns:p14="http://schemas.microsoft.com/office/powerpoint/2010/main" val="10042280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4362017" y="37285"/>
            <a:ext cx="7677583" cy="5622731"/>
          </a:xfrm>
          <a:prstGeom prst="rect">
            <a:avLst/>
          </a:prstGeom>
        </p:spPr>
      </p:pic>
      <p:sp>
        <p:nvSpPr>
          <p:cNvPr id="5" name="TextBox 4"/>
          <p:cNvSpPr txBox="1"/>
          <p:nvPr/>
        </p:nvSpPr>
        <p:spPr>
          <a:xfrm>
            <a:off x="138544" y="540327"/>
            <a:ext cx="4544291" cy="2308324"/>
          </a:xfrm>
          <a:prstGeom prst="rect">
            <a:avLst/>
          </a:prstGeom>
          <a:noFill/>
        </p:spPr>
        <p:txBody>
          <a:bodyPr wrap="square" rtlCol="0">
            <a:spAutoFit/>
          </a:bodyPr>
          <a:lstStyle/>
          <a:p>
            <a:r>
              <a:rPr lang="ro-RO" dirty="0" smtClean="0"/>
              <a:t>Un </a:t>
            </a:r>
            <a:r>
              <a:rPr lang="ro-RO" dirty="0"/>
              <a:t>scenariu de fabricaţie a fost dezvoltat în cadrul proiectului MANDATE (fig.4.41). Obiectivul scenariului a fost, printr-o descriere completă a informaţiilor referitoare la producţie, gestionarea unui produs industrial, pentru a arăta o cale de a utiliza şi a lega împreună diferitele părţi ale standardului.</a:t>
            </a:r>
            <a:br>
              <a:rPr lang="ro-RO" dirty="0"/>
            </a:br>
            <a:endParaRPr lang="ru-RU" dirty="0"/>
          </a:p>
        </p:txBody>
      </p:sp>
      <p:sp>
        <p:nvSpPr>
          <p:cNvPr id="6" name="TextBox 5"/>
          <p:cNvSpPr txBox="1"/>
          <p:nvPr/>
        </p:nvSpPr>
        <p:spPr>
          <a:xfrm>
            <a:off x="2230582" y="5562893"/>
            <a:ext cx="9407236" cy="1200329"/>
          </a:xfrm>
          <a:prstGeom prst="rect">
            <a:avLst/>
          </a:prstGeom>
          <a:noFill/>
        </p:spPr>
        <p:txBody>
          <a:bodyPr wrap="square" rtlCol="0">
            <a:spAutoFit/>
          </a:bodyPr>
          <a:lstStyle/>
          <a:p>
            <a:r>
              <a:rPr lang="ro-RO" sz="2400" b="1" i="1" dirty="0">
                <a:solidFill>
                  <a:srgbClr val="C00000"/>
                </a:solidFill>
              </a:rPr>
              <a:t>Îmbinarea diferitelor modele de informaţii MANDATE într-un mediu MRP</a:t>
            </a:r>
            <a:r>
              <a:rPr lang="ro-RO" sz="2400" b="1" dirty="0">
                <a:solidFill>
                  <a:srgbClr val="C00000"/>
                </a:solidFill>
              </a:rPr>
              <a:t/>
            </a:r>
            <a:br>
              <a:rPr lang="ro-RO" sz="2400" b="1" dirty="0">
                <a:solidFill>
                  <a:srgbClr val="C00000"/>
                </a:solidFill>
              </a:rPr>
            </a:br>
            <a:r>
              <a:rPr lang="ro-RO" sz="2400" b="1" i="1" dirty="0">
                <a:solidFill>
                  <a:srgbClr val="C00000"/>
                </a:solidFill>
              </a:rPr>
              <a:t>(MRP- manufacturing resource planning)</a:t>
            </a:r>
            <a:r>
              <a:rPr lang="ro-RO" sz="2400" b="1" dirty="0">
                <a:solidFill>
                  <a:srgbClr val="C00000"/>
                </a:solidFill>
              </a:rPr>
              <a:t/>
            </a:r>
            <a:br>
              <a:rPr lang="ro-RO" sz="2400" b="1" dirty="0">
                <a:solidFill>
                  <a:srgbClr val="C00000"/>
                </a:solidFill>
              </a:rPr>
            </a:br>
            <a:endParaRPr lang="ru-RU" sz="2400" dirty="0">
              <a:solidFill>
                <a:srgbClr val="C00000"/>
              </a:solidFill>
            </a:endParaRPr>
          </a:p>
        </p:txBody>
      </p:sp>
    </p:spTree>
    <p:extLst>
      <p:ext uri="{BB962C8B-B14F-4D97-AF65-F5344CB8AC3E}">
        <p14:creationId xmlns:p14="http://schemas.microsoft.com/office/powerpoint/2010/main" val="158793815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385456" y="106311"/>
            <a:ext cx="9347268" cy="6571580"/>
          </a:xfrm>
          <a:prstGeom prst="rect">
            <a:avLst/>
          </a:prstGeom>
        </p:spPr>
      </p:pic>
    </p:spTree>
    <p:extLst>
      <p:ext uri="{BB962C8B-B14F-4D97-AF65-F5344CB8AC3E}">
        <p14:creationId xmlns:p14="http://schemas.microsoft.com/office/powerpoint/2010/main" val="82594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a:xfrm>
            <a:off x="2193925" y="306388"/>
            <a:ext cx="7799388" cy="912812"/>
          </a:xfrm>
        </p:spPr>
        <p:txBody>
          <a:bodyPr/>
          <a:lstStyle/>
          <a:p>
            <a:pPr eaLnBrk="1" hangingPunct="1"/>
            <a:r>
              <a:rPr lang="ro-RO" altLang="en-US" smtClean="0"/>
              <a:t>Procesele conform ISO 15288</a:t>
            </a:r>
            <a:endParaRPr lang="en-US" altLang="en-US" smtClean="0"/>
          </a:p>
        </p:txBody>
      </p:sp>
      <p:sp>
        <p:nvSpPr>
          <p:cNvPr id="3" name="Text Placeholder 2"/>
          <p:cNvSpPr>
            <a:spLocks noGrp="1"/>
          </p:cNvSpPr>
          <p:nvPr>
            <p:ph type="body" sz="half" idx="1"/>
          </p:nvPr>
        </p:nvSpPr>
        <p:spPr>
          <a:xfrm>
            <a:off x="1847851" y="1676401"/>
            <a:ext cx="8569325" cy="4125913"/>
          </a:xfrm>
        </p:spPr>
        <p:txBody>
          <a:bodyPr>
            <a:normAutofit fontScale="92500"/>
          </a:bodyPr>
          <a:lstStyle/>
          <a:p>
            <a:pPr eaLnBrk="1" hangingPunct="1">
              <a:defRPr/>
            </a:pPr>
            <a:r>
              <a:rPr lang="ro-RO" sz="3200" b="1" dirty="0"/>
              <a:t>Procese contractuale</a:t>
            </a:r>
            <a:r>
              <a:rPr lang="ro-RO" sz="3200" dirty="0"/>
              <a:t>: </a:t>
            </a:r>
            <a:endParaRPr lang="en-US" sz="4000" dirty="0"/>
          </a:p>
          <a:p>
            <a:pPr lvl="1" eaLnBrk="1" hangingPunct="1">
              <a:defRPr/>
            </a:pPr>
            <a:r>
              <a:rPr lang="ro-RO" sz="2800" dirty="0"/>
              <a:t>achiziție (soluții interne sau ale unui furnizor extern); </a:t>
            </a:r>
            <a:endParaRPr lang="en-US" sz="3600" dirty="0"/>
          </a:p>
          <a:p>
            <a:pPr lvl="1" eaLnBrk="1" hangingPunct="1">
              <a:defRPr/>
            </a:pPr>
            <a:r>
              <a:rPr lang="ro-RO" sz="2800" dirty="0"/>
              <a:t>furnizare (soluții interne sau ale unui furnizor extern).</a:t>
            </a:r>
            <a:endParaRPr lang="en-US" sz="3600" dirty="0"/>
          </a:p>
          <a:p>
            <a:pPr eaLnBrk="1" hangingPunct="1">
              <a:defRPr/>
            </a:pPr>
            <a:r>
              <a:rPr lang="ro-RO" sz="3200" b="1" dirty="0"/>
              <a:t>Procesele </a:t>
            </a:r>
            <a:r>
              <a:rPr lang="ro-RO" sz="3200" dirty="0"/>
              <a:t>întreprinderii: </a:t>
            </a:r>
            <a:endParaRPr lang="en-US" sz="4000" dirty="0"/>
          </a:p>
          <a:p>
            <a:pPr lvl="1" eaLnBrk="1" hangingPunct="1">
              <a:defRPr/>
            </a:pPr>
            <a:r>
              <a:rPr lang="ro-RO" sz="2800" dirty="0"/>
              <a:t>managementul mediului extern; </a:t>
            </a:r>
            <a:endParaRPr lang="en-US" sz="3600" dirty="0"/>
          </a:p>
          <a:p>
            <a:pPr lvl="1" eaLnBrk="1" hangingPunct="1">
              <a:defRPr/>
            </a:pPr>
            <a:r>
              <a:rPr lang="ro-RO" sz="2800" dirty="0"/>
              <a:t>management investițional; </a:t>
            </a:r>
            <a:endParaRPr lang="en-US" sz="3600" dirty="0"/>
          </a:p>
          <a:p>
            <a:pPr lvl="1" eaLnBrk="1" hangingPunct="1">
              <a:defRPr/>
            </a:pPr>
            <a:r>
              <a:rPr lang="ro-RO" sz="2800" dirty="0"/>
              <a:t>managementul ciclului de viață a produselor program; </a:t>
            </a:r>
            <a:endParaRPr lang="en-US" sz="3600" dirty="0"/>
          </a:p>
          <a:p>
            <a:pPr lvl="1" eaLnBrk="1" hangingPunct="1">
              <a:defRPr/>
            </a:pPr>
            <a:r>
              <a:rPr lang="ro-RO" sz="2800" dirty="0"/>
              <a:t>managementul resurselor; </a:t>
            </a:r>
            <a:endParaRPr lang="en-US" sz="3600" dirty="0"/>
          </a:p>
          <a:p>
            <a:pPr lvl="1" eaLnBrk="1" hangingPunct="1">
              <a:defRPr/>
            </a:pPr>
            <a:r>
              <a:rPr lang="ro-RO" sz="2800" dirty="0"/>
              <a:t>managementul calității.</a:t>
            </a:r>
            <a:endParaRPr lang="en-US" sz="3600" dirty="0"/>
          </a:p>
        </p:txBody>
      </p:sp>
    </p:spTree>
    <p:extLst>
      <p:ext uri="{BB962C8B-B14F-4D97-AF65-F5344CB8AC3E}">
        <p14:creationId xmlns:p14="http://schemas.microsoft.com/office/powerpoint/2010/main" val="2718489318"/>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07819" y="512618"/>
            <a:ext cx="11596254" cy="5664345"/>
          </a:xfrm>
        </p:spPr>
        <p:txBody>
          <a:bodyPr/>
          <a:lstStyle/>
          <a:p>
            <a:pPr marL="0" indent="0">
              <a:buNone/>
            </a:pPr>
            <a:r>
              <a:rPr lang="ro-RO" b="1" i="1" dirty="0">
                <a:solidFill>
                  <a:srgbClr val="C00000"/>
                </a:solidFill>
              </a:rPr>
              <a:t>4.2.7.4. RosettaNet - Schimbul informaţiei de afaceri (B2B) </a:t>
            </a:r>
            <a:endParaRPr lang="ro-RO" b="1" i="1" dirty="0" smtClean="0">
              <a:solidFill>
                <a:srgbClr val="C00000"/>
              </a:solidFill>
            </a:endParaRPr>
          </a:p>
          <a:p>
            <a:pPr marL="0" indent="0">
              <a:buNone/>
            </a:pPr>
            <a:r>
              <a:rPr lang="ro-RO" i="1" dirty="0" smtClean="0"/>
              <a:t>RosettaNet </a:t>
            </a:r>
            <a:r>
              <a:rPr lang="ro-RO" i="1" dirty="0"/>
              <a:t>este o organizaţie creată de companii lidere în tehnologia informaţiei pentru a defini şi a implementa un set comun de standarde pentru e-business (Fig.4.42</a:t>
            </a:r>
            <a:r>
              <a:rPr lang="ro-RO" i="1" dirty="0" smtClean="0"/>
              <a:t>).</a:t>
            </a:r>
          </a:p>
          <a:p>
            <a:pPr marL="0" indent="0">
              <a:buNone/>
            </a:pPr>
            <a:r>
              <a:rPr lang="ro-RO" i="1" dirty="0" smtClean="0"/>
              <a:t> </a:t>
            </a:r>
            <a:r>
              <a:rPr lang="ro-RO" i="1" dirty="0"/>
              <a:t>RosettaNet </a:t>
            </a:r>
            <a:r>
              <a:rPr lang="ro-RO" i="1" dirty="0" smtClean="0"/>
              <a:t>defineşte </a:t>
            </a:r>
            <a:r>
              <a:rPr lang="ro-RO" dirty="0"/>
              <a:t>un dicţionar de piese comune, astfel încât diferite companii </a:t>
            </a:r>
            <a:r>
              <a:rPr lang="ro-RO" i="1" dirty="0"/>
              <a:t>să poată defini acelaşi produs în </a:t>
            </a:r>
            <a:r>
              <a:rPr lang="ro-RO" i="1" dirty="0" smtClean="0"/>
              <a:t>acelaşi mod</a:t>
            </a:r>
            <a:r>
              <a:rPr lang="ro-RO" dirty="0"/>
              <a:t>. </a:t>
            </a:r>
            <a:endParaRPr lang="ro-RO" dirty="0" smtClean="0"/>
          </a:p>
          <a:p>
            <a:pPr marL="0" indent="0">
              <a:buNone/>
            </a:pPr>
            <a:r>
              <a:rPr lang="ro-RO" dirty="0" smtClean="0"/>
              <a:t>De </a:t>
            </a:r>
            <a:r>
              <a:rPr lang="ro-RO" dirty="0"/>
              <a:t>asemenea, defineşte până la 100 procese de tranzacţionare e-business şi le standardizează. Deoarece RosettaNet este susţinut de către toate sau majoritatea </a:t>
            </a:r>
            <a:r>
              <a:rPr lang="ro-RO" dirty="0" smtClean="0"/>
              <a:t>companiilor </a:t>
            </a:r>
            <a:r>
              <a:rPr lang="ro-RO" dirty="0"/>
              <a:t>din industria IT, se aşteaptă ca standardele sale să fie adoptate pe scară largă.</a:t>
            </a:r>
            <a:br>
              <a:rPr lang="ro-RO" dirty="0"/>
            </a:br>
            <a:r>
              <a:rPr lang="ro-RO" i="1" dirty="0"/>
              <a:t/>
            </a:r>
            <a:br>
              <a:rPr lang="ro-RO" i="1" dirty="0"/>
            </a:br>
            <a:endParaRPr lang="ru-RU" i="1" dirty="0"/>
          </a:p>
        </p:txBody>
      </p:sp>
    </p:spTree>
    <p:extLst>
      <p:ext uri="{BB962C8B-B14F-4D97-AF65-F5344CB8AC3E}">
        <p14:creationId xmlns:p14="http://schemas.microsoft.com/office/powerpoint/2010/main" val="239812475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98763" y="387927"/>
            <a:ext cx="11430001" cy="5789036"/>
          </a:xfrm>
        </p:spPr>
        <p:txBody>
          <a:bodyPr>
            <a:normAutofit lnSpcReduction="10000"/>
          </a:bodyPr>
          <a:lstStyle/>
          <a:p>
            <a:r>
              <a:rPr lang="ro-RO" dirty="0"/>
              <a:t>RosettaNet a dezvoltat o abordare structurată în patru direcţii pentru a crea ceea ce se numeşte </a:t>
            </a:r>
            <a:r>
              <a:rPr lang="ro-RO" b="1" i="1" dirty="0">
                <a:solidFill>
                  <a:srgbClr val="C00000"/>
                </a:solidFill>
              </a:rPr>
              <a:t>Processes Interface Partner (PIP): </a:t>
            </a:r>
            <a:endParaRPr lang="ro-RO" b="1" i="1" dirty="0" smtClean="0">
              <a:solidFill>
                <a:srgbClr val="C00000"/>
              </a:solidFill>
            </a:endParaRPr>
          </a:p>
          <a:p>
            <a:pPr>
              <a:buFontTx/>
              <a:buChar char="-"/>
            </a:pPr>
            <a:r>
              <a:rPr lang="ro-RO" b="1" i="1" dirty="0" smtClean="0">
                <a:solidFill>
                  <a:srgbClr val="002060"/>
                </a:solidFill>
              </a:rPr>
              <a:t>modelarea </a:t>
            </a:r>
            <a:r>
              <a:rPr lang="ro-RO" b="1" i="1" dirty="0">
                <a:solidFill>
                  <a:srgbClr val="002060"/>
                </a:solidFill>
              </a:rPr>
              <a:t>proceselor de afaceri </a:t>
            </a:r>
            <a:r>
              <a:rPr lang="ro-RO" dirty="0"/>
              <a:t>unde se examinează procedurile comerciale comune şi defineşte componentele proceselor</a:t>
            </a:r>
            <a:r>
              <a:rPr lang="ro-RO" dirty="0" smtClean="0"/>
              <a:t>;</a:t>
            </a:r>
          </a:p>
          <a:p>
            <a:pPr>
              <a:buFontTx/>
              <a:buChar char="-"/>
            </a:pPr>
            <a:r>
              <a:rPr lang="ro-RO" b="1" i="1" dirty="0" smtClean="0">
                <a:solidFill>
                  <a:srgbClr val="002060"/>
                </a:solidFill>
              </a:rPr>
              <a:t>analiza </a:t>
            </a:r>
            <a:r>
              <a:rPr lang="ro-RO" b="1" i="1" dirty="0">
                <a:solidFill>
                  <a:srgbClr val="002060"/>
                </a:solidFill>
              </a:rPr>
              <a:t>proceselor de afaceri</a:t>
            </a:r>
            <a:r>
              <a:rPr lang="ro-RO" b="1" dirty="0">
                <a:solidFill>
                  <a:srgbClr val="002060"/>
                </a:solidFill>
              </a:rPr>
              <a:t>, </a:t>
            </a:r>
            <a:r>
              <a:rPr lang="ro-RO" dirty="0"/>
              <a:t>analizează procesele şi defineşte o listă-ţintă a modificărilor dorite ale proceselor; </a:t>
            </a:r>
            <a:endParaRPr lang="ro-RO" dirty="0" smtClean="0"/>
          </a:p>
          <a:p>
            <a:pPr>
              <a:buFontTx/>
              <a:buChar char="-"/>
            </a:pPr>
            <a:r>
              <a:rPr lang="ro-RO" b="1" i="1" dirty="0" smtClean="0">
                <a:solidFill>
                  <a:srgbClr val="002060"/>
                </a:solidFill>
              </a:rPr>
              <a:t>dezvoltarea </a:t>
            </a:r>
            <a:r>
              <a:rPr lang="ro-RO" b="1" i="1" dirty="0">
                <a:solidFill>
                  <a:srgbClr val="002060"/>
                </a:solidFill>
              </a:rPr>
              <a:t>PIP </a:t>
            </a:r>
            <a:r>
              <a:rPr lang="ro-RO" dirty="0"/>
              <a:t>stabileşte linii directoare şi documentaţie pentru schimburi; </a:t>
            </a:r>
            <a:endParaRPr lang="ro-RO" dirty="0" smtClean="0"/>
          </a:p>
          <a:p>
            <a:pPr>
              <a:buFontTx/>
              <a:buChar char="-"/>
            </a:pPr>
            <a:r>
              <a:rPr lang="ro-RO" b="1" i="1" dirty="0" smtClean="0">
                <a:solidFill>
                  <a:srgbClr val="002060"/>
                </a:solidFill>
              </a:rPr>
              <a:t>dicţionarele</a:t>
            </a:r>
            <a:r>
              <a:rPr lang="ro-RO" b="1" dirty="0">
                <a:solidFill>
                  <a:srgbClr val="002060"/>
                </a:solidFill>
              </a:rPr>
              <a:t>, </a:t>
            </a:r>
            <a:r>
              <a:rPr lang="ro-RO" dirty="0"/>
              <a:t>constau din </a:t>
            </a:r>
            <a:r>
              <a:rPr lang="ro-RO" b="1" i="1" dirty="0"/>
              <a:t>două dicţionare de date</a:t>
            </a:r>
            <a:r>
              <a:rPr lang="ro-RO" dirty="0"/>
              <a:t>: </a:t>
            </a:r>
            <a:endParaRPr lang="ro-RO" dirty="0" smtClean="0"/>
          </a:p>
          <a:p>
            <a:pPr>
              <a:buFont typeface="Wingdings" panose="05000000000000000000" pitchFamily="2" charset="2"/>
              <a:buChar char="ü"/>
            </a:pPr>
            <a:r>
              <a:rPr lang="ro-RO" i="1" dirty="0" smtClean="0"/>
              <a:t>un </a:t>
            </a:r>
            <a:r>
              <a:rPr lang="ro-RO" i="1" dirty="0"/>
              <a:t>dicţionar de proprietăţi tehnice </a:t>
            </a:r>
            <a:r>
              <a:rPr lang="ro-RO" i="1" dirty="0" smtClean="0"/>
              <a:t>şi</a:t>
            </a:r>
          </a:p>
          <a:p>
            <a:pPr>
              <a:buFont typeface="Wingdings" panose="05000000000000000000" pitchFamily="2" charset="2"/>
              <a:buChar char="ü"/>
            </a:pPr>
            <a:r>
              <a:rPr lang="ro-RO" i="1" dirty="0" smtClean="0"/>
              <a:t>un </a:t>
            </a:r>
            <a:r>
              <a:rPr lang="ro-RO" i="1" dirty="0"/>
              <a:t>dicţionar de proprietăţi de afaceri</a:t>
            </a:r>
            <a:r>
              <a:rPr lang="ro-RO" dirty="0"/>
              <a:t>. </a:t>
            </a:r>
            <a:endParaRPr lang="ro-RO" dirty="0" smtClean="0"/>
          </a:p>
          <a:p>
            <a:pPr marL="0" indent="0">
              <a:buNone/>
            </a:pPr>
            <a:r>
              <a:rPr lang="ro-RO" dirty="0" smtClean="0"/>
              <a:t>Împreună </a:t>
            </a:r>
            <a:r>
              <a:rPr lang="ro-RO" dirty="0"/>
              <a:t>cu cadrul de implementare RosettaNet (care defineşte un protocol de schimb pentru implementarea PIP), dicţionarele formează baza dezvoltării PIP.</a:t>
            </a:r>
            <a:br>
              <a:rPr lang="ro-RO" dirty="0"/>
            </a:br>
            <a:endParaRPr lang="ru-RU" dirty="0"/>
          </a:p>
        </p:txBody>
      </p:sp>
    </p:spTree>
    <p:extLst>
      <p:ext uri="{BB962C8B-B14F-4D97-AF65-F5344CB8AC3E}">
        <p14:creationId xmlns:p14="http://schemas.microsoft.com/office/powerpoint/2010/main" val="324002575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852055" y="208555"/>
            <a:ext cx="10515600" cy="4831744"/>
          </a:xfrm>
          <a:prstGeom prst="rect">
            <a:avLst/>
          </a:prstGeom>
        </p:spPr>
      </p:pic>
      <p:sp>
        <p:nvSpPr>
          <p:cNvPr id="5" name="TextBox 4"/>
          <p:cNvSpPr txBox="1"/>
          <p:nvPr/>
        </p:nvSpPr>
        <p:spPr>
          <a:xfrm>
            <a:off x="290946" y="5040299"/>
            <a:ext cx="11346872" cy="1569660"/>
          </a:xfrm>
          <a:prstGeom prst="rect">
            <a:avLst/>
          </a:prstGeom>
          <a:noFill/>
        </p:spPr>
        <p:txBody>
          <a:bodyPr wrap="square" rtlCol="0">
            <a:spAutoFit/>
          </a:bodyPr>
          <a:lstStyle/>
          <a:p>
            <a:r>
              <a:rPr lang="ro-RO" sz="2400" b="1" i="1" dirty="0">
                <a:solidFill>
                  <a:srgbClr val="002060"/>
                </a:solidFill>
              </a:rPr>
              <a:t>Standardul este larg răspândit în industria de semiconductori la nivel mondial, dar şi în componentele electronice de larg consum, telecomunicaţii şi logistică. </a:t>
            </a:r>
            <a:endParaRPr lang="ro-RO" sz="2400" b="1" i="1" dirty="0" smtClean="0">
              <a:solidFill>
                <a:srgbClr val="002060"/>
              </a:solidFill>
            </a:endParaRPr>
          </a:p>
          <a:p>
            <a:r>
              <a:rPr lang="ro-RO" sz="2400" b="1" i="1" dirty="0" smtClean="0">
                <a:solidFill>
                  <a:srgbClr val="C00000"/>
                </a:solidFill>
              </a:rPr>
              <a:t>Ca </a:t>
            </a:r>
            <a:r>
              <a:rPr lang="ro-RO" sz="2400" b="1" i="1" dirty="0">
                <a:solidFill>
                  <a:srgbClr val="C00000"/>
                </a:solidFill>
              </a:rPr>
              <a:t>urmare a utilizării pe scară largă a EDIFACT în Europa, RosettaNet este folosit mai puţin, dar este un standard în </a:t>
            </a:r>
            <a:r>
              <a:rPr lang="ro-RO" sz="2400" b="1" i="1" dirty="0" smtClean="0">
                <a:solidFill>
                  <a:srgbClr val="C00000"/>
                </a:solidFill>
              </a:rPr>
              <a:t>dezvolatre</a:t>
            </a:r>
            <a:endParaRPr lang="ru-RU" sz="2400" b="1" i="1" dirty="0">
              <a:solidFill>
                <a:srgbClr val="C00000"/>
              </a:solidFill>
            </a:endParaRPr>
          </a:p>
        </p:txBody>
      </p:sp>
    </p:spTree>
    <p:extLst>
      <p:ext uri="{BB962C8B-B14F-4D97-AF65-F5344CB8AC3E}">
        <p14:creationId xmlns:p14="http://schemas.microsoft.com/office/powerpoint/2010/main" val="217949240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60218"/>
            <a:ext cx="10515600" cy="5816745"/>
          </a:xfrm>
        </p:spPr>
        <p:txBody>
          <a:bodyPr>
            <a:normAutofit fontScale="92500" lnSpcReduction="20000"/>
          </a:bodyPr>
          <a:lstStyle/>
          <a:p>
            <a:r>
              <a:rPr lang="en-US" b="1" i="1" dirty="0" smtClean="0">
                <a:solidFill>
                  <a:srgbClr val="C00000"/>
                </a:solidFill>
              </a:rPr>
              <a:t>XBRL </a:t>
            </a:r>
            <a:r>
              <a:rPr lang="en-US" b="1" i="1" dirty="0">
                <a:solidFill>
                  <a:srgbClr val="C00000"/>
                </a:solidFill>
              </a:rPr>
              <a:t>(</a:t>
            </a:r>
            <a:r>
              <a:rPr lang="en-US" b="1" i="1" dirty="0" err="1">
                <a:solidFill>
                  <a:srgbClr val="C00000"/>
                </a:solidFill>
              </a:rPr>
              <a:t>eXtensible</a:t>
            </a:r>
            <a:r>
              <a:rPr lang="en-US" b="1" i="1" dirty="0">
                <a:solidFill>
                  <a:srgbClr val="C00000"/>
                </a:solidFill>
              </a:rPr>
              <a:t> Business Reporting Language) </a:t>
            </a:r>
            <a:endParaRPr lang="ru-RU" b="1" i="1" dirty="0" smtClean="0">
              <a:solidFill>
                <a:srgbClr val="C00000"/>
              </a:solidFill>
            </a:endParaRPr>
          </a:p>
          <a:p>
            <a:pPr marL="0" indent="0">
              <a:buNone/>
            </a:pPr>
            <a:r>
              <a:rPr lang="ro-RO" b="1" i="1" dirty="0">
                <a:solidFill>
                  <a:srgbClr val="002060"/>
                </a:solidFill>
              </a:rPr>
              <a:t>este un limbaj extensibil de raportare economică destinat colectării informaţiilor financiar-contabile despre procesele informaţionale din întreprinderi,</a:t>
            </a:r>
            <a:r>
              <a:rPr lang="ro-RO" dirty="0"/>
              <a:t> </a:t>
            </a:r>
            <a:endParaRPr lang="ru-RU" dirty="0" smtClean="0"/>
          </a:p>
          <a:p>
            <a:pPr marL="0" indent="0">
              <a:buNone/>
            </a:pPr>
            <a:r>
              <a:rPr lang="ro-RO" b="1" i="1" dirty="0" smtClean="0">
                <a:solidFill>
                  <a:srgbClr val="002060"/>
                </a:solidFill>
              </a:rPr>
              <a:t>care </a:t>
            </a:r>
            <a:r>
              <a:rPr lang="ro-RO" b="1" i="1" dirty="0">
                <a:solidFill>
                  <a:srgbClr val="002060"/>
                </a:solidFill>
              </a:rPr>
              <a:t>pot </a:t>
            </a:r>
            <a:r>
              <a:rPr lang="ro-RO" b="1" i="1" dirty="0" smtClean="0">
                <a:solidFill>
                  <a:srgbClr val="002060"/>
                </a:solidFill>
              </a:rPr>
              <a:t>fi </a:t>
            </a:r>
            <a:r>
              <a:rPr lang="ro-RO" b="1" i="1" dirty="0">
                <a:solidFill>
                  <a:srgbClr val="002060"/>
                </a:solidFill>
              </a:rPr>
              <a:t>raportate acţionarilor, băncilor, normatorilor, investitorilor şi tuturor terţilor interesaţi. Scopul acestui limbaj constă în uşurarea analizei şi schimbului de informaţii de către şi /între toţi utilizatorii interesaţi</a:t>
            </a:r>
            <a:r>
              <a:rPr lang="ro-RO" b="1" i="1" dirty="0" smtClean="0">
                <a:solidFill>
                  <a:srgbClr val="002060"/>
                </a:solidFill>
              </a:rPr>
              <a:t>.</a:t>
            </a:r>
            <a:endParaRPr lang="ru-RU" b="1" i="1" dirty="0" smtClean="0">
              <a:solidFill>
                <a:srgbClr val="002060"/>
              </a:solidFill>
            </a:endParaRPr>
          </a:p>
          <a:p>
            <a:pPr marL="0" indent="0">
              <a:buNone/>
            </a:pPr>
            <a:r>
              <a:rPr lang="ro-RO" dirty="0"/>
              <a:t>Pentru a se putea raporta şi distribui informaţii financiar-contabile într-o formă consistentă, creatorii acestui limbaj urmăresc punerea la punct a unui vocabular unitar, respectat la toate documentele raportate în reţeaua Internet, pe întreg ciclul de viaţă al informaţiei, începând cu crearea documentelor primare (facturi, comenzi, etc.), a altor documente pentru operaţiile de colectare, agregare şi procesare a informaţiei financiar-contabile, şi finalizând cu reglementările legale, declaraţiile de orice fel şi alte </a:t>
            </a:r>
            <a:r>
              <a:rPr lang="ro-RO" dirty="0" smtClean="0"/>
              <a:t>rapoarte </a:t>
            </a:r>
            <a:r>
              <a:rPr lang="ro-RO" dirty="0"/>
              <a:t>ale întreprinderii. </a:t>
            </a:r>
            <a:r>
              <a:rPr lang="ro-RO" b="1" i="1" dirty="0" smtClean="0">
                <a:solidFill>
                  <a:srgbClr val="002060"/>
                </a:solidFill>
              </a:rPr>
              <a:t> </a:t>
            </a:r>
            <a:endParaRPr lang="ru-RU" b="1" i="1" dirty="0" smtClean="0">
              <a:solidFill>
                <a:srgbClr val="002060"/>
              </a:solidFill>
            </a:endParaRPr>
          </a:p>
          <a:p>
            <a:pPr marL="0" indent="0">
              <a:buNone/>
            </a:pPr>
            <a:r>
              <a:rPr lang="ro-RO" dirty="0"/>
              <a:t>XBRL este un limbaj de tip client bazat pe XML specializat pe raportarea financiar-contabilă.</a:t>
            </a:r>
            <a:endParaRPr lang="ru-RU" b="1" i="1" dirty="0">
              <a:solidFill>
                <a:srgbClr val="002060"/>
              </a:solidFill>
            </a:endParaRPr>
          </a:p>
        </p:txBody>
      </p:sp>
    </p:spTree>
    <p:extLst>
      <p:ext uri="{BB962C8B-B14F-4D97-AF65-F5344CB8AC3E}">
        <p14:creationId xmlns:p14="http://schemas.microsoft.com/office/powerpoint/2010/main" val="411442510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29491"/>
            <a:ext cx="10515600" cy="5747472"/>
          </a:xfrm>
        </p:spPr>
        <p:txBody>
          <a:bodyPr/>
          <a:lstStyle/>
          <a:p>
            <a:r>
              <a:rPr lang="ro-RO" b="1" i="1" dirty="0">
                <a:solidFill>
                  <a:srgbClr val="002060"/>
                </a:solidFill>
              </a:rPr>
              <a:t>XBRL creează un vocabular comun pentru descrierea exactă a informaţiilor financiar-contabile în toate detaliile lor pentru includerea lor într-un raport, cu luarea în seamă a deosebirilor de reglementare legală şi altor reglementări. </a:t>
            </a:r>
            <a:endParaRPr lang="ru-RU" b="1" i="1" dirty="0" smtClean="0">
              <a:solidFill>
                <a:srgbClr val="002060"/>
              </a:solidFill>
            </a:endParaRPr>
          </a:p>
          <a:p>
            <a:endParaRPr lang="ru-RU" b="1" i="1" dirty="0">
              <a:solidFill>
                <a:srgbClr val="002060"/>
              </a:solidFill>
            </a:endParaRPr>
          </a:p>
          <a:p>
            <a:r>
              <a:rPr lang="en-US" dirty="0" err="1"/>
              <a:t>eXtensible</a:t>
            </a:r>
            <a:r>
              <a:rPr lang="en-US" dirty="0"/>
              <a:t> Business Reporting Language (XBRL)</a:t>
            </a:r>
          </a:p>
          <a:p>
            <a:r>
              <a:rPr lang="en-US" cap="all" dirty="0"/>
              <a:t>REVIEWED BY </a:t>
            </a:r>
            <a:r>
              <a:rPr lang="en-US" cap="all" dirty="0">
                <a:hlinkClick r:id="rId2"/>
              </a:rPr>
              <a:t>ADAM </a:t>
            </a:r>
            <a:r>
              <a:rPr lang="en-US" cap="all" dirty="0" smtClean="0">
                <a:hlinkClick r:id="rId2"/>
              </a:rPr>
              <a:t>HAYES</a:t>
            </a:r>
            <a:r>
              <a:rPr lang="en-US" dirty="0"/>
              <a:t>  Updated Jul 2, </a:t>
            </a:r>
            <a:r>
              <a:rPr lang="en-US" dirty="0" smtClean="0"/>
              <a:t>2019</a:t>
            </a:r>
            <a:endParaRPr lang="ru-RU" dirty="0" smtClean="0"/>
          </a:p>
          <a:p>
            <a:endParaRPr lang="ru-RU" dirty="0"/>
          </a:p>
          <a:p>
            <a:r>
              <a:rPr lang="ro-RO">
                <a:hlinkClick r:id="rId3"/>
              </a:rPr>
              <a:t>https://www.reportingstandard.com/download-xbrl-software/?lang=en</a:t>
            </a:r>
            <a:endParaRPr lang="en-US" dirty="0"/>
          </a:p>
          <a:p>
            <a:endParaRPr lang="ru-RU" b="1" i="1" dirty="0">
              <a:solidFill>
                <a:srgbClr val="002060"/>
              </a:solidFill>
            </a:endParaRPr>
          </a:p>
        </p:txBody>
      </p:sp>
    </p:spTree>
    <p:extLst>
      <p:ext uri="{BB962C8B-B14F-4D97-AF65-F5344CB8AC3E}">
        <p14:creationId xmlns:p14="http://schemas.microsoft.com/office/powerpoint/2010/main" val="297576403"/>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34619"/>
          </a:xfrm>
        </p:spPr>
        <p:txBody>
          <a:bodyPr>
            <a:normAutofit/>
          </a:bodyPr>
          <a:lstStyle/>
          <a:p>
            <a:pPr algn="ctr"/>
            <a:r>
              <a:rPr lang="ro-RO" sz="3600" dirty="0" smtClean="0"/>
              <a:t>ASICUDA - </a:t>
            </a:r>
            <a:r>
              <a:rPr lang="en-US" sz="3600" dirty="0"/>
              <a:t>Covers the Full </a:t>
            </a:r>
            <a:r>
              <a:rPr lang="en-US" sz="3600" dirty="0" smtClean="0"/>
              <a:t>Clearance</a:t>
            </a:r>
            <a:r>
              <a:rPr lang="ro-RO" sz="3600" dirty="0" smtClean="0"/>
              <a:t>(Discharge)</a:t>
            </a:r>
            <a:r>
              <a:rPr lang="en-US" sz="3600" dirty="0" smtClean="0"/>
              <a:t> </a:t>
            </a:r>
            <a:r>
              <a:rPr lang="en-US" sz="3600" dirty="0"/>
              <a:t>Process</a:t>
            </a:r>
            <a:endParaRPr lang="ru-RU" sz="3600" dirty="0"/>
          </a:p>
        </p:txBody>
      </p:sp>
      <p:pic>
        <p:nvPicPr>
          <p:cNvPr id="4" name="Объект 3"/>
          <p:cNvPicPr>
            <a:picLocks noGrp="1" noChangeAspect="1"/>
          </p:cNvPicPr>
          <p:nvPr>
            <p:ph idx="1"/>
          </p:nvPr>
        </p:nvPicPr>
        <p:blipFill>
          <a:blip r:embed="rId2"/>
          <a:stretch>
            <a:fillRect/>
          </a:stretch>
        </p:blipFill>
        <p:spPr>
          <a:xfrm>
            <a:off x="1109473" y="1825625"/>
            <a:ext cx="10244328" cy="4351338"/>
          </a:xfrm>
          <a:prstGeom prst="rect">
            <a:avLst/>
          </a:prstGeom>
        </p:spPr>
      </p:pic>
    </p:spTree>
    <p:extLst>
      <p:ext uri="{BB962C8B-B14F-4D97-AF65-F5344CB8AC3E}">
        <p14:creationId xmlns:p14="http://schemas.microsoft.com/office/powerpoint/2010/main" val="387670689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467124" y="609600"/>
            <a:ext cx="9871435" cy="5477533"/>
          </a:xfrm>
          <a:prstGeom prst="rect">
            <a:avLst/>
          </a:prstGeom>
        </p:spPr>
      </p:pic>
    </p:spTree>
    <p:extLst>
      <p:ext uri="{BB962C8B-B14F-4D97-AF65-F5344CB8AC3E}">
        <p14:creationId xmlns:p14="http://schemas.microsoft.com/office/powerpoint/2010/main" val="386294564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55600" y="241300"/>
            <a:ext cx="11455400" cy="6324600"/>
          </a:xfrm>
        </p:spPr>
        <p:txBody>
          <a:bodyPr>
            <a:normAutofit fontScale="92500" lnSpcReduction="20000"/>
          </a:bodyPr>
          <a:lstStyle/>
          <a:p>
            <a:endParaRPr lang="ro-RO" b="1" dirty="0" smtClean="0"/>
          </a:p>
          <a:p>
            <a:r>
              <a:rPr lang="en-US" b="1" dirty="0" smtClean="0"/>
              <a:t>What </a:t>
            </a:r>
            <a:r>
              <a:rPr lang="en-US" b="1" dirty="0"/>
              <a:t>is SWIFT</a:t>
            </a:r>
            <a:r>
              <a:rPr lang="en-US" b="1" dirty="0" smtClean="0"/>
              <a:t>?</a:t>
            </a:r>
            <a:r>
              <a:rPr lang="ro-RO" b="1" dirty="0" smtClean="0"/>
              <a:t> - </a:t>
            </a:r>
            <a:r>
              <a:rPr lang="en-US" dirty="0" smtClean="0"/>
              <a:t>SWIFT stands</a:t>
            </a:r>
            <a:r>
              <a:rPr lang="ro-RO" dirty="0" smtClean="0"/>
              <a:t> (Society for Worldwide Interbank Financial Telecomunications)</a:t>
            </a:r>
            <a:r>
              <a:rPr lang="en-US" dirty="0" smtClean="0"/>
              <a:t>. </a:t>
            </a:r>
            <a:r>
              <a:rPr lang="en-US" dirty="0"/>
              <a:t>It is a messaging network that financial institutions use to securely transmit information and instructions through a standardized system of codes. SWIFT is a single, secure communications channel used by more </a:t>
            </a:r>
            <a:r>
              <a:rPr lang="ro-RO" dirty="0" smtClean="0"/>
              <a:t> </a:t>
            </a:r>
            <a:r>
              <a:rPr lang="en-US" dirty="0" smtClean="0"/>
              <a:t>than </a:t>
            </a:r>
            <a:r>
              <a:rPr lang="en-US" dirty="0"/>
              <a:t>10,000 banking organizations, corporations and others to </a:t>
            </a:r>
            <a:r>
              <a:rPr lang="ro-RO" dirty="0" smtClean="0"/>
              <a:t> </a:t>
            </a:r>
            <a:r>
              <a:rPr lang="en-US" dirty="0" smtClean="0"/>
              <a:t>exchange </a:t>
            </a:r>
            <a:r>
              <a:rPr lang="en-US" dirty="0"/>
              <a:t>millions of standardized financial </a:t>
            </a:r>
            <a:r>
              <a:rPr lang="en-US" dirty="0" err="1" smtClean="0"/>
              <a:t>messa</a:t>
            </a:r>
            <a:r>
              <a:rPr lang="ro-RO" dirty="0" smtClean="0"/>
              <a:t>ges. </a:t>
            </a:r>
            <a:endParaRPr lang="en-US" dirty="0"/>
          </a:p>
          <a:p>
            <a:r>
              <a:rPr lang="en-US" dirty="0" smtClean="0"/>
              <a:t>SWIFT </a:t>
            </a:r>
            <a:r>
              <a:rPr lang="en-US" dirty="0"/>
              <a:t>was founded in the </a:t>
            </a:r>
            <a:r>
              <a:rPr lang="en-US" dirty="0" smtClean="0"/>
              <a:t>1970s</a:t>
            </a:r>
            <a:r>
              <a:rPr lang="ro-RO" dirty="0" smtClean="0"/>
              <a:t> (Brusseles)</a:t>
            </a:r>
            <a:r>
              <a:rPr lang="en-US" dirty="0" smtClean="0"/>
              <a:t> based</a:t>
            </a:r>
            <a:r>
              <a:rPr lang="ro-RO" dirty="0" smtClean="0"/>
              <a:t> </a:t>
            </a:r>
            <a:r>
              <a:rPr lang="en-US" dirty="0" smtClean="0"/>
              <a:t>on </a:t>
            </a:r>
            <a:r>
              <a:rPr lang="en-US" dirty="0"/>
              <a:t>the ambitious and innovative </a:t>
            </a:r>
            <a:r>
              <a:rPr lang="en-US" dirty="0" smtClean="0"/>
              <a:t>vision</a:t>
            </a:r>
            <a:r>
              <a:rPr lang="ro-RO" dirty="0" smtClean="0"/>
              <a:t> </a:t>
            </a:r>
            <a:r>
              <a:rPr lang="en-US" dirty="0" smtClean="0"/>
              <a:t>of </a:t>
            </a:r>
            <a:r>
              <a:rPr lang="en-US" dirty="0"/>
              <a:t>creating a global financial </a:t>
            </a:r>
            <a:r>
              <a:rPr lang="en-US" dirty="0" smtClean="0"/>
              <a:t>messaging</a:t>
            </a:r>
            <a:r>
              <a:rPr lang="ro-RO" dirty="0" smtClean="0"/>
              <a:t> </a:t>
            </a:r>
            <a:r>
              <a:rPr lang="en-US" dirty="0" smtClean="0"/>
              <a:t>service </a:t>
            </a:r>
            <a:r>
              <a:rPr lang="en-US" dirty="0"/>
              <a:t>and a common language </a:t>
            </a:r>
            <a:r>
              <a:rPr lang="en-US" dirty="0" smtClean="0"/>
              <a:t>for</a:t>
            </a:r>
            <a:r>
              <a:rPr lang="ro-RO" dirty="0" smtClean="0"/>
              <a:t> </a:t>
            </a:r>
            <a:r>
              <a:rPr lang="en-US" dirty="0" smtClean="0"/>
              <a:t>international </a:t>
            </a:r>
            <a:r>
              <a:rPr lang="en-US" dirty="0"/>
              <a:t>financial messaging</a:t>
            </a:r>
            <a:r>
              <a:rPr lang="en-US" dirty="0" smtClean="0"/>
              <a:t>.</a:t>
            </a:r>
            <a:endParaRPr lang="ro-RO" dirty="0" smtClean="0"/>
          </a:p>
          <a:p>
            <a:r>
              <a:rPr lang="ro-RO" smtClean="0"/>
              <a:t>SWIFT use the </a:t>
            </a:r>
            <a:r>
              <a:rPr lang="en-US" smtClean="0"/>
              <a:t>ISO </a:t>
            </a:r>
            <a:r>
              <a:rPr lang="en-US" dirty="0"/>
              <a:t>9362:2014 specifies the elements and structure of a universal identifier code, the business identifier code (BIC), for financial and non-financial institutions, for which such an international identifier is required to facilitate automated processing of information for financial services.</a:t>
            </a:r>
          </a:p>
          <a:p>
            <a:r>
              <a:rPr lang="en-US" dirty="0"/>
              <a:t>The BIC is used for addressing messages, routing business transactions and identifying business parties.</a:t>
            </a:r>
          </a:p>
          <a:p>
            <a:pPr marL="0" indent="0">
              <a:buNone/>
            </a:pPr>
            <a:r>
              <a:rPr lang="en-US" dirty="0"/>
              <a:t/>
            </a:r>
            <a:br>
              <a:rPr lang="en-US" dirty="0"/>
            </a:br>
            <a:endParaRPr lang="ro-RO" dirty="0" smtClean="0"/>
          </a:p>
        </p:txBody>
      </p:sp>
    </p:spTree>
    <p:extLst>
      <p:ext uri="{BB962C8B-B14F-4D97-AF65-F5344CB8AC3E}">
        <p14:creationId xmlns:p14="http://schemas.microsoft.com/office/powerpoint/2010/main" val="76276023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203200"/>
            <a:ext cx="10515600" cy="5973763"/>
          </a:xfrm>
        </p:spPr>
        <p:txBody>
          <a:bodyPr>
            <a:normAutofit fontScale="92500" lnSpcReduction="20000"/>
          </a:bodyPr>
          <a:lstStyle/>
          <a:p>
            <a:r>
              <a:rPr lang="en-US" b="1" dirty="0"/>
              <a:t>Who Uses SWIFT?</a:t>
            </a:r>
            <a:r>
              <a:rPr lang="ro-RO" b="1" dirty="0"/>
              <a:t> </a:t>
            </a:r>
            <a:r>
              <a:rPr lang="en-US" dirty="0"/>
              <a:t>In in the beginning, SWIFT founders designed the network to facilitate communication about Treasury and correspondent transactions only. The robustness of the message format design allowed huge </a:t>
            </a:r>
            <a:r>
              <a:rPr lang="en-US" dirty="0">
                <a:hlinkClick r:id="rId2"/>
              </a:rPr>
              <a:t>scalability</a:t>
            </a:r>
            <a:r>
              <a:rPr lang="en-US" dirty="0"/>
              <a:t> through which SWIFT gradually expanded to provide services to the following:</a:t>
            </a:r>
          </a:p>
          <a:p>
            <a:pPr indent="0">
              <a:lnSpc>
                <a:spcPct val="120000"/>
              </a:lnSpc>
              <a:spcBef>
                <a:spcPts val="0"/>
              </a:spcBef>
              <a:buNone/>
            </a:pPr>
            <a:r>
              <a:rPr lang="ro-RO" dirty="0"/>
              <a:t> - </a:t>
            </a:r>
            <a:r>
              <a:rPr lang="en-US" dirty="0"/>
              <a:t>Banks</a:t>
            </a:r>
          </a:p>
          <a:p>
            <a:pPr indent="0">
              <a:lnSpc>
                <a:spcPct val="120000"/>
              </a:lnSpc>
              <a:spcBef>
                <a:spcPts val="0"/>
              </a:spcBef>
              <a:buNone/>
            </a:pPr>
            <a:r>
              <a:rPr lang="en-US" dirty="0"/>
              <a:t> </a:t>
            </a:r>
            <a:r>
              <a:rPr lang="ro-RO" dirty="0"/>
              <a:t>- </a:t>
            </a:r>
            <a:r>
              <a:rPr lang="en-US" dirty="0"/>
              <a:t>Brokerage Institutes and Trading Houses</a:t>
            </a:r>
          </a:p>
          <a:p>
            <a:pPr indent="0">
              <a:lnSpc>
                <a:spcPct val="120000"/>
              </a:lnSpc>
              <a:spcBef>
                <a:spcPts val="0"/>
              </a:spcBef>
              <a:buNone/>
            </a:pPr>
            <a:r>
              <a:rPr lang="en-US" dirty="0"/>
              <a:t> </a:t>
            </a:r>
            <a:r>
              <a:rPr lang="ro-RO" dirty="0"/>
              <a:t>- </a:t>
            </a:r>
            <a:r>
              <a:rPr lang="en-US" dirty="0"/>
              <a:t>Securities Dealers</a:t>
            </a:r>
          </a:p>
          <a:p>
            <a:pPr indent="0">
              <a:lnSpc>
                <a:spcPct val="120000"/>
              </a:lnSpc>
              <a:spcBef>
                <a:spcPts val="0"/>
              </a:spcBef>
              <a:buNone/>
            </a:pPr>
            <a:r>
              <a:rPr lang="en-US" dirty="0"/>
              <a:t> </a:t>
            </a:r>
            <a:r>
              <a:rPr lang="ro-RO" dirty="0"/>
              <a:t>- </a:t>
            </a:r>
            <a:r>
              <a:rPr lang="en-US" dirty="0"/>
              <a:t>Asset Management Companies</a:t>
            </a:r>
          </a:p>
          <a:p>
            <a:pPr indent="0">
              <a:lnSpc>
                <a:spcPct val="120000"/>
              </a:lnSpc>
              <a:spcBef>
                <a:spcPts val="0"/>
              </a:spcBef>
              <a:buNone/>
            </a:pPr>
            <a:r>
              <a:rPr lang="en-US" dirty="0"/>
              <a:t> </a:t>
            </a:r>
            <a:r>
              <a:rPr lang="ro-RO" dirty="0"/>
              <a:t>- </a:t>
            </a:r>
            <a:r>
              <a:rPr lang="en-US" dirty="0"/>
              <a:t>Clearing Houses</a:t>
            </a:r>
          </a:p>
          <a:p>
            <a:pPr indent="0">
              <a:lnSpc>
                <a:spcPct val="120000"/>
              </a:lnSpc>
              <a:spcBef>
                <a:spcPts val="0"/>
              </a:spcBef>
              <a:buNone/>
            </a:pPr>
            <a:r>
              <a:rPr lang="en-US" dirty="0"/>
              <a:t> </a:t>
            </a:r>
            <a:r>
              <a:rPr lang="ro-RO" dirty="0"/>
              <a:t>- </a:t>
            </a:r>
            <a:r>
              <a:rPr lang="en-US" dirty="0"/>
              <a:t>Depositories</a:t>
            </a:r>
          </a:p>
          <a:p>
            <a:pPr indent="0">
              <a:lnSpc>
                <a:spcPct val="120000"/>
              </a:lnSpc>
              <a:spcBef>
                <a:spcPts val="0"/>
              </a:spcBef>
              <a:buNone/>
            </a:pPr>
            <a:r>
              <a:rPr lang="ro-RO" dirty="0"/>
              <a:t> -</a:t>
            </a:r>
            <a:r>
              <a:rPr lang="en-US" dirty="0"/>
              <a:t> Exchanges</a:t>
            </a:r>
          </a:p>
          <a:p>
            <a:pPr indent="0">
              <a:lnSpc>
                <a:spcPct val="120000"/>
              </a:lnSpc>
              <a:spcBef>
                <a:spcPts val="0"/>
              </a:spcBef>
              <a:buNone/>
            </a:pPr>
            <a:r>
              <a:rPr lang="en-US" dirty="0"/>
              <a:t> </a:t>
            </a:r>
            <a:r>
              <a:rPr lang="ro-RO" dirty="0"/>
              <a:t>- </a:t>
            </a:r>
            <a:r>
              <a:rPr lang="en-US" dirty="0"/>
              <a:t>Corporate Business Houses</a:t>
            </a:r>
          </a:p>
          <a:p>
            <a:pPr indent="0">
              <a:lnSpc>
                <a:spcPct val="120000"/>
              </a:lnSpc>
              <a:spcBef>
                <a:spcPts val="0"/>
              </a:spcBef>
              <a:buNone/>
            </a:pPr>
            <a:r>
              <a:rPr lang="en-US" dirty="0"/>
              <a:t> </a:t>
            </a:r>
            <a:r>
              <a:rPr lang="ro-RO" dirty="0"/>
              <a:t>- </a:t>
            </a:r>
            <a:r>
              <a:rPr lang="en-US" dirty="0"/>
              <a:t>Treasury Market Participants and Service Providers</a:t>
            </a:r>
          </a:p>
          <a:p>
            <a:pPr indent="0">
              <a:lnSpc>
                <a:spcPct val="120000"/>
              </a:lnSpc>
              <a:spcBef>
                <a:spcPts val="0"/>
              </a:spcBef>
              <a:buNone/>
            </a:pPr>
            <a:r>
              <a:rPr lang="en-US" dirty="0"/>
              <a:t> </a:t>
            </a:r>
            <a:r>
              <a:rPr lang="ro-RO" dirty="0"/>
              <a:t>- </a:t>
            </a:r>
            <a:r>
              <a:rPr lang="en-US" dirty="0"/>
              <a:t>Foreign Exchange and Money </a:t>
            </a:r>
            <a:r>
              <a:rPr lang="en-US" dirty="0" smtClean="0"/>
              <a:t>Brokers</a:t>
            </a:r>
            <a:endParaRPr lang="en-US" dirty="0"/>
          </a:p>
        </p:txBody>
      </p:sp>
    </p:spTree>
    <p:extLst>
      <p:ext uri="{BB962C8B-B14F-4D97-AF65-F5344CB8AC3E}">
        <p14:creationId xmlns:p14="http://schemas.microsoft.com/office/powerpoint/2010/main" val="2577322575"/>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04800" y="114300"/>
            <a:ext cx="11506200" cy="6062663"/>
          </a:xfrm>
        </p:spPr>
        <p:txBody>
          <a:bodyPr>
            <a:normAutofit lnSpcReduction="10000"/>
          </a:bodyPr>
          <a:lstStyle/>
          <a:p>
            <a:pPr marL="0" indent="0">
              <a:buNone/>
            </a:pPr>
            <a:r>
              <a:rPr lang="ro-RO" b="1" dirty="0"/>
              <a:t>SWIFTNet network</a:t>
            </a:r>
          </a:p>
          <a:p>
            <a:r>
              <a:rPr lang="en-US" dirty="0"/>
              <a:t>SWIFT moved to its current IP network infrastructure, known as </a:t>
            </a:r>
            <a:r>
              <a:rPr lang="en-US" dirty="0" err="1"/>
              <a:t>SWIFTNet</a:t>
            </a:r>
            <a:r>
              <a:rPr lang="en-US" dirty="0"/>
              <a:t>, from 2001 to </a:t>
            </a:r>
            <a:r>
              <a:rPr lang="en-US" dirty="0" smtClean="0"/>
              <a:t>2005, </a:t>
            </a:r>
            <a:r>
              <a:rPr lang="en-US" dirty="0"/>
              <a:t>providing a total replacement of the </a:t>
            </a:r>
            <a:r>
              <a:rPr lang="en-US" dirty="0" smtClean="0"/>
              <a:t>previous</a:t>
            </a:r>
            <a:r>
              <a:rPr lang="ro-RO" dirty="0" smtClean="0"/>
              <a:t> X25</a:t>
            </a:r>
            <a:r>
              <a:rPr lang="en-US" dirty="0" smtClean="0"/>
              <a:t> </a:t>
            </a:r>
            <a:r>
              <a:rPr lang="en-US" dirty="0"/>
              <a:t>infrastructure. </a:t>
            </a:r>
            <a:endParaRPr lang="ro-RO" dirty="0" smtClean="0"/>
          </a:p>
          <a:p>
            <a:r>
              <a:rPr lang="en-US" dirty="0" smtClean="0"/>
              <a:t>The </a:t>
            </a:r>
            <a:r>
              <a:rPr lang="en-US" dirty="0"/>
              <a:t>process involved the development of new protocols that facilitate efficient messaging, using existing and new message standards. The adopted technology chosen to develop the protocols was </a:t>
            </a:r>
            <a:r>
              <a:rPr lang="en-US" dirty="0">
                <a:hlinkClick r:id="rId2" tooltip="XML"/>
              </a:rPr>
              <a:t>XML</a:t>
            </a:r>
            <a:r>
              <a:rPr lang="en-US" dirty="0"/>
              <a:t>, where it now provides a wrapper around all messages legacy or </a:t>
            </a:r>
            <a:r>
              <a:rPr lang="en-US" dirty="0" smtClean="0"/>
              <a:t>contemporary</a:t>
            </a:r>
            <a:endParaRPr lang="ro-RO" dirty="0" smtClean="0"/>
          </a:p>
          <a:p>
            <a:pPr marL="0" indent="0">
              <a:buNone/>
            </a:pPr>
            <a:r>
              <a:rPr lang="en-US" b="1" dirty="0"/>
              <a:t>Architecture</a:t>
            </a:r>
          </a:p>
          <a:p>
            <a:r>
              <a:rPr lang="en-US" dirty="0"/>
              <a:t>SWIFT provides a centralized store-and-forward mechanism, with some transaction management. For bank A to send a message to bank B with a copy or authorization with institution C, it formats the message according to standard and securely sends it to SWIFT. SWIFT guarantees its secure and reliable delivery to B after the appropriate action by C. SWIFT guarantees are based primarily on high redundancy of hardware, software, and people.</a:t>
            </a:r>
            <a:endParaRPr lang="ru-RU" dirty="0"/>
          </a:p>
        </p:txBody>
      </p:sp>
    </p:spTree>
    <p:extLst>
      <p:ext uri="{BB962C8B-B14F-4D97-AF65-F5344CB8AC3E}">
        <p14:creationId xmlns:p14="http://schemas.microsoft.com/office/powerpoint/2010/main" val="3678594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itle 1"/>
          <p:cNvSpPr>
            <a:spLocks noGrp="1"/>
          </p:cNvSpPr>
          <p:nvPr>
            <p:ph type="title"/>
          </p:nvPr>
        </p:nvSpPr>
        <p:spPr>
          <a:xfrm>
            <a:off x="2193925" y="306388"/>
            <a:ext cx="7799388" cy="912812"/>
          </a:xfrm>
        </p:spPr>
        <p:txBody>
          <a:bodyPr/>
          <a:lstStyle/>
          <a:p>
            <a:pPr eaLnBrk="1" hangingPunct="1"/>
            <a:r>
              <a:rPr lang="ro-RO" altLang="en-US" smtClean="0"/>
              <a:t>Procesele conform ISO 15288</a:t>
            </a:r>
            <a:endParaRPr lang="en-US" altLang="en-US" smtClean="0"/>
          </a:p>
        </p:txBody>
      </p:sp>
      <p:sp>
        <p:nvSpPr>
          <p:cNvPr id="237571" name="Text Placeholder 2"/>
          <p:cNvSpPr>
            <a:spLocks noGrp="1"/>
          </p:cNvSpPr>
          <p:nvPr>
            <p:ph type="body" sz="half" idx="1"/>
          </p:nvPr>
        </p:nvSpPr>
        <p:spPr>
          <a:xfrm>
            <a:off x="1847851" y="1676401"/>
            <a:ext cx="8569325" cy="4125913"/>
          </a:xfrm>
        </p:spPr>
        <p:txBody>
          <a:bodyPr/>
          <a:lstStyle/>
          <a:p>
            <a:pPr eaLnBrk="1" hangingPunct="1"/>
            <a:r>
              <a:rPr lang="ro-RO" altLang="en-US" sz="3200" b="1" dirty="0"/>
              <a:t>Procesele proiectului</a:t>
            </a:r>
            <a:r>
              <a:rPr lang="ro-RO" altLang="en-US" sz="3200" dirty="0"/>
              <a:t>: </a:t>
            </a:r>
            <a:endParaRPr lang="en-US" altLang="en-US" sz="4000" dirty="0"/>
          </a:p>
          <a:p>
            <a:pPr lvl="1" eaLnBrk="1" hangingPunct="1"/>
            <a:r>
              <a:rPr lang="ro-RO" altLang="en-US" sz="2800" dirty="0"/>
              <a:t>planificarea proiectului; </a:t>
            </a:r>
            <a:endParaRPr lang="en-US" altLang="en-US" sz="3600" dirty="0"/>
          </a:p>
          <a:p>
            <a:pPr lvl="1" eaLnBrk="1" hangingPunct="1"/>
            <a:r>
              <a:rPr lang="ro-RO" altLang="en-US" sz="2800" dirty="0"/>
              <a:t>estimarea proiectului; </a:t>
            </a:r>
            <a:endParaRPr lang="en-US" altLang="en-US" sz="3600" dirty="0"/>
          </a:p>
          <a:p>
            <a:pPr lvl="1" eaLnBrk="1" hangingPunct="1"/>
            <a:r>
              <a:rPr lang="ro-RO" altLang="en-US" sz="2800" dirty="0"/>
              <a:t>controlul proiectului; </a:t>
            </a:r>
            <a:endParaRPr lang="en-US" altLang="en-US" sz="3600" dirty="0"/>
          </a:p>
          <a:p>
            <a:pPr lvl="1" eaLnBrk="1" hangingPunct="1"/>
            <a:r>
              <a:rPr lang="ro-RO" altLang="en-US" sz="2800" dirty="0"/>
              <a:t>administrarea riscurilor; </a:t>
            </a:r>
            <a:endParaRPr lang="en-US" altLang="en-US" sz="3600" dirty="0"/>
          </a:p>
          <a:p>
            <a:pPr lvl="1" eaLnBrk="1" hangingPunct="1"/>
            <a:r>
              <a:rPr lang="ro-RO" altLang="en-US" sz="2800" dirty="0"/>
              <a:t>managementul configurației; </a:t>
            </a:r>
            <a:endParaRPr lang="en-US" altLang="en-US" sz="3600" dirty="0"/>
          </a:p>
          <a:p>
            <a:pPr lvl="1" eaLnBrk="1" hangingPunct="1"/>
            <a:r>
              <a:rPr lang="ro-RO" altLang="en-US" sz="2800" dirty="0"/>
              <a:t>managementul fluxurilor informaționale; </a:t>
            </a:r>
            <a:endParaRPr lang="en-US" altLang="en-US" sz="3600" dirty="0"/>
          </a:p>
          <a:p>
            <a:pPr lvl="1" eaLnBrk="1" hangingPunct="1"/>
            <a:r>
              <a:rPr lang="ro-RO" altLang="en-US" sz="2800" dirty="0"/>
              <a:t>adoptarea deciziilor.</a:t>
            </a:r>
            <a:endParaRPr lang="en-US" altLang="en-US" sz="3600" dirty="0"/>
          </a:p>
        </p:txBody>
      </p:sp>
    </p:spTree>
    <p:extLst>
      <p:ext uri="{BB962C8B-B14F-4D97-AF65-F5344CB8AC3E}">
        <p14:creationId xmlns:p14="http://schemas.microsoft.com/office/powerpoint/2010/main" val="3107860561"/>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92100" y="114300"/>
            <a:ext cx="11722100" cy="6553200"/>
          </a:xfrm>
        </p:spPr>
        <p:txBody>
          <a:bodyPr>
            <a:normAutofit/>
          </a:bodyPr>
          <a:lstStyle/>
          <a:p>
            <a:r>
              <a:rPr lang="ro-RO" b="1" dirty="0" smtClean="0"/>
              <a:t>PKI- </a:t>
            </a:r>
            <a:r>
              <a:rPr lang="en-US" dirty="0"/>
              <a:t>Sender uses its private key to digitally sign the </a:t>
            </a:r>
            <a:r>
              <a:rPr lang="en-US" dirty="0" smtClean="0"/>
              <a:t>message</a:t>
            </a:r>
            <a:r>
              <a:rPr lang="ro-RO" dirty="0" smtClean="0"/>
              <a:t> </a:t>
            </a:r>
            <a:r>
              <a:rPr lang="en-US" dirty="0" err="1" smtClean="0"/>
              <a:t>SWIFTNet</a:t>
            </a:r>
            <a:r>
              <a:rPr lang="en-US" dirty="0"/>
              <a:t/>
            </a:r>
            <a:br>
              <a:rPr lang="en-US" dirty="0"/>
            </a:br>
            <a:r>
              <a:rPr lang="en-US" dirty="0" smtClean="0"/>
              <a:t> </a:t>
            </a:r>
            <a:r>
              <a:rPr lang="en-US" dirty="0"/>
              <a:t>Receiver uses the sender’s public key/certificate to verify </a:t>
            </a:r>
            <a:r>
              <a:rPr lang="en-US" dirty="0" smtClean="0"/>
              <a:t>the</a:t>
            </a:r>
            <a:r>
              <a:rPr lang="ro-RO" dirty="0" smtClean="0"/>
              <a:t> </a:t>
            </a:r>
            <a:r>
              <a:rPr lang="en-US" dirty="0" smtClean="0"/>
              <a:t>digital </a:t>
            </a:r>
            <a:r>
              <a:rPr lang="en-US" dirty="0"/>
              <a:t>signature. This guarantees integrity and </a:t>
            </a:r>
            <a:r>
              <a:rPr lang="en-US" dirty="0" smtClean="0"/>
              <a:t>authenticity</a:t>
            </a:r>
            <a:endParaRPr lang="ro-RO" dirty="0" smtClean="0"/>
          </a:p>
          <a:p>
            <a:r>
              <a:rPr lang="ro-RO" dirty="0" smtClean="0"/>
              <a:t> </a:t>
            </a:r>
            <a:r>
              <a:rPr lang="ro-RO" b="1" dirty="0" smtClean="0"/>
              <a:t>HSM</a:t>
            </a:r>
            <a:r>
              <a:rPr lang="ro-RO" dirty="0" smtClean="0"/>
              <a:t> - </a:t>
            </a:r>
            <a:r>
              <a:rPr lang="ro-RO" dirty="0"/>
              <a:t>Hardware Security Module (HSM</a:t>
            </a:r>
            <a:r>
              <a:rPr lang="ro-RO" dirty="0" smtClean="0"/>
              <a:t>). </a:t>
            </a:r>
            <a:r>
              <a:rPr lang="en-US" dirty="0"/>
              <a:t>Dedicated device for PKI signing </a:t>
            </a:r>
            <a:r>
              <a:rPr lang="en-US" dirty="0" smtClean="0"/>
              <a:t>operations</a:t>
            </a:r>
            <a:r>
              <a:rPr lang="ro-RO" dirty="0" smtClean="0"/>
              <a:t>. </a:t>
            </a:r>
            <a:r>
              <a:rPr lang="en-US" dirty="0" smtClean="0"/>
              <a:t> An </a:t>
            </a:r>
            <a:r>
              <a:rPr lang="en-US" b="1" dirty="0"/>
              <a:t>HSM </a:t>
            </a:r>
            <a:r>
              <a:rPr lang="en-US" dirty="0"/>
              <a:t>is a tamper-resistant hardware </a:t>
            </a:r>
            <a:r>
              <a:rPr lang="en-US" dirty="0" smtClean="0"/>
              <a:t>device</a:t>
            </a:r>
            <a:r>
              <a:rPr lang="ro-RO" dirty="0" smtClean="0"/>
              <a:t> </a:t>
            </a:r>
            <a:r>
              <a:rPr lang="en-US" dirty="0" smtClean="0"/>
              <a:t>used </a:t>
            </a:r>
            <a:r>
              <a:rPr lang="en-US" dirty="0"/>
              <a:t>to securely store PKI private keys and </a:t>
            </a:r>
            <a:r>
              <a:rPr lang="en-US" dirty="0" smtClean="0"/>
              <a:t>to</a:t>
            </a:r>
            <a:r>
              <a:rPr lang="ro-RO" dirty="0" smtClean="0"/>
              <a:t> </a:t>
            </a:r>
            <a:r>
              <a:rPr lang="en-US" dirty="0" smtClean="0"/>
              <a:t>protect </a:t>
            </a:r>
            <a:r>
              <a:rPr lang="en-US" dirty="0"/>
              <a:t>the generation of digital </a:t>
            </a:r>
            <a:r>
              <a:rPr lang="en-US" dirty="0" smtClean="0"/>
              <a:t>signatures</a:t>
            </a:r>
            <a:endParaRPr lang="ro-RO" dirty="0" smtClean="0"/>
          </a:p>
          <a:p>
            <a:r>
              <a:rPr lang="ro-RO" b="1" dirty="0" smtClean="0"/>
              <a:t>RMA -</a:t>
            </a:r>
            <a:r>
              <a:rPr lang="ro-RO" dirty="0"/>
              <a:t> Relationship management </a:t>
            </a:r>
            <a:r>
              <a:rPr lang="ro-RO" dirty="0" smtClean="0"/>
              <a:t>application. </a:t>
            </a:r>
            <a:r>
              <a:rPr lang="en-US" dirty="0"/>
              <a:t>Managing correspondents in a </a:t>
            </a:r>
            <a:r>
              <a:rPr lang="en-US" dirty="0" smtClean="0"/>
              <a:t>many-to-many</a:t>
            </a:r>
            <a:r>
              <a:rPr lang="ro-RO" dirty="0" smtClean="0"/>
              <a:t> </a:t>
            </a:r>
            <a:r>
              <a:rPr lang="en-US" dirty="0" smtClean="0"/>
              <a:t>world</a:t>
            </a:r>
            <a:r>
              <a:rPr lang="en-US" dirty="0"/>
              <a:t/>
            </a:r>
            <a:br>
              <a:rPr lang="en-US" dirty="0"/>
            </a:br>
            <a:r>
              <a:rPr lang="en-US" dirty="0"/>
              <a:t>– RMA as mechanism to control WHO </a:t>
            </a:r>
            <a:r>
              <a:rPr lang="en-US" dirty="0" smtClean="0"/>
              <a:t>can</a:t>
            </a:r>
            <a:r>
              <a:rPr lang="ro-RO" dirty="0" smtClean="0"/>
              <a:t> </a:t>
            </a:r>
            <a:r>
              <a:rPr lang="en-US" dirty="0" smtClean="0"/>
              <a:t>send </a:t>
            </a:r>
            <a:r>
              <a:rPr lang="en-US" dirty="0"/>
              <a:t>you </a:t>
            </a:r>
            <a:r>
              <a:rPr lang="en-US" dirty="0" smtClean="0"/>
              <a:t>traffic</a:t>
            </a:r>
            <a:r>
              <a:rPr lang="ro-RO" dirty="0" smtClean="0"/>
              <a:t>. </a:t>
            </a:r>
            <a:r>
              <a:rPr lang="en-US" dirty="0" smtClean="0"/>
              <a:t>Managing </a:t>
            </a:r>
            <a:r>
              <a:rPr lang="en-US" dirty="0"/>
              <a:t>the correspondent’s business</a:t>
            </a:r>
            <a:br>
              <a:rPr lang="en-US" dirty="0"/>
            </a:br>
            <a:r>
              <a:rPr lang="en-US" dirty="0"/>
              <a:t>– RMA as mechanism to control WHAT </a:t>
            </a:r>
            <a:r>
              <a:rPr lang="en-US" dirty="0" smtClean="0"/>
              <a:t>a</a:t>
            </a:r>
            <a:r>
              <a:rPr lang="ro-RO" dirty="0" smtClean="0"/>
              <a:t> </a:t>
            </a:r>
            <a:r>
              <a:rPr lang="en-US" dirty="0" smtClean="0"/>
              <a:t>correspondent </a:t>
            </a:r>
            <a:r>
              <a:rPr lang="en-US" dirty="0"/>
              <a:t>can send to you</a:t>
            </a:r>
            <a:br>
              <a:rPr lang="en-US" dirty="0"/>
            </a:br>
            <a:r>
              <a:rPr lang="en-US" dirty="0"/>
              <a:t>Objective: preventing </a:t>
            </a:r>
            <a:r>
              <a:rPr lang="en-US" dirty="0" err="1" smtClean="0"/>
              <a:t>unwante</a:t>
            </a:r>
            <a:r>
              <a:rPr lang="ro-RO" dirty="0" smtClean="0"/>
              <a:t>d traffic.</a:t>
            </a:r>
            <a:r>
              <a:rPr lang="en-US" dirty="0"/>
              <a:t/>
            </a:r>
            <a:br>
              <a:rPr lang="en-US" dirty="0"/>
            </a:br>
            <a:r>
              <a:rPr lang="ro-RO" dirty="0"/>
              <a:t/>
            </a:r>
            <a:br>
              <a:rPr lang="ro-RO" dirty="0"/>
            </a:br>
            <a:r>
              <a:rPr lang="ro-RO" dirty="0"/>
              <a:t/>
            </a:r>
            <a:br>
              <a:rPr lang="ro-RO" dirty="0"/>
            </a:br>
            <a:endParaRPr lang="ru-RU" dirty="0"/>
          </a:p>
        </p:txBody>
      </p:sp>
    </p:spTree>
    <p:extLst>
      <p:ext uri="{BB962C8B-B14F-4D97-AF65-F5344CB8AC3E}">
        <p14:creationId xmlns:p14="http://schemas.microsoft.com/office/powerpoint/2010/main" val="934480819"/>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60218"/>
            <a:ext cx="10515600" cy="5816745"/>
          </a:xfrm>
        </p:spPr>
        <p:txBody>
          <a:bodyPr>
            <a:normAutofit fontScale="77500" lnSpcReduction="20000"/>
          </a:bodyPr>
          <a:lstStyle/>
          <a:p>
            <a:r>
              <a:rPr lang="ro-RO" b="1" dirty="0"/>
              <a:t>Bibliografie recomandată</a:t>
            </a:r>
            <a:r>
              <a:rPr lang="ro-RO" dirty="0"/>
              <a:t> </a:t>
            </a:r>
            <a:endParaRPr lang="ro-RO" dirty="0" smtClean="0"/>
          </a:p>
          <a:p>
            <a:r>
              <a:rPr lang="ro-RO" dirty="0" smtClean="0"/>
              <a:t>1</a:t>
            </a:r>
            <a:r>
              <a:rPr lang="ro-RO" dirty="0"/>
              <a:t>. Enterprise Engineering - A New Organizational Discipline. Liviu-Gabriel CREŢU, Catedra Informatică Economică, Universitatea “AL.I.Cuza” Iaşi. Revistă Informatică Economică, nr.4 (40)/2006</a:t>
            </a:r>
            <a:r>
              <a:rPr lang="ro-RO" dirty="0" smtClean="0"/>
              <a:t>.</a:t>
            </a:r>
          </a:p>
          <a:p>
            <a:r>
              <a:rPr lang="ro-RO" dirty="0" smtClean="0"/>
              <a:t> </a:t>
            </a:r>
            <a:r>
              <a:rPr lang="ro-RO" dirty="0"/>
              <a:t>2. ”Build the vision” Robert Weisman, CEO / Chief Enterprise Architect 44 Montgomery Street 1168 Ste Therese Ottawa, Ontario Canada, 2019</a:t>
            </a:r>
            <a:br>
              <a:rPr lang="ro-RO" dirty="0"/>
            </a:br>
            <a:r>
              <a:rPr lang="ro-RO" dirty="0"/>
              <a:t>robert.weisman@buildthevision.ca, </a:t>
            </a:r>
            <a:endParaRPr lang="ro-RO" dirty="0" smtClean="0"/>
          </a:p>
          <a:p>
            <a:r>
              <a:rPr lang="ro-RO" dirty="0" smtClean="0"/>
              <a:t>3</a:t>
            </a:r>
            <a:r>
              <a:rPr lang="ro-RO" dirty="0"/>
              <a:t>. Business Rules Manifesto, </a:t>
            </a:r>
            <a:r>
              <a:rPr lang="ro-RO" dirty="0" smtClean="0"/>
              <a:t> http</a:t>
            </a:r>
            <a:r>
              <a:rPr lang="ro-RO" dirty="0"/>
              <a:t>://www.businessrulesgroup.org/brmanifesto.htm, 2003. 4. Dalal P.N. et all. Toward an Integrated Framework for modeling enterprise processes, CACM, martie 2004, vol 47/3.</a:t>
            </a:r>
            <a:br>
              <a:rPr lang="ro-RO" dirty="0"/>
            </a:br>
            <a:r>
              <a:rPr lang="ro-RO" dirty="0"/>
              <a:t>5. ISO TC184 SC5 WG1 - Modeling and Architecture Work program and key resources,</a:t>
            </a:r>
            <a:br>
              <a:rPr lang="ro-RO" dirty="0"/>
            </a:br>
            <a:r>
              <a:rPr lang="ro-RO" dirty="0"/>
              <a:t>http://www.mel.nist.gov/sc5wg1/wg1-on-apage.pdf , 2000. 6. ISO 10746- ODPRM Architecture -</a:t>
            </a:r>
            <a:br>
              <a:rPr lang="ro-RO" dirty="0"/>
            </a:br>
            <a:r>
              <a:rPr lang="ro-RO" dirty="0"/>
              <a:t>ftp://ftp.dstc.edu.au/pub/DSTC/arch/RMODP/PDFdocs/part3.pdf , 2002. 7. ISO 10746- ODPRM Foundations, ftp://ftp.dstc.edu.au/pub/DSTC/arch/RMODP/PDFdocs/part2.is.pdf, 2002. 8. ISO/IEC JTC1/SC21/WG7 - ISO 15414 – ODPRM -6 Enterprise Language,</a:t>
            </a:r>
            <a:br>
              <a:rPr lang="ro-RO" dirty="0"/>
            </a:br>
            <a:r>
              <a:rPr lang="ro-RO" dirty="0"/>
              <a:t>http://www.joaquin.net/ODP/DIS_15414_X.911.pdf , 2004. 9. Jokers H. et all. Towards a Language for Coherent Enterprise Architecture Descriptions, Proceedings of the Seventh IEEE International EDOC Conference, 2003. </a:t>
            </a:r>
            <a:endParaRPr lang="ru-RU" dirty="0"/>
          </a:p>
        </p:txBody>
      </p:sp>
    </p:spTree>
    <p:extLst>
      <p:ext uri="{BB962C8B-B14F-4D97-AF65-F5344CB8AC3E}">
        <p14:creationId xmlns:p14="http://schemas.microsoft.com/office/powerpoint/2010/main" val="310816009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43345"/>
            <a:ext cx="10515600" cy="5733618"/>
          </a:xfrm>
        </p:spPr>
        <p:txBody>
          <a:bodyPr>
            <a:normAutofit fontScale="70000" lnSpcReduction="20000"/>
          </a:bodyPr>
          <a:lstStyle/>
          <a:p>
            <a:r>
              <a:rPr lang="ro-RO" dirty="0"/>
              <a:t>10. Kosanke K.. Standards in Enterprise Interand Intra-Organisational Integration, CIMOSA Asoc, http://www.eil.utoronto.ca/ ICEIMT04/kosanke.pdf, 2004. </a:t>
            </a:r>
            <a:endParaRPr lang="ro-RO" dirty="0" smtClean="0"/>
          </a:p>
          <a:p>
            <a:r>
              <a:rPr lang="ro-RO" dirty="0" smtClean="0"/>
              <a:t>11</a:t>
            </a:r>
            <a:r>
              <a:rPr lang="ro-RO" dirty="0"/>
              <a:t>. Kosanke K. Overview on EM standardisation and international consensus activities, CIMOSA Association, www.cimosa.de/ Standards/EMstand02.pdf, 2003. </a:t>
            </a:r>
            <a:endParaRPr lang="ro-RO" dirty="0" smtClean="0"/>
          </a:p>
          <a:p>
            <a:r>
              <a:rPr lang="ro-RO" dirty="0" smtClean="0"/>
              <a:t>12</a:t>
            </a:r>
            <a:r>
              <a:rPr lang="ro-RO" dirty="0"/>
              <a:t>. Levi K., Arsanjani A. A Goal Driven Approach to Enterprise component identification and specification, CACM, oct 2002, vol. 45/10. </a:t>
            </a:r>
            <a:endParaRPr lang="ro-RO" dirty="0" smtClean="0"/>
          </a:p>
          <a:p>
            <a:r>
              <a:rPr lang="ro-RO" dirty="0" smtClean="0"/>
              <a:t>13</a:t>
            </a:r>
            <a:r>
              <a:rPr lang="ro-RO" dirty="0"/>
              <a:t>. Marshall C. Enterprise modeling with UML, Addison-Wesley, 2000. </a:t>
            </a:r>
            <a:endParaRPr lang="ro-RO" dirty="0" smtClean="0"/>
          </a:p>
          <a:p>
            <a:r>
              <a:rPr lang="ro-RO" dirty="0" smtClean="0"/>
              <a:t>14</a:t>
            </a:r>
            <a:r>
              <a:rPr lang="ro-RO" dirty="0"/>
              <a:t>. Martin R. ISO 19439&amp;19440. Framework and Constructs for enterprise modelling, 2005. </a:t>
            </a:r>
            <a:endParaRPr lang="ro-RO" dirty="0" smtClean="0"/>
          </a:p>
          <a:p>
            <a:r>
              <a:rPr lang="ro-RO" dirty="0" smtClean="0"/>
              <a:t>15</a:t>
            </a:r>
            <a:r>
              <a:rPr lang="ro-RO" dirty="0"/>
              <a:t>. Niţchi Ş., Niţchi R. On the paradigm of collaborative support systems, în vol. Collaborative support systems in business and education, RisoPrint, Cluj-Napoca, oct. 2005 </a:t>
            </a:r>
            <a:endParaRPr lang="ro-RO" dirty="0" smtClean="0"/>
          </a:p>
          <a:p>
            <a:r>
              <a:rPr lang="ro-RO" dirty="0" smtClean="0"/>
              <a:t>16</a:t>
            </a:r>
            <a:r>
              <a:rPr lang="ro-RO" dirty="0"/>
              <a:t>. Enterprise Collaboration Architecture Specification,</a:t>
            </a:r>
            <a:br>
              <a:rPr lang="ro-RO" dirty="0"/>
            </a:br>
            <a:r>
              <a:rPr lang="ro-RO" dirty="0"/>
              <a:t>http://www.omg.org/docs/formal/04-02-01.pdf , 2004. </a:t>
            </a:r>
            <a:endParaRPr lang="ro-RO" dirty="0" smtClean="0"/>
          </a:p>
          <a:p>
            <a:r>
              <a:rPr lang="ro-RO" dirty="0" smtClean="0"/>
              <a:t>17</a:t>
            </a:r>
            <a:r>
              <a:rPr lang="ro-RO" dirty="0"/>
              <a:t>. Federal Enterprise Architecture Framework. Version 2. January 29, 2013. </a:t>
            </a:r>
            <a:endParaRPr lang="ro-RO" dirty="0" smtClean="0"/>
          </a:p>
          <a:p>
            <a:r>
              <a:rPr lang="ro-RO" dirty="0" smtClean="0"/>
              <a:t>18</a:t>
            </a:r>
            <a:r>
              <a:rPr lang="ro-RO" dirty="0"/>
              <a:t>. Joris Dormans. Engineering Emergence. Applied Theory for Game Design. 2012. </a:t>
            </a:r>
            <a:endParaRPr lang="ro-RO" dirty="0" smtClean="0"/>
          </a:p>
          <a:p>
            <a:r>
              <a:rPr lang="ro-RO" dirty="0" smtClean="0"/>
              <a:t>19</a:t>
            </a:r>
            <a:r>
              <a:rPr lang="ro-RO" dirty="0"/>
              <a:t>. David J Gagnon. University of Wisconsin – Madison. ENGAGE Program &amp; Games, Learning and Society Research Community</a:t>
            </a:r>
            <a:r>
              <a:rPr lang="ro-RO" dirty="0" smtClean="0"/>
              <a:t>.</a:t>
            </a:r>
          </a:p>
          <a:p>
            <a:r>
              <a:rPr lang="ro-RO" dirty="0" smtClean="0"/>
              <a:t> </a:t>
            </a:r>
            <a:r>
              <a:rPr lang="ro-RO" dirty="0"/>
              <a:t>20. Brent M. Dingle, Ph.D. 2015. Game Design and Development Program. Mathematics, Statistics and Computer Science University of Wisconsin – Stout.</a:t>
            </a:r>
            <a:br>
              <a:rPr lang="ro-RO" dirty="0"/>
            </a:br>
            <a:endParaRPr lang="ru-RU" dirty="0"/>
          </a:p>
        </p:txBody>
      </p:sp>
    </p:spTree>
    <p:extLst>
      <p:ext uri="{BB962C8B-B14F-4D97-AF65-F5344CB8AC3E}">
        <p14:creationId xmlns:p14="http://schemas.microsoft.com/office/powerpoint/2010/main" val="39998026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32509"/>
            <a:ext cx="10515600" cy="5844454"/>
          </a:xfrm>
        </p:spPr>
        <p:txBody>
          <a:bodyPr>
            <a:normAutofit fontScale="85000" lnSpcReduction="10000"/>
          </a:bodyPr>
          <a:lstStyle/>
          <a:p>
            <a:r>
              <a:rPr lang="ro-RO" dirty="0"/>
              <a:t>21. P. Coad &amp; E. Yourdon, Object-Oriented Analysis, Prentice-Hall, First edition, 1989.</a:t>
            </a:r>
            <a:br>
              <a:rPr lang="ro-RO" dirty="0"/>
            </a:br>
            <a:r>
              <a:rPr lang="ro-RO" dirty="0"/>
              <a:t>22. Haugen R &amp; McCarthy W.E., „REA, a semantic model for Internet supply chain</a:t>
            </a:r>
            <a:br>
              <a:rPr lang="ro-RO" dirty="0"/>
            </a:br>
            <a:r>
              <a:rPr lang="ro-RO" dirty="0"/>
              <a:t>collaboration”, OOPSLA 2000, Minneapolis, Minnesota.</a:t>
            </a:r>
            <a:br>
              <a:rPr lang="ro-RO" dirty="0"/>
            </a:br>
            <a:r>
              <a:rPr lang="ro-RO" dirty="0"/>
              <a:t>23. Brian Henderson-Sellers and Julian M. Edwards, „The Object-Oriented Systems </a:t>
            </a:r>
            <a:r>
              <a:rPr lang="ro-RO" dirty="0" smtClean="0"/>
              <a:t>Life Cycle</a:t>
            </a:r>
            <a:r>
              <a:rPr lang="ro-RO" dirty="0"/>
              <a:t>“, September 1990.</a:t>
            </a:r>
            <a:br>
              <a:rPr lang="ro-RO" dirty="0"/>
            </a:br>
            <a:r>
              <a:rPr lang="ro-RO" dirty="0"/>
              <a:t>24. Mayer R.J., C.P. Menzel, M.K. Painter P.S. deWitte, T. Blinn, and B.Parakath,</a:t>
            </a:r>
            <a:br>
              <a:rPr lang="ro-RO" dirty="0"/>
            </a:br>
            <a:r>
              <a:rPr lang="ro-RO" dirty="0"/>
              <a:t>Information Integration for Concurrent Engineering (IICE) IDEF3 Process Description </a:t>
            </a:r>
            <a:r>
              <a:rPr lang="ro-RO" dirty="0" smtClean="0"/>
              <a:t>Capture Method </a:t>
            </a:r>
            <a:r>
              <a:rPr lang="ro-RO" dirty="0"/>
              <a:t>Report, Knowledge Based Systems Inc., September 1995.</a:t>
            </a:r>
            <a:br>
              <a:rPr lang="ro-RO" dirty="0"/>
            </a:br>
            <a:r>
              <a:rPr lang="ro-RO" dirty="0"/>
              <a:t>25. The Process Specification Language (PSL 2.0), September 2002, NIST, http://ats.nist.gov/psl/</a:t>
            </a:r>
            <a:br>
              <a:rPr lang="ro-RO" dirty="0"/>
            </a:br>
            <a:r>
              <a:rPr lang="ro-RO" dirty="0"/>
              <a:t>26. Business Process and Business Information Analysis Overview v1.0 (ebXML), May 11</a:t>
            </a:r>
            <a:r>
              <a:rPr lang="ro-RO" dirty="0" smtClean="0"/>
              <a:t>, 2001</a:t>
            </a:r>
            <a:r>
              <a:rPr lang="ro-RO" dirty="0"/>
              <a:t>, http://www.ebxml.org/specs/bpOVER.pdf</a:t>
            </a:r>
            <a:br>
              <a:rPr lang="ro-RO" dirty="0"/>
            </a:br>
            <a:r>
              <a:rPr lang="ro-RO" dirty="0"/>
              <a:t>27. J. L. Peterson, Petri Nets Theory and the Modeling of Systems, Englewood Cliffs, NJ</a:t>
            </a:r>
            <a:r>
              <a:rPr lang="ro-RO" dirty="0" smtClean="0"/>
              <a:t>: Prentice-Hall</a:t>
            </a:r>
            <a:r>
              <a:rPr lang="ro-RO" dirty="0"/>
              <a:t>, Inc., 1981.</a:t>
            </a:r>
            <a:br>
              <a:rPr lang="ro-RO" dirty="0"/>
            </a:br>
            <a:r>
              <a:rPr lang="ro-RO" dirty="0"/>
              <a:t>28. C. Peltz, „Web Services Orchestration and Choreography”, October 2003.</a:t>
            </a:r>
            <a:br>
              <a:rPr lang="ro-RO" dirty="0"/>
            </a:br>
            <a:r>
              <a:rPr lang="ro-RO" dirty="0"/>
              <a:t>29. [RosettaNet, 2003] http://www.rosettanet.org</a:t>
            </a:r>
            <a:br>
              <a:rPr lang="ro-RO" dirty="0"/>
            </a:br>
            <a:endParaRPr lang="ru-RU" dirty="0"/>
          </a:p>
          <a:p>
            <a:endParaRPr lang="ru-RU" dirty="0"/>
          </a:p>
        </p:txBody>
      </p:sp>
    </p:spTree>
    <p:extLst>
      <p:ext uri="{BB962C8B-B14F-4D97-AF65-F5344CB8AC3E}">
        <p14:creationId xmlns:p14="http://schemas.microsoft.com/office/powerpoint/2010/main" val="62927130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4497388" y="936625"/>
            <a:ext cx="7694612" cy="5543550"/>
          </a:xfrm>
          <a:prstGeom prst="rect">
            <a:avLst/>
          </a:prstGeom>
        </p:spPr>
      </p:pic>
      <p:sp>
        <p:nvSpPr>
          <p:cNvPr id="5" name="TextBox 4"/>
          <p:cNvSpPr txBox="1"/>
          <p:nvPr/>
        </p:nvSpPr>
        <p:spPr>
          <a:xfrm>
            <a:off x="139700" y="570865"/>
            <a:ext cx="4357688" cy="5909310"/>
          </a:xfrm>
          <a:prstGeom prst="rect">
            <a:avLst/>
          </a:prstGeom>
          <a:noFill/>
        </p:spPr>
        <p:txBody>
          <a:bodyPr wrap="square" rtlCol="0">
            <a:spAutoFit/>
          </a:bodyPr>
          <a:lstStyle/>
          <a:p>
            <a:r>
              <a:rPr lang="ro-RO" b="1" dirty="0"/>
              <a:t>PKI- </a:t>
            </a:r>
            <a:r>
              <a:rPr lang="en-US" dirty="0"/>
              <a:t>Sender uses its private key to digitally sign the message</a:t>
            </a:r>
            <a:r>
              <a:rPr lang="ro-RO" dirty="0"/>
              <a:t> </a:t>
            </a:r>
            <a:r>
              <a:rPr lang="en-US" dirty="0" err="1" smtClean="0"/>
              <a:t>SWIFTNet</a:t>
            </a:r>
            <a:r>
              <a:rPr lang="ro-RO" dirty="0" smtClean="0"/>
              <a:t> </a:t>
            </a:r>
            <a:r>
              <a:rPr lang="en-US" dirty="0" smtClean="0"/>
              <a:t> </a:t>
            </a:r>
            <a:r>
              <a:rPr lang="en-US" dirty="0"/>
              <a:t>Receiver uses the sender’s public key/certificate to verify the</a:t>
            </a:r>
            <a:r>
              <a:rPr lang="ro-RO" dirty="0"/>
              <a:t> </a:t>
            </a:r>
            <a:r>
              <a:rPr lang="en-US" dirty="0"/>
              <a:t>digital signature. This guarantees integrity and authenticity</a:t>
            </a:r>
            <a:endParaRPr lang="ro-RO" dirty="0"/>
          </a:p>
          <a:p>
            <a:r>
              <a:rPr lang="ro-RO" dirty="0"/>
              <a:t> </a:t>
            </a:r>
            <a:r>
              <a:rPr lang="ro-RO" b="1" dirty="0"/>
              <a:t>HSM</a:t>
            </a:r>
            <a:r>
              <a:rPr lang="ro-RO" dirty="0"/>
              <a:t> - Hardware Security Module (HSM). </a:t>
            </a:r>
            <a:r>
              <a:rPr lang="en-US" dirty="0"/>
              <a:t>Dedicated device for PKI signing operations</a:t>
            </a:r>
            <a:r>
              <a:rPr lang="ro-RO" dirty="0"/>
              <a:t>. </a:t>
            </a:r>
            <a:r>
              <a:rPr lang="en-US" dirty="0"/>
              <a:t> An </a:t>
            </a:r>
            <a:r>
              <a:rPr lang="en-US" b="1" dirty="0"/>
              <a:t>HSM </a:t>
            </a:r>
            <a:r>
              <a:rPr lang="en-US" dirty="0"/>
              <a:t>is a tamper-resistant hardware device</a:t>
            </a:r>
            <a:r>
              <a:rPr lang="ro-RO" dirty="0"/>
              <a:t> </a:t>
            </a:r>
            <a:r>
              <a:rPr lang="en-US" dirty="0"/>
              <a:t>used to securely store PKI private keys and to</a:t>
            </a:r>
            <a:r>
              <a:rPr lang="ro-RO" dirty="0"/>
              <a:t> </a:t>
            </a:r>
            <a:r>
              <a:rPr lang="en-US" dirty="0"/>
              <a:t>protect the generation of digital signatures</a:t>
            </a:r>
            <a:endParaRPr lang="ro-RO" dirty="0"/>
          </a:p>
          <a:p>
            <a:r>
              <a:rPr lang="ro-RO" b="1" dirty="0"/>
              <a:t>RMA -</a:t>
            </a:r>
            <a:r>
              <a:rPr lang="ro-RO" dirty="0"/>
              <a:t> Relationship management application. </a:t>
            </a:r>
            <a:r>
              <a:rPr lang="en-US" dirty="0"/>
              <a:t>Managing correspondents in a many-to-many</a:t>
            </a:r>
            <a:r>
              <a:rPr lang="ro-RO" dirty="0"/>
              <a:t> </a:t>
            </a:r>
            <a:r>
              <a:rPr lang="en-US" dirty="0"/>
              <a:t>world</a:t>
            </a:r>
            <a:br>
              <a:rPr lang="en-US" dirty="0"/>
            </a:br>
            <a:r>
              <a:rPr lang="en-US" dirty="0"/>
              <a:t>– RMA as mechanism to control WHO can</a:t>
            </a:r>
            <a:r>
              <a:rPr lang="ro-RO" dirty="0"/>
              <a:t> </a:t>
            </a:r>
            <a:r>
              <a:rPr lang="en-US" dirty="0"/>
              <a:t>send you traffic</a:t>
            </a:r>
            <a:r>
              <a:rPr lang="ro-RO" dirty="0"/>
              <a:t>. </a:t>
            </a:r>
            <a:r>
              <a:rPr lang="en-US" dirty="0"/>
              <a:t>Managing the correspondent’s business</a:t>
            </a:r>
            <a:br>
              <a:rPr lang="en-US" dirty="0"/>
            </a:br>
            <a:r>
              <a:rPr lang="en-US" dirty="0"/>
              <a:t>– RMA as mechanism to control WHAT a</a:t>
            </a:r>
            <a:r>
              <a:rPr lang="ro-RO" dirty="0"/>
              <a:t> </a:t>
            </a:r>
            <a:r>
              <a:rPr lang="en-US" dirty="0"/>
              <a:t>correspondent can send to you</a:t>
            </a:r>
            <a:br>
              <a:rPr lang="en-US" dirty="0"/>
            </a:br>
            <a:r>
              <a:rPr lang="en-US" dirty="0"/>
              <a:t>Objective: preventing </a:t>
            </a:r>
            <a:r>
              <a:rPr lang="en-US" dirty="0" err="1"/>
              <a:t>unwante</a:t>
            </a:r>
            <a:r>
              <a:rPr lang="ro-RO" dirty="0"/>
              <a:t>d traffic.</a:t>
            </a:r>
            <a:r>
              <a:rPr lang="en-US" dirty="0"/>
              <a:t/>
            </a:r>
            <a:br>
              <a:rPr lang="en-US" dirty="0"/>
            </a:br>
            <a:endParaRPr lang="ru-RU" dirty="0"/>
          </a:p>
        </p:txBody>
      </p:sp>
    </p:spTree>
    <p:extLst>
      <p:ext uri="{BB962C8B-B14F-4D97-AF65-F5344CB8AC3E}">
        <p14:creationId xmlns:p14="http://schemas.microsoft.com/office/powerpoint/2010/main" val="109838516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035808" y="135216"/>
            <a:ext cx="8946085" cy="6111222"/>
          </a:xfrm>
          <a:prstGeom prst="rect">
            <a:avLst/>
          </a:prstGeom>
        </p:spPr>
      </p:pic>
      <p:sp>
        <p:nvSpPr>
          <p:cNvPr id="5" name="TextBox 4"/>
          <p:cNvSpPr txBox="1"/>
          <p:nvPr/>
        </p:nvSpPr>
        <p:spPr>
          <a:xfrm>
            <a:off x="146304" y="499872"/>
            <a:ext cx="3317332" cy="2031325"/>
          </a:xfrm>
          <a:prstGeom prst="rect">
            <a:avLst/>
          </a:prstGeom>
          <a:noFill/>
        </p:spPr>
        <p:txBody>
          <a:bodyPr wrap="square" rtlCol="0">
            <a:spAutoFit/>
          </a:bodyPr>
          <a:lstStyle/>
          <a:p>
            <a:r>
              <a:rPr lang="pt-BR" dirty="0"/>
              <a:t>O perspectivă de organizare a informațiilor consolidate </a:t>
            </a:r>
            <a:r>
              <a:rPr lang="pt-BR" dirty="0" smtClean="0"/>
              <a:t>de </a:t>
            </a:r>
            <a:r>
              <a:rPr lang="pt-BR" dirty="0"/>
              <a:t>fabricație </a:t>
            </a:r>
            <a:r>
              <a:rPr lang="pt-BR" dirty="0" smtClean="0"/>
              <a:t>despre </a:t>
            </a:r>
            <a:r>
              <a:rPr lang="pt-BR" dirty="0"/>
              <a:t>produse.</a:t>
            </a:r>
            <a:endParaRPr lang="ro-RO" dirty="0"/>
          </a:p>
          <a:p>
            <a:endParaRPr lang="ro-RO" dirty="0" smtClean="0"/>
          </a:p>
          <a:p>
            <a:r>
              <a:rPr lang="ro-RO" dirty="0" smtClean="0"/>
              <a:t>Metadata Record</a:t>
            </a:r>
            <a:r>
              <a:rPr lang="ro-RO" dirty="0"/>
              <a:t>:</a:t>
            </a:r>
          </a:p>
          <a:p>
            <a:r>
              <a:rPr lang="ro-RO" dirty="0">
                <a:hlinkClick r:id="rId3"/>
              </a:rPr>
              <a:t>https://</a:t>
            </a:r>
            <a:r>
              <a:rPr lang="ro-RO" dirty="0" smtClean="0">
                <a:hlinkClick r:id="rId3"/>
              </a:rPr>
              <a:t>dspace.lboro.ac.uk/2134/11476</a:t>
            </a:r>
            <a:r>
              <a:rPr lang="ro-RO" dirty="0" smtClean="0"/>
              <a:t>  </a:t>
            </a:r>
            <a:endParaRPr lang="ro-RO" dirty="0"/>
          </a:p>
        </p:txBody>
      </p:sp>
      <p:sp>
        <p:nvSpPr>
          <p:cNvPr id="2" name="TextBox 1"/>
          <p:cNvSpPr txBox="1"/>
          <p:nvPr/>
        </p:nvSpPr>
        <p:spPr>
          <a:xfrm>
            <a:off x="152400" y="4682836"/>
            <a:ext cx="3865418" cy="1477328"/>
          </a:xfrm>
          <a:prstGeom prst="rect">
            <a:avLst/>
          </a:prstGeom>
          <a:noFill/>
        </p:spPr>
        <p:txBody>
          <a:bodyPr wrap="square" rtlCol="0">
            <a:spAutoFit/>
          </a:bodyPr>
          <a:lstStyle/>
          <a:p>
            <a:r>
              <a:rPr lang="ro-RO" dirty="0"/>
              <a:t>Din diagramă se poate vedea clar că există </a:t>
            </a:r>
            <a:r>
              <a:rPr lang="ro-RO" dirty="0" smtClean="0"/>
              <a:t>conținuturi </a:t>
            </a:r>
            <a:r>
              <a:rPr lang="ro-RO" dirty="0"/>
              <a:t>de informații suprapuse, </a:t>
            </a:r>
            <a:r>
              <a:rPr lang="ro-RO" dirty="0" smtClean="0"/>
              <a:t>definite </a:t>
            </a:r>
            <a:r>
              <a:rPr lang="ro-RO" dirty="0"/>
              <a:t>în diferite standarde, care sunt vitale pentru activitățile de organizare a informațiilor</a:t>
            </a:r>
            <a:endParaRPr lang="ru-RU" dirty="0"/>
          </a:p>
        </p:txBody>
      </p:sp>
    </p:spTree>
    <p:extLst>
      <p:ext uri="{BB962C8B-B14F-4D97-AF65-F5344CB8AC3E}">
        <p14:creationId xmlns:p14="http://schemas.microsoft.com/office/powerpoint/2010/main" val="54170483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109728"/>
            <a:ext cx="10515600" cy="6067235"/>
          </a:xfrm>
        </p:spPr>
        <p:txBody>
          <a:bodyPr/>
          <a:lstStyle/>
          <a:p>
            <a:r>
              <a:rPr lang="en-US" b="1" dirty="0" err="1"/>
              <a:t>ebXML</a:t>
            </a:r>
            <a:r>
              <a:rPr lang="en-US" dirty="0"/>
              <a:t> (Electronic Business XML) is a project to use the Extensible Markup Language (XML) to standardize the secure exchange of business data. Among other purposes, </a:t>
            </a:r>
            <a:r>
              <a:rPr lang="en-US" b="1" dirty="0" err="1"/>
              <a:t>ebXML</a:t>
            </a:r>
            <a:r>
              <a:rPr lang="en-US" dirty="0"/>
              <a:t> would encompass and perhaps replace a familiar standard called Electronic Data Interchange (EDI).</a:t>
            </a:r>
            <a:endParaRPr lang="ru-RU" dirty="0"/>
          </a:p>
        </p:txBody>
      </p:sp>
      <p:pic>
        <p:nvPicPr>
          <p:cNvPr id="4" name="Рисунок 3"/>
          <p:cNvPicPr>
            <a:picLocks noChangeAspect="1"/>
          </p:cNvPicPr>
          <p:nvPr/>
        </p:nvPicPr>
        <p:blipFill>
          <a:blip r:embed="rId2"/>
          <a:stretch>
            <a:fillRect/>
          </a:stretch>
        </p:blipFill>
        <p:spPr>
          <a:xfrm>
            <a:off x="3563683" y="1761172"/>
            <a:ext cx="7373272" cy="4737164"/>
          </a:xfrm>
          <a:prstGeom prst="rect">
            <a:avLst/>
          </a:prstGeom>
        </p:spPr>
      </p:pic>
    </p:spTree>
    <p:extLst>
      <p:ext uri="{BB962C8B-B14F-4D97-AF65-F5344CB8AC3E}">
        <p14:creationId xmlns:p14="http://schemas.microsoft.com/office/powerpoint/2010/main" val="114641935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0"/>
            <a:ext cx="10515600" cy="6176963"/>
          </a:xfrm>
        </p:spPr>
        <p:txBody>
          <a:bodyPr/>
          <a:lstStyle/>
          <a:p>
            <a:r>
              <a:rPr lang="en-US" b="1" i="1" dirty="0" smtClean="0"/>
              <a:t>The XML Process Definition Language </a:t>
            </a:r>
            <a:r>
              <a:rPr lang="en-US" dirty="0" smtClean="0"/>
              <a:t>(</a:t>
            </a:r>
            <a:r>
              <a:rPr lang="en-US" b="1" dirty="0" smtClean="0"/>
              <a:t>XPDL</a:t>
            </a:r>
            <a:r>
              <a:rPr lang="en-US" dirty="0" smtClean="0"/>
              <a:t>) </a:t>
            </a:r>
          </a:p>
          <a:p>
            <a:pPr marL="0" indent="0">
              <a:buNone/>
            </a:pPr>
            <a:r>
              <a:rPr lang="en-US" dirty="0" smtClean="0"/>
              <a:t>is a format standardized by the </a:t>
            </a:r>
            <a:endParaRPr lang="ro-RO" dirty="0" smtClean="0"/>
          </a:p>
          <a:p>
            <a:pPr marL="0" indent="0">
              <a:buNone/>
            </a:pPr>
            <a:r>
              <a:rPr lang="en-US" dirty="0" smtClean="0"/>
              <a:t>Workflow Management Coalition</a:t>
            </a:r>
            <a:endParaRPr lang="ro-RO" dirty="0" smtClean="0"/>
          </a:p>
          <a:p>
            <a:pPr marL="0" indent="0">
              <a:buNone/>
            </a:pPr>
            <a:r>
              <a:rPr lang="en-US" dirty="0" smtClean="0"/>
              <a:t> (</a:t>
            </a:r>
            <a:r>
              <a:rPr lang="en-US" dirty="0" err="1" smtClean="0"/>
              <a:t>WfMC</a:t>
            </a:r>
            <a:r>
              <a:rPr lang="en-US" dirty="0" smtClean="0"/>
              <a:t>) to interchange business </a:t>
            </a:r>
            <a:endParaRPr lang="ro-RO" dirty="0" smtClean="0"/>
          </a:p>
          <a:p>
            <a:pPr marL="0" indent="0">
              <a:buNone/>
            </a:pPr>
            <a:r>
              <a:rPr lang="en-US" dirty="0" smtClean="0"/>
              <a:t>process definitions between </a:t>
            </a:r>
            <a:endParaRPr lang="ro-RO" dirty="0" smtClean="0"/>
          </a:p>
          <a:p>
            <a:pPr marL="0" indent="0">
              <a:buNone/>
            </a:pPr>
            <a:r>
              <a:rPr lang="en-US" dirty="0" smtClean="0"/>
              <a:t>different workflow products,</a:t>
            </a:r>
            <a:endParaRPr lang="ro-RO" dirty="0" smtClean="0"/>
          </a:p>
          <a:p>
            <a:pPr marL="0" indent="0">
              <a:buNone/>
            </a:pPr>
            <a:r>
              <a:rPr lang="en-US" dirty="0" smtClean="0"/>
              <a:t>i.e. between different modeling </a:t>
            </a:r>
            <a:endParaRPr lang="ro-RO" dirty="0" smtClean="0"/>
          </a:p>
          <a:p>
            <a:pPr marL="0" indent="0">
              <a:buNone/>
            </a:pPr>
            <a:r>
              <a:rPr lang="en-US" dirty="0" smtClean="0"/>
              <a:t>tools and management suites.</a:t>
            </a:r>
            <a:endParaRPr lang="ru-RU" dirty="0"/>
          </a:p>
        </p:txBody>
      </p:sp>
      <p:pic>
        <p:nvPicPr>
          <p:cNvPr id="4" name="Рисунок 3"/>
          <p:cNvPicPr>
            <a:picLocks noChangeAspect="1"/>
          </p:cNvPicPr>
          <p:nvPr/>
        </p:nvPicPr>
        <p:blipFill>
          <a:blip r:embed="rId2"/>
          <a:stretch>
            <a:fillRect/>
          </a:stretch>
        </p:blipFill>
        <p:spPr>
          <a:xfrm>
            <a:off x="6388608" y="391668"/>
            <a:ext cx="5486400" cy="6210300"/>
          </a:xfrm>
          <a:prstGeom prst="rect">
            <a:avLst/>
          </a:prstGeom>
        </p:spPr>
      </p:pic>
      <p:sp>
        <p:nvSpPr>
          <p:cNvPr id="5" name="TextBox 4"/>
          <p:cNvSpPr txBox="1"/>
          <p:nvPr/>
        </p:nvSpPr>
        <p:spPr>
          <a:xfrm>
            <a:off x="2657856" y="2950464"/>
            <a:ext cx="184731" cy="369332"/>
          </a:xfrm>
          <a:prstGeom prst="rect">
            <a:avLst/>
          </a:prstGeom>
          <a:noFill/>
        </p:spPr>
        <p:txBody>
          <a:bodyPr wrap="none" rtlCol="0">
            <a:spAutoFit/>
          </a:bodyPr>
          <a:lstStyle/>
          <a:p>
            <a:endParaRPr lang="ru-RU" dirty="0"/>
          </a:p>
        </p:txBody>
      </p:sp>
    </p:spTree>
    <p:extLst>
      <p:ext uri="{BB962C8B-B14F-4D97-AF65-F5344CB8AC3E}">
        <p14:creationId xmlns:p14="http://schemas.microsoft.com/office/powerpoint/2010/main" val="2740231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2209800" y="0"/>
            <a:ext cx="7772400" cy="603250"/>
          </a:xfrm>
        </p:spPr>
        <p:txBody>
          <a:bodyPr>
            <a:normAutofit fontScale="90000"/>
          </a:bodyPr>
          <a:lstStyle/>
          <a:p>
            <a:pPr>
              <a:defRPr/>
            </a:pPr>
            <a:r>
              <a:rPr lang="ro-RO" altLang="ru-RU" dirty="0" smtClean="0"/>
              <a:t>Întrebare </a:t>
            </a:r>
            <a:endParaRPr lang="ru-RU" altLang="ru-RU" dirty="0"/>
          </a:p>
        </p:txBody>
      </p:sp>
      <p:pic>
        <p:nvPicPr>
          <p:cNvPr id="191491" name="Picture 3" descr="MCj0371076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0949" y="3225800"/>
            <a:ext cx="1355725"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2" name="AutoShape 4"/>
          <p:cNvSpPr>
            <a:spLocks noChangeArrowheads="1"/>
          </p:cNvSpPr>
          <p:nvPr/>
        </p:nvSpPr>
        <p:spPr bwMode="auto">
          <a:xfrm>
            <a:off x="1981200" y="1524000"/>
            <a:ext cx="8001000" cy="1143000"/>
          </a:xfrm>
          <a:prstGeom prst="wedgeEllipseCallout">
            <a:avLst>
              <a:gd name="adj1" fmla="val 26645"/>
              <a:gd name="adj2" fmla="val 1202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bg1"/>
                </a:solidFill>
                <a:latin typeface="Times New Roman" panose="02020603050405020304" pitchFamily="18" charset="0"/>
                <a:ea typeface="Arial Unicode MS" panose="020B0604020202020204" pitchFamily="34" charset="-128"/>
                <a:cs typeface="Arial Unicode MS" panose="020B0604020202020204" pitchFamily="34" charset="-128"/>
              </a:defRPr>
            </a:lvl1pPr>
            <a:lvl2pPr marL="800100" indent="-342900">
              <a:defRPr sz="2400">
                <a:solidFill>
                  <a:schemeClr val="bg1"/>
                </a:solidFill>
                <a:latin typeface="Times New Roman" panose="02020603050405020304" pitchFamily="18" charset="0"/>
                <a:ea typeface="Arial Unicode MS" panose="020B0604020202020204" pitchFamily="34" charset="-128"/>
                <a:cs typeface="Arial Unicode MS" panose="020B0604020202020204" pitchFamily="34" charset="-128"/>
              </a:defRPr>
            </a:lvl2pPr>
            <a:lvl3pPr marL="1257300" indent="-342900">
              <a:defRPr sz="2400">
                <a:solidFill>
                  <a:schemeClr val="bg1"/>
                </a:solidFill>
                <a:latin typeface="Times New Roman" panose="02020603050405020304" pitchFamily="18" charset="0"/>
                <a:ea typeface="Arial Unicode MS" panose="020B0604020202020204" pitchFamily="34" charset="-128"/>
                <a:cs typeface="Arial Unicode MS" panose="020B0604020202020204" pitchFamily="34" charset="-128"/>
              </a:defRPr>
            </a:lvl3pPr>
            <a:lvl4pPr marL="1714500" indent="-342900">
              <a:defRPr sz="2400">
                <a:solidFill>
                  <a:schemeClr val="bg1"/>
                </a:solidFill>
                <a:latin typeface="Times New Roman" panose="02020603050405020304" pitchFamily="18" charset="0"/>
                <a:ea typeface="Arial Unicode MS" panose="020B0604020202020204" pitchFamily="34" charset="-128"/>
                <a:cs typeface="Arial Unicode MS" panose="020B0604020202020204" pitchFamily="34" charset="-128"/>
              </a:defRPr>
            </a:lvl4pPr>
            <a:lvl5pPr marL="2171700" indent="-342900">
              <a:defRPr sz="2400">
                <a:solidFill>
                  <a:schemeClr val="bg1"/>
                </a:solidFill>
                <a:latin typeface="Times New Roman" panose="02020603050405020304" pitchFamily="18" charset="0"/>
                <a:ea typeface="Arial Unicode MS" panose="020B0604020202020204" pitchFamily="34" charset="-128"/>
                <a:cs typeface="Arial Unicode MS" panose="020B0604020202020204" pitchFamily="34" charset="-128"/>
              </a:defRPr>
            </a:lvl5pPr>
            <a:lvl6pPr marL="2628900" indent="-342900" defTabSz="457200" eaLnBrk="0" fontAlgn="base" hangingPunct="0">
              <a:spcBef>
                <a:spcPct val="0"/>
              </a:spcBef>
              <a:spcAft>
                <a:spcPct val="0"/>
              </a:spcAft>
              <a:defRPr sz="2400">
                <a:solidFill>
                  <a:schemeClr val="bg1"/>
                </a:solidFill>
                <a:latin typeface="Times New Roman" panose="02020603050405020304" pitchFamily="18" charset="0"/>
                <a:ea typeface="Arial Unicode MS" panose="020B0604020202020204" pitchFamily="34" charset="-128"/>
                <a:cs typeface="Arial Unicode MS" panose="020B0604020202020204" pitchFamily="34" charset="-128"/>
              </a:defRPr>
            </a:lvl6pPr>
            <a:lvl7pPr marL="3086100" indent="-342900" defTabSz="457200" eaLnBrk="0" fontAlgn="base" hangingPunct="0">
              <a:spcBef>
                <a:spcPct val="0"/>
              </a:spcBef>
              <a:spcAft>
                <a:spcPct val="0"/>
              </a:spcAft>
              <a:defRPr sz="2400">
                <a:solidFill>
                  <a:schemeClr val="bg1"/>
                </a:solidFill>
                <a:latin typeface="Times New Roman" panose="02020603050405020304" pitchFamily="18" charset="0"/>
                <a:ea typeface="Arial Unicode MS" panose="020B0604020202020204" pitchFamily="34" charset="-128"/>
                <a:cs typeface="Arial Unicode MS" panose="020B0604020202020204" pitchFamily="34" charset="-128"/>
              </a:defRPr>
            </a:lvl7pPr>
            <a:lvl8pPr marL="3543300" indent="-342900" defTabSz="457200" eaLnBrk="0" fontAlgn="base" hangingPunct="0">
              <a:spcBef>
                <a:spcPct val="0"/>
              </a:spcBef>
              <a:spcAft>
                <a:spcPct val="0"/>
              </a:spcAft>
              <a:defRPr sz="2400">
                <a:solidFill>
                  <a:schemeClr val="bg1"/>
                </a:solidFill>
                <a:latin typeface="Times New Roman" panose="02020603050405020304" pitchFamily="18" charset="0"/>
                <a:ea typeface="Arial Unicode MS" panose="020B0604020202020204" pitchFamily="34" charset="-128"/>
                <a:cs typeface="Arial Unicode MS" panose="020B0604020202020204" pitchFamily="34" charset="-128"/>
              </a:defRPr>
            </a:lvl8pPr>
            <a:lvl9pPr marL="4000500" indent="-342900" defTabSz="457200" eaLnBrk="0" fontAlgn="base" hangingPunct="0">
              <a:spcBef>
                <a:spcPct val="0"/>
              </a:spcBef>
              <a:spcAft>
                <a:spcPct val="0"/>
              </a:spcAft>
              <a:defRPr sz="2400">
                <a:solidFill>
                  <a:schemeClr val="bg1"/>
                </a:solidFill>
                <a:latin typeface="Times New Roman" panose="02020603050405020304" pitchFamily="18" charset="0"/>
                <a:ea typeface="Arial Unicode MS" panose="020B0604020202020204" pitchFamily="34" charset="-128"/>
                <a:cs typeface="Arial Unicode MS" panose="020B0604020202020204" pitchFamily="34" charset="-128"/>
              </a:defRPr>
            </a:lvl9pPr>
          </a:lstStyle>
          <a:p>
            <a:pPr algn="just">
              <a:buFontTx/>
              <a:buAutoNum type="arabicPeriod"/>
            </a:pPr>
            <a:r>
              <a:rPr lang="ro-RO" altLang="ru-RU" b="1">
                <a:solidFill>
                  <a:schemeClr val="tx1"/>
                </a:solidFill>
              </a:rPr>
              <a:t>Ce este proces</a:t>
            </a:r>
            <a:r>
              <a:rPr lang="en-US" altLang="ru-RU" b="1">
                <a:solidFill>
                  <a:schemeClr val="tx1"/>
                </a:solidFill>
              </a:rPr>
              <a:t>?</a:t>
            </a:r>
          </a:p>
          <a:p>
            <a:pPr algn="just"/>
            <a:endParaRPr lang="ru-RU" altLang="ru-RU" sz="2000" b="1">
              <a:solidFill>
                <a:schemeClr val="tx1"/>
              </a:solidFill>
            </a:endParaRPr>
          </a:p>
        </p:txBody>
      </p:sp>
      <p:pic>
        <p:nvPicPr>
          <p:cNvPr id="191493" name="Picture 5" descr="j03012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3251" y="3556000"/>
            <a:ext cx="2073275"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494" name="Text Box 6"/>
          <p:cNvSpPr txBox="1">
            <a:spLocks noChangeArrowheads="1"/>
          </p:cNvSpPr>
          <p:nvPr/>
        </p:nvSpPr>
        <p:spPr bwMode="auto">
          <a:xfrm>
            <a:off x="4114800" y="50292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50000"/>
              </a:spcBef>
              <a:buClrTx/>
              <a:buSzTx/>
              <a:buFontTx/>
              <a:buNone/>
            </a:pPr>
            <a:r>
              <a:rPr lang="ru-RU" altLang="ru-RU" sz="2400" i="1">
                <a:solidFill>
                  <a:schemeClr val="bg1"/>
                </a:solidFill>
                <a:latin typeface="Times New Roman" panose="02020603050405020304" pitchFamily="18" charset="0"/>
              </a:rPr>
              <a:t>Версии зала...</a:t>
            </a:r>
          </a:p>
        </p:txBody>
      </p:sp>
    </p:spTree>
    <p:extLst>
      <p:ext uri="{BB962C8B-B14F-4D97-AF65-F5344CB8AC3E}">
        <p14:creationId xmlns:p14="http://schemas.microsoft.com/office/powerpoint/2010/main" val="28698622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itle 1"/>
          <p:cNvSpPr>
            <a:spLocks noGrp="1"/>
          </p:cNvSpPr>
          <p:nvPr>
            <p:ph type="title"/>
          </p:nvPr>
        </p:nvSpPr>
        <p:spPr>
          <a:xfrm>
            <a:off x="2193925" y="306388"/>
            <a:ext cx="7799388" cy="912812"/>
          </a:xfrm>
        </p:spPr>
        <p:txBody>
          <a:bodyPr/>
          <a:lstStyle/>
          <a:p>
            <a:pPr eaLnBrk="1" hangingPunct="1"/>
            <a:r>
              <a:rPr lang="ro-RO" altLang="en-US" smtClean="0"/>
              <a:t>Procesele conform ISO 15288</a:t>
            </a:r>
            <a:endParaRPr lang="en-US" altLang="en-US" smtClean="0"/>
          </a:p>
        </p:txBody>
      </p:sp>
      <p:sp>
        <p:nvSpPr>
          <p:cNvPr id="3" name="Text Placeholder 2"/>
          <p:cNvSpPr>
            <a:spLocks noGrp="1"/>
          </p:cNvSpPr>
          <p:nvPr>
            <p:ph type="body" sz="half" idx="1"/>
          </p:nvPr>
        </p:nvSpPr>
        <p:spPr>
          <a:xfrm>
            <a:off x="1847851" y="1676400"/>
            <a:ext cx="8569325" cy="4921250"/>
          </a:xfrm>
        </p:spPr>
        <p:txBody>
          <a:bodyPr>
            <a:normAutofit fontScale="85000" lnSpcReduction="20000"/>
          </a:bodyPr>
          <a:lstStyle/>
          <a:p>
            <a:pPr eaLnBrk="1" hangingPunct="1">
              <a:defRPr/>
            </a:pPr>
            <a:r>
              <a:rPr lang="ro-RO" sz="3200" b="1" dirty="0"/>
              <a:t>Procesele tehnice</a:t>
            </a:r>
            <a:r>
              <a:rPr lang="ro-RO" sz="3200" dirty="0"/>
              <a:t>: </a:t>
            </a:r>
            <a:endParaRPr lang="en-US" sz="4000" dirty="0"/>
          </a:p>
          <a:p>
            <a:pPr lvl="1" eaLnBrk="1" hangingPunct="1">
              <a:defRPr/>
            </a:pPr>
            <a:r>
              <a:rPr lang="ro-RO" sz="2800" dirty="0"/>
              <a:t>identificarea cerințelor; </a:t>
            </a:r>
            <a:endParaRPr lang="en-US" sz="3600" dirty="0"/>
          </a:p>
          <a:p>
            <a:pPr lvl="1" eaLnBrk="1" hangingPunct="1">
              <a:defRPr/>
            </a:pPr>
            <a:r>
              <a:rPr lang="ro-RO" sz="2800" dirty="0"/>
              <a:t>analiza cerințelor; </a:t>
            </a:r>
            <a:endParaRPr lang="en-US" sz="3600" dirty="0"/>
          </a:p>
          <a:p>
            <a:pPr lvl="1" eaLnBrk="1" hangingPunct="1">
              <a:defRPr/>
            </a:pPr>
            <a:r>
              <a:rPr lang="ro-RO" sz="2800" dirty="0"/>
              <a:t>elaborarea arhitecturii; </a:t>
            </a:r>
            <a:endParaRPr lang="en-US" sz="3600" dirty="0"/>
          </a:p>
          <a:p>
            <a:pPr lvl="1" eaLnBrk="1" hangingPunct="1">
              <a:defRPr/>
            </a:pPr>
            <a:r>
              <a:rPr lang="ro-RO" sz="2800" dirty="0"/>
              <a:t>implementarea; </a:t>
            </a:r>
            <a:endParaRPr lang="en-US" sz="3600" dirty="0"/>
          </a:p>
          <a:p>
            <a:pPr lvl="1" eaLnBrk="1" hangingPunct="1">
              <a:defRPr/>
            </a:pPr>
            <a:r>
              <a:rPr lang="ro-RO" sz="2800" dirty="0"/>
              <a:t>integrarea; </a:t>
            </a:r>
            <a:endParaRPr lang="en-US" sz="3600" dirty="0"/>
          </a:p>
          <a:p>
            <a:pPr lvl="1" eaLnBrk="1" hangingPunct="1">
              <a:defRPr/>
            </a:pPr>
            <a:r>
              <a:rPr lang="ro-RO" sz="2800" dirty="0"/>
              <a:t>verificare; </a:t>
            </a:r>
            <a:endParaRPr lang="en-US" sz="3600" dirty="0"/>
          </a:p>
          <a:p>
            <a:pPr lvl="1" eaLnBrk="1" hangingPunct="1">
              <a:defRPr/>
            </a:pPr>
            <a:r>
              <a:rPr lang="ro-RO" sz="2800" dirty="0"/>
              <a:t>transmiterea către beneficiar; </a:t>
            </a:r>
            <a:endParaRPr lang="en-US" sz="3600" dirty="0"/>
          </a:p>
          <a:p>
            <a:pPr lvl="1" eaLnBrk="1" hangingPunct="1">
              <a:defRPr/>
            </a:pPr>
            <a:r>
              <a:rPr lang="ro-RO" sz="2800" dirty="0"/>
              <a:t>validarea (atestarea); </a:t>
            </a:r>
            <a:endParaRPr lang="en-US" sz="3600" dirty="0"/>
          </a:p>
          <a:p>
            <a:pPr lvl="1" eaLnBrk="1" hangingPunct="1">
              <a:defRPr/>
            </a:pPr>
            <a:r>
              <a:rPr lang="ro-RO" sz="2800" dirty="0"/>
              <a:t>exploatarea; </a:t>
            </a:r>
            <a:endParaRPr lang="en-US" sz="3600" dirty="0"/>
          </a:p>
          <a:p>
            <a:pPr lvl="1" eaLnBrk="1" hangingPunct="1">
              <a:defRPr/>
            </a:pPr>
            <a:r>
              <a:rPr lang="ro-RO" sz="2800" dirty="0"/>
              <a:t>menținerea; </a:t>
            </a:r>
            <a:endParaRPr lang="en-US" sz="3600" dirty="0"/>
          </a:p>
          <a:p>
            <a:pPr lvl="1" eaLnBrk="1" hangingPunct="1">
              <a:defRPr/>
            </a:pPr>
            <a:r>
              <a:rPr lang="ro-RO" sz="2800" dirty="0"/>
              <a:t>retragerea din uz.</a:t>
            </a:r>
            <a:endParaRPr lang="en-US" sz="3600" dirty="0"/>
          </a:p>
          <a:p>
            <a:pPr eaLnBrk="1" hangingPunct="1">
              <a:defRPr/>
            </a:pPr>
            <a:r>
              <a:rPr lang="ro-RO" sz="3200" dirty="0"/>
              <a:t>Procese</a:t>
            </a:r>
            <a:r>
              <a:rPr lang="ro-RO" sz="3200" b="1" dirty="0"/>
              <a:t> speciale</a:t>
            </a:r>
            <a:r>
              <a:rPr lang="ro-RO" sz="3200" dirty="0"/>
              <a:t>: </a:t>
            </a:r>
            <a:endParaRPr lang="en-US" sz="4000" dirty="0"/>
          </a:p>
          <a:p>
            <a:pPr lvl="1" eaLnBrk="1" hangingPunct="1">
              <a:defRPr/>
            </a:pPr>
            <a:r>
              <a:rPr lang="ro-RO" dirty="0" smtClean="0"/>
              <a:t>determinarea și realizarea legăturilor reieșind din sarcini și scopuri.</a:t>
            </a:r>
            <a:endParaRPr lang="en-US" sz="9300" dirty="0"/>
          </a:p>
        </p:txBody>
      </p:sp>
    </p:spTree>
    <p:extLst>
      <p:ext uri="{BB962C8B-B14F-4D97-AF65-F5344CB8AC3E}">
        <p14:creationId xmlns:p14="http://schemas.microsoft.com/office/powerpoint/2010/main" val="7274112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itle 1"/>
          <p:cNvSpPr>
            <a:spLocks noGrp="1"/>
          </p:cNvSpPr>
          <p:nvPr>
            <p:ph type="title"/>
          </p:nvPr>
        </p:nvSpPr>
        <p:spPr>
          <a:xfrm>
            <a:off x="2193925" y="306388"/>
            <a:ext cx="7799388" cy="912812"/>
          </a:xfrm>
        </p:spPr>
        <p:txBody>
          <a:bodyPr>
            <a:normAutofit fontScale="90000"/>
          </a:bodyPr>
          <a:lstStyle/>
          <a:p>
            <a:pPr eaLnBrk="1" hangingPunct="1"/>
            <a:r>
              <a:rPr lang="ro-RO" altLang="en-US" sz="3200" b="1"/>
              <a:t>Etapele creării sistemelor conform ISO/IEC 15288</a:t>
            </a:r>
            <a:endParaRPr lang="en-US" altLang="en-US" sz="3200"/>
          </a:p>
        </p:txBody>
      </p:sp>
      <p:graphicFrame>
        <p:nvGraphicFramePr>
          <p:cNvPr id="239619" name="Object 3"/>
          <p:cNvGraphicFramePr>
            <a:graphicFrameLocks noChangeAspect="1"/>
          </p:cNvGraphicFramePr>
          <p:nvPr>
            <p:extLst>
              <p:ext uri="{D42A27DB-BD31-4B8C-83A1-F6EECF244321}">
                <p14:modId xmlns:p14="http://schemas.microsoft.com/office/powerpoint/2010/main" val="1438607089"/>
              </p:ext>
            </p:extLst>
          </p:nvPr>
        </p:nvGraphicFramePr>
        <p:xfrm>
          <a:off x="669925" y="1543051"/>
          <a:ext cx="10540791" cy="4076700"/>
        </p:xfrm>
        <a:graphic>
          <a:graphicData uri="http://schemas.openxmlformats.org/presentationml/2006/ole">
            <mc:AlternateContent xmlns:mc="http://schemas.openxmlformats.org/markup-compatibility/2006">
              <mc:Choice xmlns:v="urn:schemas-microsoft-com:vml" Requires="v">
                <p:oleObj spid="_x0000_s6219" name="Document" r:id="rId3" imgW="6538380" imgH="2168997" progId="Word.Document.12">
                  <p:embed/>
                </p:oleObj>
              </mc:Choice>
              <mc:Fallback>
                <p:oleObj name="Document" r:id="rId3" imgW="6538380" imgH="2168997" progId="Word.Documen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5" y="1543051"/>
                        <a:ext cx="10540791" cy="40767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440394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0" name="Рисунок 1" descr="ГОСТ Р ИСО/МЭК 12207-2010 Информационная технология. Системная и программная инженерия. Процессы жизненного цикла программных средств"/>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050" y="99876"/>
            <a:ext cx="8421404" cy="660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271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1825625"/>
            <a:ext cx="11049000" cy="2295271"/>
          </a:xfrm>
        </p:spPr>
        <p:txBody>
          <a:bodyPr>
            <a:normAutofit fontScale="47500" lnSpcReduction="20000"/>
          </a:bodyPr>
          <a:lstStyle/>
          <a:p>
            <a:pPr marL="0" indent="0" algn="ctr">
              <a:buNone/>
            </a:pPr>
            <a:r>
              <a:rPr lang="ro-RO" altLang="en-US" sz="6700" b="1" dirty="0"/>
              <a:t> </a:t>
            </a:r>
            <a:r>
              <a:rPr lang="ro-RO" altLang="en-US" sz="6700" b="1" dirty="0" smtClean="0"/>
              <a:t>TEMA 4. </a:t>
            </a:r>
          </a:p>
          <a:p>
            <a:r>
              <a:rPr lang="ro-RO" sz="5400" b="1" dirty="0"/>
              <a:t>TEMA 4.  Standarde pentru modelarea </a:t>
            </a:r>
            <a:r>
              <a:rPr lang="ro-RO" sz="5400" b="1" dirty="0" smtClean="0"/>
              <a:t>antreprizei</a:t>
            </a:r>
            <a:endParaRPr lang="ru-RU" sz="5400" b="1" dirty="0"/>
          </a:p>
          <a:p>
            <a:r>
              <a:rPr lang="en-US" sz="5400" i="1" dirty="0" err="1"/>
              <a:t>Principii</a:t>
            </a:r>
            <a:r>
              <a:rPr lang="en-US" sz="5400" i="1" dirty="0"/>
              <a:t> </a:t>
            </a:r>
            <a:r>
              <a:rPr lang="en-US" sz="5400" i="1" dirty="0" err="1"/>
              <a:t>Fundamentale</a:t>
            </a:r>
            <a:r>
              <a:rPr lang="en-US" sz="5400" i="1" dirty="0"/>
              <a:t>. </a:t>
            </a:r>
            <a:r>
              <a:rPr lang="ro-RO" sz="5400" i="1" dirty="0"/>
              <a:t>I. Standarde cadru. II. </a:t>
            </a:r>
            <a:r>
              <a:rPr lang="en-US" sz="5400" i="1" dirty="0" err="1"/>
              <a:t>Metamodele</a:t>
            </a:r>
            <a:r>
              <a:rPr lang="en-US" sz="5400" i="1" dirty="0"/>
              <a:t>/</a:t>
            </a:r>
            <a:r>
              <a:rPr lang="en-US" sz="5400" i="1" dirty="0" err="1"/>
              <a:t>Concepte</a:t>
            </a:r>
            <a:r>
              <a:rPr lang="en-US" sz="5400" i="1" dirty="0"/>
              <a:t>. III. </a:t>
            </a:r>
            <a:r>
              <a:rPr lang="ro-RO" sz="5400" i="1" dirty="0"/>
              <a:t>Standarde </a:t>
            </a:r>
            <a:r>
              <a:rPr lang="en-US" sz="5400" i="1" dirty="0" err="1"/>
              <a:t>Proiectare</a:t>
            </a:r>
            <a:r>
              <a:rPr lang="ro-RO" sz="5400" i="1" dirty="0"/>
              <a:t>, Limbaje, Metode</a:t>
            </a:r>
            <a:r>
              <a:rPr lang="en-US" sz="5400" i="1" dirty="0"/>
              <a:t>. IV. Business Process Choreography</a:t>
            </a:r>
            <a:r>
              <a:rPr lang="ro-RO" sz="5400" i="1" dirty="0"/>
              <a:t>. V. </a:t>
            </a:r>
            <a:r>
              <a:rPr lang="en-US" sz="5400" i="1" dirty="0" err="1"/>
              <a:t>Formalismele</a:t>
            </a:r>
            <a:r>
              <a:rPr lang="en-US" sz="5400" i="1" dirty="0"/>
              <a:t> </a:t>
            </a:r>
            <a:r>
              <a:rPr lang="en-US" sz="5400" i="1" dirty="0" err="1"/>
              <a:t>reprezentarii</a:t>
            </a:r>
            <a:r>
              <a:rPr lang="en-US" sz="5400" i="1" dirty="0"/>
              <a:t> Software</a:t>
            </a:r>
            <a:r>
              <a:rPr lang="ro-RO" sz="5400" i="1" dirty="0"/>
              <a:t>. IV. </a:t>
            </a:r>
            <a:r>
              <a:rPr lang="en-US" sz="5400" i="1" dirty="0" err="1"/>
              <a:t>Canale</a:t>
            </a:r>
            <a:r>
              <a:rPr lang="en-US" sz="5400" i="1" dirty="0"/>
              <a:t> de </a:t>
            </a:r>
            <a:r>
              <a:rPr lang="en-US" sz="5400" i="1" dirty="0" err="1"/>
              <a:t>comunicare</a:t>
            </a:r>
            <a:r>
              <a:rPr lang="ro-RO" sz="5400" i="1" dirty="0"/>
              <a:t>, </a:t>
            </a:r>
            <a:r>
              <a:rPr lang="en-US" sz="5400" i="1" dirty="0" err="1"/>
              <a:t>Semantica</a:t>
            </a:r>
            <a:r>
              <a:rPr lang="en-US" sz="5400" i="1" dirty="0"/>
              <a:t> </a:t>
            </a:r>
            <a:r>
              <a:rPr lang="en-US" sz="5400" i="1" dirty="0" err="1"/>
              <a:t>mesajelor</a:t>
            </a:r>
            <a:r>
              <a:rPr lang="ro-RO" sz="5400" i="1" dirty="0"/>
              <a:t>, </a:t>
            </a:r>
            <a:r>
              <a:rPr lang="en-US" sz="5400" i="1" dirty="0" err="1"/>
              <a:t>Modele</a:t>
            </a:r>
            <a:r>
              <a:rPr lang="en-US" sz="5400" i="1" dirty="0"/>
              <a:t> de </a:t>
            </a:r>
            <a:r>
              <a:rPr lang="en-US" sz="5400" i="1" dirty="0" err="1"/>
              <a:t>inregistrare</a:t>
            </a:r>
            <a:r>
              <a:rPr lang="en-US" sz="5400" i="1" dirty="0"/>
              <a:t>, </a:t>
            </a:r>
            <a:r>
              <a:rPr lang="en-US" sz="5400" i="1" dirty="0" err="1"/>
              <a:t>Dictionare</a:t>
            </a:r>
            <a:r>
              <a:rPr lang="en-US" sz="5400" i="1" dirty="0"/>
              <a:t> </a:t>
            </a:r>
            <a:r>
              <a:rPr lang="en-US" sz="5400" i="1" dirty="0" err="1"/>
              <a:t>conceptuale</a:t>
            </a:r>
            <a:r>
              <a:rPr lang="en-US" sz="5400" i="1" dirty="0"/>
              <a:t>,  </a:t>
            </a:r>
            <a:endParaRPr lang="ru-RU" sz="5400" dirty="0"/>
          </a:p>
          <a:p>
            <a:pPr marL="0" indent="0" algn="ctr">
              <a:buNone/>
            </a:pPr>
            <a:endParaRPr lang="ro-RO" altLang="en-US" sz="6700" b="1" dirty="0" smtClean="0"/>
          </a:p>
        </p:txBody>
      </p:sp>
    </p:spTree>
    <p:extLst>
      <p:ext uri="{BB962C8B-B14F-4D97-AF65-F5344CB8AC3E}">
        <p14:creationId xmlns:p14="http://schemas.microsoft.com/office/powerpoint/2010/main" val="5895201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60218"/>
            <a:ext cx="10515600" cy="5816745"/>
          </a:xfrm>
        </p:spPr>
        <p:txBody>
          <a:bodyPr/>
          <a:lstStyle/>
          <a:p>
            <a:pPr marL="0" indent="0">
              <a:buNone/>
            </a:pPr>
            <a:r>
              <a:rPr lang="ro-RO" sz="3200" b="1" i="1" dirty="0" smtClean="0">
                <a:solidFill>
                  <a:srgbClr val="0070C0"/>
                </a:solidFill>
              </a:rPr>
              <a:t>Arhitecturi de întreprindere</a:t>
            </a:r>
          </a:p>
          <a:p>
            <a:r>
              <a:rPr lang="ro-RO" b="1" i="1" dirty="0" smtClean="0">
                <a:solidFill>
                  <a:srgbClr val="C00000"/>
                </a:solidFill>
              </a:rPr>
              <a:t>O </a:t>
            </a:r>
            <a:r>
              <a:rPr lang="ro-RO" b="1" i="1" dirty="0">
                <a:solidFill>
                  <a:srgbClr val="C00000"/>
                </a:solidFill>
              </a:rPr>
              <a:t>arhitectura de intreprindere (EA) constituie reprezentarea holistică a unei </a:t>
            </a:r>
            <a:r>
              <a:rPr lang="ro-RO" b="1" i="1" dirty="0" smtClean="0">
                <a:solidFill>
                  <a:srgbClr val="C00000"/>
                </a:solidFill>
              </a:rPr>
              <a:t>organizaţii</a:t>
            </a:r>
            <a:endParaRPr lang="ro-RO" dirty="0" smtClean="0"/>
          </a:p>
          <a:p>
            <a:pPr marL="0" indent="0">
              <a:buNone/>
            </a:pPr>
            <a:r>
              <a:rPr lang="ro-RO" dirty="0" smtClean="0"/>
              <a:t>formata </a:t>
            </a:r>
            <a:r>
              <a:rPr lang="ro-RO" dirty="0"/>
              <a:t>din: </a:t>
            </a:r>
            <a:endParaRPr lang="ro-RO" dirty="0" smtClean="0"/>
          </a:p>
          <a:p>
            <a:pPr>
              <a:buFontTx/>
              <a:buChar char="-"/>
            </a:pPr>
            <a:r>
              <a:rPr lang="ro-RO" dirty="0" smtClean="0"/>
              <a:t>elementele </a:t>
            </a:r>
            <a:r>
              <a:rPr lang="ro-RO" dirty="0"/>
              <a:t>cheie ale afacerii </a:t>
            </a:r>
            <a:endParaRPr lang="ro-RO" dirty="0" smtClean="0"/>
          </a:p>
          <a:p>
            <a:pPr>
              <a:buFontTx/>
              <a:buChar char="-"/>
            </a:pPr>
            <a:r>
              <a:rPr lang="ro-RO" dirty="0" smtClean="0"/>
              <a:t>informaţiile</a:t>
            </a:r>
            <a:r>
              <a:rPr lang="ro-RO" dirty="0"/>
              <a:t>, aplicaţiile si strategiile tehnologice </a:t>
            </a:r>
            <a:endParaRPr lang="ro-RO" dirty="0" smtClean="0"/>
          </a:p>
          <a:p>
            <a:pPr>
              <a:buFontTx/>
              <a:buChar char="-"/>
            </a:pPr>
            <a:r>
              <a:rPr lang="ro-RO" dirty="0" smtClean="0"/>
              <a:t>impactul </a:t>
            </a:r>
            <a:r>
              <a:rPr lang="ro-RO" dirty="0"/>
              <a:t>acestora asupra funcţiilor şi proceselor </a:t>
            </a:r>
            <a:r>
              <a:rPr lang="ro-RO" dirty="0" smtClean="0"/>
              <a:t>afacerii</a:t>
            </a:r>
          </a:p>
          <a:p>
            <a:pPr>
              <a:buFontTx/>
              <a:buChar char="-"/>
            </a:pPr>
            <a:endParaRPr lang="ro-RO" dirty="0"/>
          </a:p>
          <a:p>
            <a:pPr>
              <a:buFontTx/>
              <a:buChar char="-"/>
            </a:pPr>
            <a:r>
              <a:rPr lang="ro-RO" sz="2000" b="1" i="1" dirty="0" smtClean="0">
                <a:solidFill>
                  <a:srgbClr val="C00000"/>
                </a:solidFill>
              </a:rPr>
              <a:t>holistic - </a:t>
            </a:r>
            <a:r>
              <a:rPr lang="ro-RO" sz="2000" dirty="0" smtClean="0"/>
              <a:t>Concepție </a:t>
            </a:r>
            <a:r>
              <a:rPr lang="ro-RO" sz="2000" dirty="0"/>
              <a:t>susținând </a:t>
            </a:r>
            <a:r>
              <a:rPr lang="ro-RO" sz="2000" b="1" i="1" dirty="0">
                <a:solidFill>
                  <a:srgbClr val="0070C0"/>
                </a:solidFill>
              </a:rPr>
              <a:t>ireductibilitatea</a:t>
            </a:r>
            <a:r>
              <a:rPr lang="ro-RO" sz="2000" b="1" i="1" dirty="0"/>
              <a:t> </a:t>
            </a:r>
            <a:r>
              <a:rPr lang="ro-RO" sz="2000" b="1" i="1" dirty="0">
                <a:solidFill>
                  <a:srgbClr val="0070C0"/>
                </a:solidFill>
              </a:rPr>
              <a:t>întregului la suma părților</a:t>
            </a:r>
            <a:r>
              <a:rPr lang="ro-RO" sz="2000" dirty="0"/>
              <a:t>, în sensul că anumite caracteristici ale acestuia nu pot fi explicate în termenii proprietăților și relațiilor componentelor.</a:t>
            </a:r>
            <a:endParaRPr lang="ru-RU" sz="2000" dirty="0"/>
          </a:p>
        </p:txBody>
      </p:sp>
    </p:spTree>
    <p:extLst>
      <p:ext uri="{BB962C8B-B14F-4D97-AF65-F5344CB8AC3E}">
        <p14:creationId xmlns:p14="http://schemas.microsoft.com/office/powerpoint/2010/main" val="1412584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554182"/>
            <a:ext cx="10896600" cy="5622781"/>
          </a:xfrm>
        </p:spPr>
        <p:txBody>
          <a:bodyPr>
            <a:normAutofit/>
          </a:bodyPr>
          <a:lstStyle/>
          <a:p>
            <a:pPr marL="0" indent="0">
              <a:buNone/>
            </a:pPr>
            <a:r>
              <a:rPr lang="ro-RO" sz="3200" b="1" i="1" dirty="0" smtClean="0">
                <a:solidFill>
                  <a:srgbClr val="0070C0"/>
                </a:solidFill>
              </a:rPr>
              <a:t>Definiție - </a:t>
            </a:r>
            <a:r>
              <a:rPr lang="ro-RO" sz="3200" b="1" i="1" dirty="0" smtClean="0">
                <a:solidFill>
                  <a:srgbClr val="C00000"/>
                </a:solidFill>
              </a:rPr>
              <a:t>O arhitectură de atrepriză (EA) </a:t>
            </a:r>
            <a:r>
              <a:rPr lang="ro-RO" sz="3200" b="1" i="1" dirty="0">
                <a:solidFill>
                  <a:srgbClr val="C00000"/>
                </a:solidFill>
              </a:rPr>
              <a:t>este rezultatul unui proces de modelare şi de documentare a tuturor aspectelor legate de organizaţie pentru a se garanta că serviciile, procesele, aplicaţiile, informaţiile, datele, tehnologiile, locaţiile, personalul, evenimentele şi termenele sunt toate aliniate cu obiectivele întreprinderii</a:t>
            </a:r>
            <a:r>
              <a:rPr lang="ro-RO" sz="3200" b="1" i="1" dirty="0" smtClean="0">
                <a:solidFill>
                  <a:srgbClr val="C00000"/>
                </a:solidFill>
              </a:rPr>
              <a:t>.</a:t>
            </a:r>
          </a:p>
          <a:p>
            <a:pPr marL="0" indent="0">
              <a:buNone/>
            </a:pPr>
            <a:r>
              <a:rPr lang="ro-RO" sz="3200" b="1" i="1" dirty="0" smtClean="0">
                <a:solidFill>
                  <a:srgbClr val="0070C0"/>
                </a:solidFill>
              </a:rPr>
              <a:t>Scopul </a:t>
            </a:r>
            <a:r>
              <a:rPr lang="ro-RO" sz="3200" b="1" i="1" dirty="0">
                <a:solidFill>
                  <a:srgbClr val="0070C0"/>
                </a:solidFill>
              </a:rPr>
              <a:t>principal </a:t>
            </a:r>
            <a:r>
              <a:rPr lang="ro-RO" sz="3200" dirty="0"/>
              <a:t>al EA este </a:t>
            </a:r>
            <a:r>
              <a:rPr lang="ro-RO" sz="3200" dirty="0" smtClean="0"/>
              <a:t>acela -  </a:t>
            </a:r>
            <a:r>
              <a:rPr lang="ro-RO" sz="3200" b="1" i="1" dirty="0">
                <a:solidFill>
                  <a:srgbClr val="0070C0"/>
                </a:solidFill>
              </a:rPr>
              <a:t>de a crea o hartă a activelor IT si a proceselor de afaceri, baza pentru definirea unui set de principii de guvernare. Aceste elemente la rândul lor determină strategia de afaceri şi modul în care aceasta poate fi exprimată prin intermediul IT.</a:t>
            </a:r>
            <a:endParaRPr lang="ru-RU" sz="3200" b="1" i="1" dirty="0">
              <a:solidFill>
                <a:srgbClr val="0070C0"/>
              </a:solidFill>
            </a:endParaRPr>
          </a:p>
        </p:txBody>
      </p:sp>
    </p:spTree>
    <p:extLst>
      <p:ext uri="{BB962C8B-B14F-4D97-AF65-F5344CB8AC3E}">
        <p14:creationId xmlns:p14="http://schemas.microsoft.com/office/powerpoint/2010/main" val="4241957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15636"/>
            <a:ext cx="10515600" cy="5761327"/>
          </a:xfrm>
        </p:spPr>
        <p:txBody>
          <a:bodyPr/>
          <a:lstStyle/>
          <a:p>
            <a:r>
              <a:rPr lang="ro-RO" b="1" i="1" dirty="0">
                <a:solidFill>
                  <a:srgbClr val="0070C0"/>
                </a:solidFill>
              </a:rPr>
              <a:t>Niveluri arhitecturale </a:t>
            </a:r>
            <a:endParaRPr lang="ro-RO" b="1" i="1" dirty="0" smtClean="0">
              <a:solidFill>
                <a:srgbClr val="0070C0"/>
              </a:solidFill>
            </a:endParaRPr>
          </a:p>
          <a:p>
            <a:pPr>
              <a:buFontTx/>
              <a:buChar char="-"/>
            </a:pPr>
            <a:r>
              <a:rPr lang="ro-RO" b="1" i="1" dirty="0" smtClean="0">
                <a:solidFill>
                  <a:srgbClr val="C00000"/>
                </a:solidFill>
              </a:rPr>
              <a:t>arhitectura </a:t>
            </a:r>
            <a:r>
              <a:rPr lang="ro-RO" b="1" i="1" dirty="0">
                <a:solidFill>
                  <a:srgbClr val="C00000"/>
                </a:solidFill>
              </a:rPr>
              <a:t>de afaceri, </a:t>
            </a:r>
            <a:r>
              <a:rPr lang="ro-RO" dirty="0"/>
              <a:t>principalele procese de afaceri; </a:t>
            </a:r>
            <a:endParaRPr lang="ro-RO" dirty="0" smtClean="0"/>
          </a:p>
          <a:p>
            <a:pPr>
              <a:buFontTx/>
              <a:buChar char="-"/>
            </a:pPr>
            <a:r>
              <a:rPr lang="ro-RO" b="1" i="1" dirty="0" smtClean="0">
                <a:solidFill>
                  <a:srgbClr val="C00000"/>
                </a:solidFill>
              </a:rPr>
              <a:t>arhitectura </a:t>
            </a:r>
            <a:r>
              <a:rPr lang="ro-RO" b="1" i="1" dirty="0">
                <a:solidFill>
                  <a:srgbClr val="C00000"/>
                </a:solidFill>
              </a:rPr>
              <a:t>informaţională</a:t>
            </a:r>
            <a:r>
              <a:rPr lang="ro-RO" dirty="0"/>
              <a:t>, aplicaţiile, datele şi modul de integrare a acestora; </a:t>
            </a:r>
            <a:endParaRPr lang="ro-RO" dirty="0" smtClean="0"/>
          </a:p>
          <a:p>
            <a:pPr>
              <a:buFontTx/>
              <a:buChar char="-"/>
            </a:pPr>
            <a:r>
              <a:rPr lang="ro-RO" b="1" i="1" dirty="0" smtClean="0">
                <a:solidFill>
                  <a:srgbClr val="C00000"/>
                </a:solidFill>
              </a:rPr>
              <a:t>arhitectura </a:t>
            </a:r>
            <a:r>
              <a:rPr lang="ro-RO" b="1" i="1" dirty="0">
                <a:solidFill>
                  <a:srgbClr val="C00000"/>
                </a:solidFill>
              </a:rPr>
              <a:t>tehnologică</a:t>
            </a:r>
            <a:r>
              <a:rPr lang="ro-RO" dirty="0"/>
              <a:t>, tehnologiile care sustin arhitectura informaţională prin platforme de operare, reţele, diverse aplicaţii pentru colaborare, reprezentarea şi manipularea datelor, integrare, securitate şi managementul sistemelor.</a:t>
            </a:r>
            <a:endParaRPr lang="ru-RU" dirty="0"/>
          </a:p>
        </p:txBody>
      </p:sp>
    </p:spTree>
    <p:extLst>
      <p:ext uri="{BB962C8B-B14F-4D97-AF65-F5344CB8AC3E}">
        <p14:creationId xmlns:p14="http://schemas.microsoft.com/office/powerpoint/2010/main" val="3116103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4866334" y="166977"/>
            <a:ext cx="6452829" cy="6426880"/>
          </a:xfrm>
          <a:prstGeom prst="rect">
            <a:avLst/>
          </a:prstGeom>
        </p:spPr>
      </p:pic>
      <p:sp>
        <p:nvSpPr>
          <p:cNvPr id="5" name="TextBox 4"/>
          <p:cNvSpPr txBox="1"/>
          <p:nvPr/>
        </p:nvSpPr>
        <p:spPr>
          <a:xfrm>
            <a:off x="221673" y="886691"/>
            <a:ext cx="4644661" cy="2246769"/>
          </a:xfrm>
          <a:prstGeom prst="rect">
            <a:avLst/>
          </a:prstGeom>
          <a:noFill/>
        </p:spPr>
        <p:txBody>
          <a:bodyPr wrap="square" rtlCol="0">
            <a:spAutoFit/>
          </a:bodyPr>
          <a:lstStyle/>
          <a:p>
            <a:r>
              <a:rPr lang="pt-BR" sz="2800" u="sng" dirty="0">
                <a:hlinkClick r:id="rId3"/>
              </a:rPr>
              <a:t>O arhitectura de intreprindere - IA - ASE</a:t>
            </a:r>
          </a:p>
          <a:p>
            <a:r>
              <a:rPr lang="ro-RO" sz="2800" dirty="0"/>
              <a:t>Diagramă preluată de la</a:t>
            </a:r>
            <a:endParaRPr lang="pt-BR" sz="2800" dirty="0"/>
          </a:p>
          <a:p>
            <a:r>
              <a:rPr lang="pt-BR" sz="2800" u="sng" dirty="0" smtClean="0">
                <a:hlinkClick r:id="rId3"/>
              </a:rPr>
              <a:t>ia.ase.ro </a:t>
            </a:r>
            <a:r>
              <a:rPr lang="pt-BR" sz="2800" u="sng" dirty="0">
                <a:hlinkClick r:id="rId3"/>
              </a:rPr>
              <a:t>› SIE › SIE-3-2013</a:t>
            </a:r>
          </a:p>
          <a:p>
            <a:r>
              <a:rPr lang="pt-BR" sz="2800" dirty="0"/>
              <a:t>Noile </a:t>
            </a:r>
            <a:r>
              <a:rPr lang="pt-BR" sz="2800" b="1" dirty="0"/>
              <a:t>standarde</a:t>
            </a:r>
            <a:r>
              <a:rPr lang="pt-BR" sz="2800" dirty="0"/>
              <a:t> folosite de EA </a:t>
            </a:r>
            <a:endParaRPr lang="ro-RO" sz="2800" dirty="0" smtClean="0"/>
          </a:p>
        </p:txBody>
      </p:sp>
    </p:spTree>
    <p:extLst>
      <p:ext uri="{BB962C8B-B14F-4D97-AF65-F5344CB8AC3E}">
        <p14:creationId xmlns:p14="http://schemas.microsoft.com/office/powerpoint/2010/main" val="3661520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529503" y="1648691"/>
            <a:ext cx="11452972" cy="2395393"/>
          </a:xfrm>
          <a:prstGeom prst="rect">
            <a:avLst/>
          </a:prstGeom>
        </p:spPr>
      </p:pic>
      <p:sp>
        <p:nvSpPr>
          <p:cNvPr id="5" name="TextBox 4"/>
          <p:cNvSpPr txBox="1"/>
          <p:nvPr/>
        </p:nvSpPr>
        <p:spPr>
          <a:xfrm>
            <a:off x="1080655" y="581891"/>
            <a:ext cx="10210800" cy="584775"/>
          </a:xfrm>
          <a:prstGeom prst="rect">
            <a:avLst/>
          </a:prstGeom>
          <a:noFill/>
        </p:spPr>
        <p:txBody>
          <a:bodyPr wrap="square" rtlCol="0">
            <a:spAutoFit/>
          </a:bodyPr>
          <a:lstStyle/>
          <a:p>
            <a:r>
              <a:rPr lang="ro-RO" sz="3200" dirty="0" smtClean="0"/>
              <a:t>Factorii ce determină arhitectura unei atreprize la crearea ei</a:t>
            </a:r>
            <a:endParaRPr lang="ru-RU" sz="3200" dirty="0"/>
          </a:p>
        </p:txBody>
      </p:sp>
    </p:spTree>
    <p:extLst>
      <p:ext uri="{BB962C8B-B14F-4D97-AF65-F5344CB8AC3E}">
        <p14:creationId xmlns:p14="http://schemas.microsoft.com/office/powerpoint/2010/main" val="1958895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1144250" cy="1325563"/>
          </a:xfrm>
        </p:spPr>
        <p:txBody>
          <a:bodyPr>
            <a:noAutofit/>
          </a:bodyPr>
          <a:lstStyle/>
          <a:p>
            <a:r>
              <a:rPr lang="ro-RO" sz="2400" b="1" dirty="0"/>
              <a:t>Principii </a:t>
            </a:r>
            <a:r>
              <a:rPr lang="ro-RO" sz="2400" b="1" dirty="0" smtClean="0"/>
              <a:t>fundamentale la modelarea antreprizei</a:t>
            </a:r>
            <a:r>
              <a:rPr lang="ro-RO" sz="2400" dirty="0"/>
              <a:t/>
            </a:r>
            <a:br>
              <a:rPr lang="ro-RO" sz="2400" dirty="0"/>
            </a:br>
            <a:r>
              <a:rPr lang="ro-RO" sz="2400" dirty="0"/>
              <a:t>Datorită complexităţii şi naturii multiple a organizaţiilor de antrepriză şi în special </a:t>
            </a:r>
            <a:r>
              <a:rPr lang="ro-RO" sz="2400" dirty="0" smtClean="0"/>
              <a:t>al</a:t>
            </a:r>
            <a:r>
              <a:rPr lang="ro-RO" sz="2400" dirty="0"/>
              <a:t/>
            </a:r>
            <a:br>
              <a:rPr lang="ro-RO" sz="2400" dirty="0"/>
            </a:br>
            <a:r>
              <a:rPr lang="ro-RO" sz="2400" dirty="0"/>
              <a:t>organizaţiilor industriale, cadrele de modelare a întreprinderilor trebuie să respecte </a:t>
            </a:r>
            <a:r>
              <a:rPr lang="ro-RO" sz="2400" dirty="0" smtClean="0"/>
              <a:t>principiile incluse </a:t>
            </a:r>
            <a:r>
              <a:rPr lang="ro-RO" sz="2400" dirty="0"/>
              <a:t>în </a:t>
            </a:r>
            <a:r>
              <a:rPr lang="ro-RO" sz="2400" dirty="0" smtClean="0"/>
              <a:t>figura de mai jos</a:t>
            </a:r>
            <a:r>
              <a:rPr lang="ro-RO" sz="2400" dirty="0"/>
              <a:t/>
            </a:r>
            <a:br>
              <a:rPr lang="ro-RO" sz="2400" dirty="0"/>
            </a:br>
            <a:endParaRPr lang="ru-RU" sz="2400" dirty="0"/>
          </a:p>
        </p:txBody>
      </p:sp>
      <p:pic>
        <p:nvPicPr>
          <p:cNvPr id="4" name="Объект 3"/>
          <p:cNvPicPr>
            <a:picLocks noGrp="1" noChangeAspect="1"/>
          </p:cNvPicPr>
          <p:nvPr>
            <p:ph idx="1"/>
          </p:nvPr>
        </p:nvPicPr>
        <p:blipFill>
          <a:blip r:embed="rId2"/>
          <a:stretch>
            <a:fillRect/>
          </a:stretch>
        </p:blipFill>
        <p:spPr>
          <a:xfrm>
            <a:off x="2286000" y="1792194"/>
            <a:ext cx="7315200" cy="4936416"/>
          </a:xfrm>
          <a:prstGeom prst="rect">
            <a:avLst/>
          </a:prstGeom>
        </p:spPr>
      </p:pic>
    </p:spTree>
    <p:extLst>
      <p:ext uri="{BB962C8B-B14F-4D97-AF65-F5344CB8AC3E}">
        <p14:creationId xmlns:p14="http://schemas.microsoft.com/office/powerpoint/2010/main" val="1338609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4294967295"/>
          </p:nvPr>
        </p:nvSpPr>
        <p:spPr>
          <a:xfrm>
            <a:off x="1631950" y="981076"/>
            <a:ext cx="9359900" cy="5114925"/>
          </a:xfrm>
        </p:spPr>
        <p:txBody>
          <a:bodyPr/>
          <a:lstStyle/>
          <a:p>
            <a:pPr>
              <a:lnSpc>
                <a:spcPct val="80000"/>
              </a:lnSpc>
              <a:buFontTx/>
              <a:buNone/>
              <a:defRPr/>
            </a:pPr>
            <a:endParaRPr lang="ro-RO" altLang="ru-RU" sz="2400" b="1" dirty="0">
              <a:effectLst>
                <a:outerShdw blurRad="38100" dist="38100" dir="2700000" algn="tl">
                  <a:srgbClr val="C0C0C0"/>
                </a:outerShdw>
              </a:effectLst>
            </a:endParaRPr>
          </a:p>
          <a:p>
            <a:pPr>
              <a:lnSpc>
                <a:spcPct val="80000"/>
              </a:lnSpc>
              <a:buFontTx/>
              <a:buNone/>
              <a:defRPr/>
            </a:pPr>
            <a:r>
              <a:rPr lang="ro-RO" altLang="ru-RU" sz="2400" b="1" dirty="0">
                <a:effectLst>
                  <a:outerShdw blurRad="38100" dist="38100" dir="2700000" algn="tl">
                    <a:srgbClr val="C0C0C0"/>
                  </a:outerShdw>
                </a:effectLst>
              </a:rPr>
              <a:t>Proces </a:t>
            </a:r>
            <a:endParaRPr lang="ro-RO" altLang="ru-RU" sz="2400" b="1" dirty="0" smtClean="0">
              <a:effectLst>
                <a:outerShdw blurRad="38100" dist="38100" dir="2700000" algn="tl">
                  <a:srgbClr val="C0C0C0"/>
                </a:outerShdw>
              </a:effectLst>
            </a:endParaRPr>
          </a:p>
          <a:p>
            <a:pPr>
              <a:lnSpc>
                <a:spcPct val="80000"/>
              </a:lnSpc>
              <a:buFontTx/>
              <a:buNone/>
              <a:defRPr/>
            </a:pPr>
            <a:r>
              <a:rPr lang="ru-RU" altLang="ru-RU" sz="2400" dirty="0" smtClean="0"/>
              <a:t>-</a:t>
            </a:r>
            <a:r>
              <a:rPr lang="ro-RO" altLang="ru-RU" sz="2400" dirty="0" smtClean="0"/>
              <a:t> </a:t>
            </a:r>
            <a:r>
              <a:rPr lang="ro-RO" sz="2400" b="1" dirty="0"/>
              <a:t> standardul ISO/IEC </a:t>
            </a:r>
            <a:r>
              <a:rPr lang="ro-RO" sz="2400" b="1" dirty="0" smtClean="0"/>
              <a:t>12207 definește- </a:t>
            </a:r>
            <a:r>
              <a:rPr lang="ro-RO" sz="2400" dirty="0" smtClean="0"/>
              <a:t>Consecutivitatea </a:t>
            </a:r>
            <a:r>
              <a:rPr lang="ro-RO" sz="2400" dirty="0"/>
              <a:t>fixată a evenimentelor, realizată printr-un grup de activităţi legate logic, care utilizează resursele organizaţiei pentru obţinerea rezultatului la realizarea scopurilor organizaţiei. </a:t>
            </a:r>
            <a:endParaRPr lang="ru-RU" altLang="ru-RU" sz="2400" dirty="0"/>
          </a:p>
          <a:p>
            <a:pPr>
              <a:lnSpc>
                <a:spcPct val="80000"/>
              </a:lnSpc>
              <a:buFont typeface="Wingdings" panose="05000000000000000000" pitchFamily="2" charset="2"/>
              <a:buNone/>
              <a:defRPr/>
            </a:pPr>
            <a:r>
              <a:rPr lang="ro-RO" altLang="ru-RU" sz="2400" dirty="0"/>
              <a:t>În conformitate cu standardul ISO/IEC 12207:  toate </a:t>
            </a:r>
            <a:r>
              <a:rPr lang="ro-RO" altLang="ru-RU" sz="2400" i="1" dirty="0">
                <a:solidFill>
                  <a:schemeClr val="tx2"/>
                </a:solidFill>
                <a:latin typeface="Tahoma" panose="020B0604030504040204" pitchFamily="34" charset="0"/>
              </a:rPr>
              <a:t>Procesele CV</a:t>
            </a:r>
            <a:endParaRPr lang="ru-RU" altLang="ru-RU" sz="2400" i="1" dirty="0">
              <a:solidFill>
                <a:schemeClr val="tx2"/>
              </a:solidFill>
              <a:latin typeface="Tahoma" panose="020B0604030504040204" pitchFamily="34" charset="0"/>
            </a:endParaRPr>
          </a:p>
          <a:p>
            <a:pPr>
              <a:lnSpc>
                <a:spcPct val="80000"/>
              </a:lnSpc>
              <a:buFont typeface="Wingdings" panose="05000000000000000000" pitchFamily="2" charset="2"/>
              <a:buNone/>
              <a:defRPr/>
            </a:pPr>
            <a:r>
              <a:rPr lang="ro-RO" altLang="ru-RU" sz="2400" dirty="0"/>
              <a:t>Se </a:t>
            </a:r>
            <a:r>
              <a:rPr lang="ro-RO" altLang="ru-RU" sz="2400" dirty="0" smtClean="0"/>
              <a:t>împart </a:t>
            </a:r>
            <a:r>
              <a:rPr lang="ro-RO" altLang="ru-RU" sz="2400" dirty="0"/>
              <a:t>în </a:t>
            </a:r>
            <a:r>
              <a:rPr lang="ru-RU" altLang="ru-RU" sz="2400" dirty="0"/>
              <a:t> 3 </a:t>
            </a:r>
            <a:r>
              <a:rPr lang="ro-RO" altLang="ru-RU" sz="2400" dirty="0"/>
              <a:t>grupe:</a:t>
            </a:r>
          </a:p>
          <a:p>
            <a:pPr>
              <a:lnSpc>
                <a:spcPct val="80000"/>
              </a:lnSpc>
              <a:buFont typeface="Wingdings" panose="05000000000000000000" pitchFamily="2" charset="2"/>
              <a:buNone/>
              <a:defRPr/>
            </a:pPr>
            <a:r>
              <a:rPr lang="ru-RU" altLang="ru-RU" sz="2400" dirty="0"/>
              <a:t> </a:t>
            </a:r>
            <a:r>
              <a:rPr lang="ru-RU" altLang="ru-RU" sz="2400" b="1" i="1" dirty="0"/>
              <a:t>5 </a:t>
            </a:r>
            <a:r>
              <a:rPr lang="ro-RO" altLang="ru-RU" sz="2400" b="1" i="1" dirty="0"/>
              <a:t> procese principale</a:t>
            </a:r>
            <a:r>
              <a:rPr lang="ru-RU" altLang="ru-RU" sz="2400" b="1" i="1" dirty="0"/>
              <a:t>, </a:t>
            </a:r>
            <a:endParaRPr lang="ro-RO" altLang="ru-RU" sz="2400" b="1" i="1" dirty="0"/>
          </a:p>
          <a:p>
            <a:pPr marL="0" indent="0">
              <a:lnSpc>
                <a:spcPct val="80000"/>
              </a:lnSpc>
              <a:buNone/>
              <a:defRPr/>
            </a:pPr>
            <a:r>
              <a:rPr lang="ro-RO" altLang="ru-RU" sz="2400" b="1" i="1" dirty="0"/>
              <a:t>8 procese  auxiliare</a:t>
            </a:r>
            <a:r>
              <a:rPr lang="ru-RU" altLang="ru-RU" sz="2400" b="1" i="1" dirty="0"/>
              <a:t>,</a:t>
            </a:r>
            <a:r>
              <a:rPr lang="ro-RO" altLang="ru-RU" sz="2400" b="1" i="1" dirty="0"/>
              <a:t> și </a:t>
            </a:r>
            <a:r>
              <a:rPr lang="ru-RU" altLang="ru-RU" sz="2400" b="1" i="1" dirty="0"/>
              <a:t> </a:t>
            </a:r>
            <a:endParaRPr lang="ro-RO" altLang="ru-RU" sz="2400" b="1" i="1" dirty="0"/>
          </a:p>
          <a:p>
            <a:pPr marL="0" indent="0">
              <a:lnSpc>
                <a:spcPct val="80000"/>
              </a:lnSpc>
              <a:buNone/>
              <a:defRPr/>
            </a:pPr>
            <a:r>
              <a:rPr lang="ru-RU" altLang="ru-RU" sz="2400" b="1" i="1" dirty="0"/>
              <a:t>4 </a:t>
            </a:r>
            <a:r>
              <a:rPr lang="ro-RO" altLang="ru-RU" sz="2400" b="1" i="1" dirty="0"/>
              <a:t>Procese organizaționale.</a:t>
            </a:r>
            <a:endParaRPr lang="ru-RU" altLang="ru-RU" sz="2400" b="1" i="1" dirty="0"/>
          </a:p>
          <a:p>
            <a:pPr>
              <a:defRPr/>
            </a:pPr>
            <a:endParaRPr lang="ru-RU" altLang="ru-RU" sz="2400" dirty="0"/>
          </a:p>
        </p:txBody>
      </p:sp>
      <p:sp>
        <p:nvSpPr>
          <p:cNvPr id="26628" name="Rectangle 4"/>
          <p:cNvSpPr>
            <a:spLocks noChangeArrowheads="1"/>
          </p:cNvSpPr>
          <p:nvPr/>
        </p:nvSpPr>
        <p:spPr bwMode="auto">
          <a:xfrm>
            <a:off x="3810000" y="152400"/>
            <a:ext cx="28384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ro-RO" altLang="ru-RU" sz="3200" b="1" dirty="0">
                <a:solidFill>
                  <a:schemeClr val="tx2"/>
                </a:solidFill>
                <a:effectLst>
                  <a:outerShdw blurRad="38100" dist="38100" dir="2700000" algn="tl">
                    <a:srgbClr val="C0C0C0"/>
                  </a:outerShdw>
                </a:effectLst>
                <a:latin typeface="Tahoma" panose="020B0604030504040204" pitchFamily="34" charset="0"/>
              </a:rPr>
              <a:t>Procesele CV</a:t>
            </a:r>
            <a:endParaRPr lang="ru-RU" altLang="ru-RU" sz="3200" b="1" dirty="0">
              <a:solidFill>
                <a:schemeClr val="tx2"/>
              </a:solidFill>
              <a:effectLst>
                <a:outerShdw blurRad="38100" dist="38100" dir="2700000" algn="tl">
                  <a:srgbClr val="C0C0C0"/>
                </a:outerShdw>
              </a:effectLst>
              <a:latin typeface="Tahoma" panose="020B0604030504040204" pitchFamily="34" charset="0"/>
            </a:endParaRPr>
          </a:p>
        </p:txBody>
      </p:sp>
    </p:spTree>
    <p:extLst>
      <p:ext uri="{BB962C8B-B14F-4D97-AF65-F5344CB8AC3E}">
        <p14:creationId xmlns:p14="http://schemas.microsoft.com/office/powerpoint/2010/main" val="21506734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98764" y="360218"/>
            <a:ext cx="11194472" cy="5816745"/>
          </a:xfrm>
        </p:spPr>
        <p:txBody>
          <a:bodyPr>
            <a:normAutofit/>
          </a:bodyPr>
          <a:lstStyle/>
          <a:p>
            <a:pPr marL="0" indent="0">
              <a:buNone/>
            </a:pPr>
            <a:r>
              <a:rPr lang="ro-RO" b="1" i="1" dirty="0"/>
              <a:t>Principiul 1. Pluralismul modelelor de întreprindere</a:t>
            </a:r>
            <a:r>
              <a:rPr lang="ro-RO" b="1" dirty="0"/>
              <a:t/>
            </a:r>
            <a:br>
              <a:rPr lang="ro-RO" b="1" dirty="0"/>
            </a:br>
            <a:r>
              <a:rPr lang="ro-RO" dirty="0"/>
              <a:t>Aceasta înseamnă </a:t>
            </a:r>
            <a:r>
              <a:rPr lang="ro-RO" dirty="0" smtClean="0"/>
              <a:t>că:</a:t>
            </a:r>
          </a:p>
          <a:p>
            <a:pPr marL="0" indent="0">
              <a:buNone/>
            </a:pPr>
            <a:r>
              <a:rPr lang="ro-RO" dirty="0" smtClean="0"/>
              <a:t> - </a:t>
            </a:r>
            <a:r>
              <a:rPr lang="ro-RO" b="1" i="1" dirty="0" smtClean="0">
                <a:solidFill>
                  <a:srgbClr val="C00000"/>
                </a:solidFill>
              </a:rPr>
              <a:t>nu </a:t>
            </a:r>
            <a:r>
              <a:rPr lang="ro-RO" b="1" i="1" dirty="0">
                <a:solidFill>
                  <a:srgbClr val="C00000"/>
                </a:solidFill>
              </a:rPr>
              <a:t>există un model de întreprindere</a:t>
            </a:r>
            <a:r>
              <a:rPr lang="ro-RO" dirty="0"/>
              <a:t>. </a:t>
            </a:r>
            <a:endParaRPr lang="ro-RO" dirty="0" smtClean="0"/>
          </a:p>
          <a:p>
            <a:pPr marL="0" indent="0">
              <a:buNone/>
            </a:pPr>
            <a:r>
              <a:rPr lang="ro-RO" b="1" i="1" dirty="0" smtClean="0">
                <a:solidFill>
                  <a:srgbClr val="0070C0"/>
                </a:solidFill>
              </a:rPr>
              <a:t>- există </a:t>
            </a:r>
            <a:r>
              <a:rPr lang="ro-RO" b="1" i="1" dirty="0">
                <a:solidFill>
                  <a:srgbClr val="0070C0"/>
                </a:solidFill>
              </a:rPr>
              <a:t>modele de întreprindere</a:t>
            </a:r>
            <a:r>
              <a:rPr lang="ro-RO" dirty="0"/>
              <a:t>.</a:t>
            </a:r>
            <a:br>
              <a:rPr lang="ro-RO" dirty="0"/>
            </a:br>
            <a:r>
              <a:rPr lang="ro-RO" dirty="0"/>
              <a:t>Într-adevăr, orice entitate comercială, fie ea o fabrică de producţie, un departament de cercetare </a:t>
            </a:r>
            <a:r>
              <a:rPr lang="ro-RO" dirty="0" smtClean="0"/>
              <a:t>şi dezvoltare</a:t>
            </a:r>
            <a:r>
              <a:rPr lang="ro-RO" dirty="0"/>
              <a:t>, o ramură a unei companii, un lanţ de aprovizionare sau o întreprindere virtuală, este </a:t>
            </a:r>
            <a:r>
              <a:rPr lang="ro-RO" dirty="0" smtClean="0"/>
              <a:t>atât de </a:t>
            </a:r>
            <a:r>
              <a:rPr lang="ro-RO" dirty="0"/>
              <a:t>complexă încât este imposibil să o reprezinte printr-un singur model exprimat </a:t>
            </a:r>
            <a:r>
              <a:rPr lang="ro-RO" dirty="0" smtClean="0"/>
              <a:t>într-un singur limbaj.</a:t>
            </a:r>
            <a:r>
              <a:rPr lang="ro-RO" dirty="0"/>
              <a:t/>
            </a:r>
            <a:br>
              <a:rPr lang="ro-RO" dirty="0"/>
            </a:br>
            <a:r>
              <a:rPr lang="ro-RO" dirty="0"/>
              <a:t>Vor fi necesare mai multe modele şi, într-adevăr, modelul de întreprindere </a:t>
            </a:r>
            <a:r>
              <a:rPr lang="ro-RO" i="1" dirty="0"/>
              <a:t>este o asamblare </a:t>
            </a:r>
            <a:r>
              <a:rPr lang="ro-RO" i="1" dirty="0" smtClean="0"/>
              <a:t>de submodele</a:t>
            </a:r>
            <a:r>
              <a:rPr lang="ro-RO" i="1" dirty="0"/>
              <a:t>, fiecare reprezentând câteva aspecte specifice.</a:t>
            </a:r>
            <a:r>
              <a:rPr lang="ro-RO" dirty="0"/>
              <a:t/>
            </a:r>
            <a:br>
              <a:rPr lang="ro-RO" dirty="0"/>
            </a:br>
            <a:endParaRPr lang="ro-RO" dirty="0" smtClean="0"/>
          </a:p>
        </p:txBody>
      </p:sp>
    </p:spTree>
    <p:extLst>
      <p:ext uri="{BB962C8B-B14F-4D97-AF65-F5344CB8AC3E}">
        <p14:creationId xmlns:p14="http://schemas.microsoft.com/office/powerpoint/2010/main" val="4011772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20725"/>
          </a:xfrm>
        </p:spPr>
        <p:txBody>
          <a:bodyPr>
            <a:normAutofit/>
          </a:bodyPr>
          <a:lstStyle/>
          <a:p>
            <a:pPr algn="ctr"/>
            <a:r>
              <a:rPr lang="en-US" sz="2800" b="1" i="1" dirty="0"/>
              <a:t>Principle #</a:t>
            </a:r>
            <a:r>
              <a:rPr lang="en-US" sz="2800" b="1" i="1" dirty="0" smtClean="0"/>
              <a:t>1</a:t>
            </a:r>
            <a:r>
              <a:rPr lang="ro-RO" sz="2800" b="1" i="1" dirty="0" smtClean="0"/>
              <a:t>, </a:t>
            </a:r>
            <a:r>
              <a:rPr lang="en-US" sz="2800" b="1" i="1" dirty="0"/>
              <a:t>Principle #2</a:t>
            </a:r>
            <a:endParaRPr lang="ru-RU" sz="2800" dirty="0"/>
          </a:p>
        </p:txBody>
      </p:sp>
      <p:pic>
        <p:nvPicPr>
          <p:cNvPr id="6" name="Объект 5"/>
          <p:cNvPicPr>
            <a:picLocks noGrp="1" noChangeAspect="1"/>
          </p:cNvPicPr>
          <p:nvPr>
            <p:ph idx="1"/>
          </p:nvPr>
        </p:nvPicPr>
        <p:blipFill>
          <a:blip r:embed="rId2"/>
          <a:stretch>
            <a:fillRect/>
          </a:stretch>
        </p:blipFill>
        <p:spPr>
          <a:xfrm>
            <a:off x="4841490" y="1339658"/>
            <a:ext cx="7350510" cy="4971618"/>
          </a:xfrm>
          <a:prstGeom prst="rect">
            <a:avLst/>
          </a:prstGeom>
        </p:spPr>
      </p:pic>
      <p:sp>
        <p:nvSpPr>
          <p:cNvPr id="7" name="TextBox 6"/>
          <p:cNvSpPr txBox="1"/>
          <p:nvPr/>
        </p:nvSpPr>
        <p:spPr>
          <a:xfrm>
            <a:off x="180108" y="955964"/>
            <a:ext cx="4661381" cy="5078313"/>
          </a:xfrm>
          <a:prstGeom prst="rect">
            <a:avLst/>
          </a:prstGeom>
          <a:noFill/>
        </p:spPr>
        <p:txBody>
          <a:bodyPr wrap="square" rtlCol="0">
            <a:spAutoFit/>
          </a:bodyPr>
          <a:lstStyle/>
          <a:p>
            <a:r>
              <a:rPr lang="ro-RO" b="1" i="1" dirty="0"/>
              <a:t>Principiul 2. Conceptul de multiple viziuni de modelare</a:t>
            </a:r>
            <a:r>
              <a:rPr lang="ro-RO" b="1" dirty="0"/>
              <a:t/>
            </a:r>
            <a:br>
              <a:rPr lang="ro-RO" b="1" dirty="0"/>
            </a:br>
            <a:r>
              <a:rPr lang="ro-RO" b="1" dirty="0"/>
              <a:t>Conceptul de mai multe viziuni sau punct de vedere al </a:t>
            </a:r>
            <a:r>
              <a:rPr lang="ro-RO" b="1" dirty="0" smtClean="0"/>
              <a:t>modelării </a:t>
            </a:r>
            <a:r>
              <a:rPr lang="ro-RO" b="1" dirty="0"/>
              <a:t>este </a:t>
            </a:r>
            <a:r>
              <a:rPr lang="ro-RO" b="1" dirty="0" smtClean="0"/>
              <a:t>un mecanism </a:t>
            </a:r>
            <a:r>
              <a:rPr lang="ro-RO" b="1" dirty="0"/>
              <a:t>care </a:t>
            </a:r>
            <a:r>
              <a:rPr lang="ro-RO" b="1" dirty="0" smtClean="0"/>
              <a:t>permite unor specialişti </a:t>
            </a:r>
            <a:r>
              <a:rPr lang="ro-RO" b="1" dirty="0"/>
              <a:t>să se concentreze asupra unor aspecte ale unui sistem, </a:t>
            </a:r>
            <a:endParaRPr lang="ro-RO" b="1" dirty="0" smtClean="0"/>
          </a:p>
          <a:p>
            <a:r>
              <a:rPr lang="ro-RO" b="1" dirty="0" smtClean="0"/>
              <a:t>în timp ce </a:t>
            </a:r>
            <a:r>
              <a:rPr lang="ro-RO" b="1" dirty="0"/>
              <a:t>alţii gestionează complexitatea structurală. </a:t>
            </a:r>
            <a:endParaRPr lang="ro-RO" b="1" dirty="0" smtClean="0"/>
          </a:p>
          <a:p>
            <a:r>
              <a:rPr lang="ro-RO" b="1" dirty="0" smtClean="0"/>
              <a:t>Un </a:t>
            </a:r>
            <a:r>
              <a:rPr lang="ro-RO" b="1" dirty="0"/>
              <a:t>cadru de modelare va fi puternic, complet şi</a:t>
            </a:r>
            <a:br>
              <a:rPr lang="ro-RO" b="1" dirty="0"/>
            </a:br>
            <a:r>
              <a:rPr lang="ro-RO" b="1" dirty="0"/>
              <a:t>consistent dacă va oferi </a:t>
            </a:r>
            <a:r>
              <a:rPr lang="ro-RO" b="1" i="1" dirty="0"/>
              <a:t>un set minim de opinii </a:t>
            </a:r>
            <a:r>
              <a:rPr lang="ro-RO" b="1" dirty="0"/>
              <a:t>care nu se suprapun, pentru a acoperi toate </a:t>
            </a:r>
            <a:r>
              <a:rPr lang="ro-RO" b="1" dirty="0" smtClean="0"/>
              <a:t>aspectele esenţiale </a:t>
            </a:r>
            <a:r>
              <a:rPr lang="ro-RO" b="1" dirty="0"/>
              <a:t>ale sistemului, de </a:t>
            </a:r>
            <a:r>
              <a:rPr lang="ro-RO" b="1" dirty="0" smtClean="0"/>
              <a:t>exemplu: </a:t>
            </a:r>
            <a:r>
              <a:rPr lang="ro-RO" b="1" i="1" dirty="0">
                <a:solidFill>
                  <a:srgbClr val="0070C0"/>
                </a:solidFill>
              </a:rPr>
              <a:t>modelul functional, </a:t>
            </a:r>
            <a:endParaRPr lang="ro-RO" b="1" i="1" dirty="0" smtClean="0">
              <a:solidFill>
                <a:srgbClr val="0070C0"/>
              </a:solidFill>
            </a:endParaRPr>
          </a:p>
          <a:p>
            <a:r>
              <a:rPr lang="ro-RO" b="1" i="1" dirty="0" smtClean="0">
                <a:solidFill>
                  <a:srgbClr val="0070C0"/>
                </a:solidFill>
              </a:rPr>
              <a:t>modelul </a:t>
            </a:r>
            <a:r>
              <a:rPr lang="ro-RO" b="1" i="1" dirty="0">
                <a:solidFill>
                  <a:srgbClr val="0070C0"/>
                </a:solidFill>
              </a:rPr>
              <a:t>organizational</a:t>
            </a:r>
            <a:r>
              <a:rPr lang="ro-RO" b="1" i="1" dirty="0" smtClean="0">
                <a:solidFill>
                  <a:srgbClr val="0070C0"/>
                </a:solidFill>
              </a:rPr>
              <a:t>,</a:t>
            </a:r>
          </a:p>
          <a:p>
            <a:r>
              <a:rPr lang="ro-RO" b="1" i="1" dirty="0" smtClean="0">
                <a:solidFill>
                  <a:srgbClr val="0070C0"/>
                </a:solidFill>
              </a:rPr>
              <a:t> </a:t>
            </a:r>
            <a:r>
              <a:rPr lang="ro-RO" b="1" i="1" dirty="0">
                <a:solidFill>
                  <a:srgbClr val="0070C0"/>
                </a:solidFill>
              </a:rPr>
              <a:t>modelul economic,</a:t>
            </a:r>
            <a:br>
              <a:rPr lang="ro-RO" b="1" i="1" dirty="0">
                <a:solidFill>
                  <a:srgbClr val="0070C0"/>
                </a:solidFill>
              </a:rPr>
            </a:br>
            <a:r>
              <a:rPr lang="ro-RO" b="1" i="1" dirty="0">
                <a:solidFill>
                  <a:srgbClr val="0070C0"/>
                </a:solidFill>
              </a:rPr>
              <a:t>modelul informational şi </a:t>
            </a:r>
            <a:endParaRPr lang="ro-RO" b="1" i="1" dirty="0" smtClean="0">
              <a:solidFill>
                <a:srgbClr val="0070C0"/>
              </a:solidFill>
            </a:endParaRPr>
          </a:p>
          <a:p>
            <a:r>
              <a:rPr lang="ro-RO" b="1" i="1" dirty="0" smtClean="0">
                <a:solidFill>
                  <a:srgbClr val="0070C0"/>
                </a:solidFill>
              </a:rPr>
              <a:t>modelul </a:t>
            </a:r>
            <a:r>
              <a:rPr lang="ro-RO" b="1" i="1" dirty="0">
                <a:solidFill>
                  <a:srgbClr val="0070C0"/>
                </a:solidFill>
              </a:rPr>
              <a:t>resurselor.</a:t>
            </a:r>
            <a:r>
              <a:rPr lang="ro-RO" b="1" dirty="0"/>
              <a:t/>
            </a:r>
            <a:br>
              <a:rPr lang="ro-RO" b="1" dirty="0"/>
            </a:br>
            <a:endParaRPr lang="ru-RU" dirty="0"/>
          </a:p>
        </p:txBody>
      </p:sp>
    </p:spTree>
    <p:extLst>
      <p:ext uri="{BB962C8B-B14F-4D97-AF65-F5344CB8AC3E}">
        <p14:creationId xmlns:p14="http://schemas.microsoft.com/office/powerpoint/2010/main" val="1569272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19546" y="564860"/>
            <a:ext cx="10515600" cy="5738957"/>
          </a:xfrm>
        </p:spPr>
        <p:txBody>
          <a:bodyPr/>
          <a:lstStyle/>
          <a:p>
            <a:r>
              <a:rPr lang="ro-RO" b="1" i="1" dirty="0">
                <a:solidFill>
                  <a:srgbClr val="C00000"/>
                </a:solidFill>
              </a:rPr>
              <a:t>Principiul # 3: </a:t>
            </a:r>
            <a:r>
              <a:rPr lang="ro-RO" b="1" i="1" dirty="0"/>
              <a:t>Trei tipuri fundamentale de fluxuri</a:t>
            </a:r>
            <a:r>
              <a:rPr lang="ro-RO" dirty="0"/>
              <a:t>. </a:t>
            </a:r>
            <a:endParaRPr lang="ro-RO" dirty="0" smtClean="0"/>
          </a:p>
          <a:p>
            <a:pPr marL="0" indent="0">
              <a:buNone/>
            </a:pPr>
            <a:r>
              <a:rPr lang="ro-RO" dirty="0" smtClean="0"/>
              <a:t>Există </a:t>
            </a:r>
            <a:r>
              <a:rPr lang="ro-RO" dirty="0"/>
              <a:t>trei tipuri fundamentale de fluxuri care circulă în interiorul sau între orice tip de întreprinderi (cu excepția fluxurilor financiare): </a:t>
            </a:r>
            <a:endParaRPr lang="ro-RO" dirty="0" smtClean="0"/>
          </a:p>
          <a:p>
            <a:pPr marL="0" indent="0">
              <a:buNone/>
            </a:pPr>
            <a:r>
              <a:rPr lang="ro-RO" b="1" i="1" dirty="0" smtClean="0">
                <a:solidFill>
                  <a:srgbClr val="0070C0"/>
                </a:solidFill>
              </a:rPr>
              <a:t>- </a:t>
            </a:r>
            <a:r>
              <a:rPr lang="ro-RO" b="1" i="1" dirty="0">
                <a:solidFill>
                  <a:srgbClr val="0070C0"/>
                </a:solidFill>
              </a:rPr>
              <a:t>fluxuri materiale </a:t>
            </a:r>
            <a:r>
              <a:rPr lang="ro-RO" dirty="0"/>
              <a:t>(realizate din obiecte fizice cum ar fi materii prime, piese semifabricate, produse, componente, instrumente)</a:t>
            </a:r>
          </a:p>
          <a:p>
            <a:pPr>
              <a:buFontTx/>
              <a:buChar char="-"/>
            </a:pPr>
            <a:r>
              <a:rPr lang="ro-RO" b="1" i="1" dirty="0" smtClean="0">
                <a:solidFill>
                  <a:srgbClr val="0070C0"/>
                </a:solidFill>
              </a:rPr>
              <a:t>fluxuri </a:t>
            </a:r>
            <a:r>
              <a:rPr lang="ro-RO" b="1" i="1" dirty="0">
                <a:solidFill>
                  <a:srgbClr val="0070C0"/>
                </a:solidFill>
              </a:rPr>
              <a:t>de informații </a:t>
            </a:r>
            <a:r>
              <a:rPr lang="ro-RO" dirty="0"/>
              <a:t>(realizate din obiecte de informare și de decizie cum ar fi comenzi, documente, date, fișiere informatice, e-mailuri, apeluri telefonice); </a:t>
            </a:r>
            <a:endParaRPr lang="ro-RO" dirty="0" smtClean="0"/>
          </a:p>
          <a:p>
            <a:pPr>
              <a:buFontTx/>
              <a:buChar char="-"/>
            </a:pPr>
            <a:r>
              <a:rPr lang="ro-RO" b="1" i="1" dirty="0" smtClean="0">
                <a:solidFill>
                  <a:srgbClr val="0070C0"/>
                </a:solidFill>
              </a:rPr>
              <a:t>fluxuri </a:t>
            </a:r>
            <a:r>
              <a:rPr lang="ro-RO" b="1" i="1" dirty="0">
                <a:solidFill>
                  <a:srgbClr val="0070C0"/>
                </a:solidFill>
              </a:rPr>
              <a:t>de control </a:t>
            </a:r>
            <a:r>
              <a:rPr lang="ro-RO" dirty="0"/>
              <a:t>(sau flux de lucru, adică secvențe logice de execuție a sarcinilor);</a:t>
            </a:r>
            <a:endParaRPr lang="ru-RU" dirty="0"/>
          </a:p>
        </p:txBody>
      </p:sp>
    </p:spTree>
    <p:extLst>
      <p:ext uri="{BB962C8B-B14F-4D97-AF65-F5344CB8AC3E}">
        <p14:creationId xmlns:p14="http://schemas.microsoft.com/office/powerpoint/2010/main" val="647928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235527"/>
            <a:ext cx="10515600" cy="5941436"/>
          </a:xfrm>
        </p:spPr>
        <p:txBody>
          <a:bodyPr/>
          <a:lstStyle/>
          <a:p>
            <a:r>
              <a:rPr lang="ro-RO" b="1" i="1" dirty="0">
                <a:solidFill>
                  <a:srgbClr val="C00000"/>
                </a:solidFill>
              </a:rPr>
              <a:t>Principiul # 4: Procese față de agenți</a:t>
            </a:r>
            <a:r>
              <a:rPr lang="ro-RO" dirty="0"/>
              <a:t>. </a:t>
            </a:r>
            <a:endParaRPr lang="ro-RO" dirty="0" smtClean="0"/>
          </a:p>
          <a:p>
            <a:pPr marL="0" indent="0">
              <a:buNone/>
            </a:pPr>
            <a:r>
              <a:rPr lang="ro-RO" dirty="0" smtClean="0"/>
              <a:t>La </a:t>
            </a:r>
            <a:r>
              <a:rPr lang="ro-RO" dirty="0"/>
              <a:t>un nivel macro, orice întreprindere poate fi privită ca o colecție largă de: </a:t>
            </a:r>
            <a:endParaRPr lang="ro-RO" dirty="0" smtClean="0"/>
          </a:p>
          <a:p>
            <a:pPr>
              <a:buFontTx/>
              <a:buChar char="-"/>
            </a:pPr>
            <a:r>
              <a:rPr lang="ro-RO" b="1" i="1" dirty="0" smtClean="0">
                <a:solidFill>
                  <a:srgbClr val="0070C0"/>
                </a:solidFill>
              </a:rPr>
              <a:t>Procese </a:t>
            </a:r>
            <a:r>
              <a:rPr lang="ro-RO" b="1" i="1" dirty="0">
                <a:solidFill>
                  <a:srgbClr val="0070C0"/>
                </a:solidFill>
              </a:rPr>
              <a:t>simultane </a:t>
            </a:r>
            <a:r>
              <a:rPr lang="ro-RO" dirty="0"/>
              <a:t>(procese de afaceri) executate pentru a atinge obiectivele de afaceri și pentru a concura pentru resurse pe de o parte și </a:t>
            </a:r>
            <a:endParaRPr lang="ro-RO" dirty="0" smtClean="0"/>
          </a:p>
          <a:p>
            <a:pPr>
              <a:buFontTx/>
              <a:buChar char="-"/>
            </a:pPr>
            <a:r>
              <a:rPr lang="ro-RO" b="1" i="1" dirty="0" smtClean="0">
                <a:solidFill>
                  <a:srgbClr val="0070C0"/>
                </a:solidFill>
              </a:rPr>
              <a:t>Agenții  ce interacționează </a:t>
            </a:r>
            <a:r>
              <a:rPr lang="ro-RO" dirty="0"/>
              <a:t>sau entitățile funcționale sau resursele tehnice), procesele de executare pe de altă parte. </a:t>
            </a:r>
            <a:endParaRPr lang="ro-RO" dirty="0" smtClean="0"/>
          </a:p>
          <a:p>
            <a:pPr marL="0" indent="0">
              <a:buNone/>
            </a:pPr>
            <a:r>
              <a:rPr lang="ro-RO" b="1" i="1" dirty="0" smtClean="0"/>
              <a:t>Arta </a:t>
            </a:r>
            <a:r>
              <a:rPr lang="ro-RO" b="1" i="1" dirty="0"/>
              <a:t>managementului este aceea de a se asigura că, în fine, agenții (adică cei care efectuează acțiuni) execută procesele într-un mod </a:t>
            </a:r>
            <a:r>
              <a:rPr lang="ro-RO" b="1" i="1" dirty="0" smtClean="0"/>
              <a:t> </a:t>
            </a:r>
            <a:r>
              <a:rPr lang="ro-RO" b="1" i="1" dirty="0"/>
              <a:t>eficient și economic pentru a atinge obiectivele de afaceri.</a:t>
            </a:r>
            <a:endParaRPr lang="ru-RU" b="1" i="1" dirty="0"/>
          </a:p>
        </p:txBody>
      </p:sp>
    </p:spTree>
    <p:extLst>
      <p:ext uri="{BB962C8B-B14F-4D97-AF65-F5344CB8AC3E}">
        <p14:creationId xmlns:p14="http://schemas.microsoft.com/office/powerpoint/2010/main" val="2613664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32509"/>
            <a:ext cx="10515600" cy="5844454"/>
          </a:xfrm>
        </p:spPr>
        <p:txBody>
          <a:bodyPr>
            <a:normAutofit/>
          </a:bodyPr>
          <a:lstStyle/>
          <a:p>
            <a:r>
              <a:rPr lang="ro-RO" b="1" i="1" dirty="0">
                <a:solidFill>
                  <a:srgbClr val="C00000"/>
                </a:solidFill>
              </a:rPr>
              <a:t>Principiul # 5: Sincronizarea proceselor de afaceri</a:t>
            </a:r>
            <a:r>
              <a:rPr lang="ro-RO" dirty="0"/>
              <a:t>. </a:t>
            </a:r>
            <a:endParaRPr lang="ro-RO" dirty="0" smtClean="0"/>
          </a:p>
          <a:p>
            <a:pPr marL="0" indent="0">
              <a:buNone/>
            </a:pPr>
            <a:r>
              <a:rPr lang="ro-RO" dirty="0" smtClean="0"/>
              <a:t>Trei </a:t>
            </a:r>
            <a:r>
              <a:rPr lang="ro-RO" dirty="0"/>
              <a:t>tipuri fundamentale de sincronizare a proceselor de afaceri: </a:t>
            </a:r>
            <a:endParaRPr lang="ro-RO" dirty="0" smtClean="0"/>
          </a:p>
          <a:p>
            <a:pPr marL="514350" indent="-514350">
              <a:buAutoNum type="arabicPeriod"/>
            </a:pPr>
            <a:r>
              <a:rPr lang="ro-RO" b="1" i="1" dirty="0" smtClean="0">
                <a:solidFill>
                  <a:srgbClr val="0070C0"/>
                </a:solidFill>
              </a:rPr>
              <a:t>Sincronizarea </a:t>
            </a:r>
            <a:r>
              <a:rPr lang="ro-RO" b="1" i="1" dirty="0">
                <a:solidFill>
                  <a:srgbClr val="0070C0"/>
                </a:solidFill>
              </a:rPr>
              <a:t>bazată pe evenimente: </a:t>
            </a:r>
            <a:r>
              <a:rPr lang="ro-RO" dirty="0"/>
              <a:t>evenimentele sub formă de mesaje, cereri, comenzi sau cronometre pot fi generate de un singur proces și folosite pentru a declanșa alte procese </a:t>
            </a:r>
            <a:endParaRPr lang="ro-RO" dirty="0" smtClean="0"/>
          </a:p>
          <a:p>
            <a:pPr marL="0" indent="0">
              <a:buNone/>
            </a:pPr>
            <a:r>
              <a:rPr lang="ro-RO" b="1" i="1" dirty="0" smtClean="0">
                <a:solidFill>
                  <a:srgbClr val="0070C0"/>
                </a:solidFill>
              </a:rPr>
              <a:t>2</a:t>
            </a:r>
            <a:r>
              <a:rPr lang="ro-RO" b="1" i="1" dirty="0">
                <a:solidFill>
                  <a:srgbClr val="0070C0"/>
                </a:solidFill>
              </a:rPr>
              <a:t>. Sincronizarea bazată pe obiect: </a:t>
            </a:r>
            <a:r>
              <a:rPr lang="ro-RO" dirty="0"/>
              <a:t>Un pas într-un flux de control al procesului poate necesita disponibilitatea obiectelor produse de unul sau mai mulți pași de diferite procese. </a:t>
            </a:r>
            <a:endParaRPr lang="ro-RO" dirty="0" smtClean="0"/>
          </a:p>
          <a:p>
            <a:pPr marL="0" indent="0">
              <a:buNone/>
            </a:pPr>
            <a:r>
              <a:rPr lang="ro-RO" b="1" i="1" dirty="0" smtClean="0">
                <a:solidFill>
                  <a:srgbClr val="0070C0"/>
                </a:solidFill>
              </a:rPr>
              <a:t>3</a:t>
            </a:r>
            <a:r>
              <a:rPr lang="ro-RO" b="1" i="1" dirty="0">
                <a:solidFill>
                  <a:srgbClr val="0070C0"/>
                </a:solidFill>
              </a:rPr>
              <a:t>. Sincronizarea bazată pe resurse: </a:t>
            </a:r>
            <a:r>
              <a:rPr lang="ro-RO" dirty="0"/>
              <a:t>Executarea unui pas într-un proces poate necesita disponibilitatea unor resurse care pot fi, de asemenea, necesare printr-un alt pas într-un alt proces (acesta este un conflict de resurse care trebuie rezolvat prin intermediul regulilor de prioritate sau un mecanism de soluționare a conflictelor).</a:t>
            </a:r>
            <a:endParaRPr lang="ru-RU" dirty="0"/>
          </a:p>
        </p:txBody>
      </p:sp>
    </p:spTree>
    <p:extLst>
      <p:ext uri="{BB962C8B-B14F-4D97-AF65-F5344CB8AC3E}">
        <p14:creationId xmlns:p14="http://schemas.microsoft.com/office/powerpoint/2010/main" val="735047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46364"/>
            <a:ext cx="10515600" cy="5830599"/>
          </a:xfrm>
        </p:spPr>
        <p:txBody>
          <a:bodyPr>
            <a:normAutofit fontScale="92500" lnSpcReduction="10000"/>
          </a:bodyPr>
          <a:lstStyle/>
          <a:p>
            <a:r>
              <a:rPr lang="ro-RO" b="1" i="1" dirty="0">
                <a:solidFill>
                  <a:srgbClr val="C00000"/>
                </a:solidFill>
              </a:rPr>
              <a:t>Principiul # 6: Conceptul de niveluri de modelare</a:t>
            </a:r>
            <a:r>
              <a:rPr lang="ro-RO" dirty="0"/>
              <a:t>. </a:t>
            </a:r>
            <a:endParaRPr lang="ro-RO" dirty="0" smtClean="0"/>
          </a:p>
          <a:p>
            <a:r>
              <a:rPr lang="ro-RO" dirty="0" smtClean="0"/>
              <a:t>Modelele </a:t>
            </a:r>
            <a:r>
              <a:rPr lang="ro-RO" dirty="0"/>
              <a:t>de întreprindere pot fi dezvoltate la trei niveluri generice, așa cum au fost propuse în </a:t>
            </a:r>
            <a:r>
              <a:rPr lang="ro-RO" dirty="0" smtClean="0"/>
              <a:t>standardele CIMOSA</a:t>
            </a:r>
            <a:r>
              <a:rPr lang="ro-RO" dirty="0"/>
              <a:t>, GERAM și ISO </a:t>
            </a:r>
            <a:r>
              <a:rPr lang="ro-RO" dirty="0" smtClean="0"/>
              <a:t>14258. </a:t>
            </a:r>
            <a:r>
              <a:rPr lang="ro-RO" dirty="0"/>
              <a:t>Acestea sunt: </a:t>
            </a:r>
            <a:endParaRPr lang="ro-RO" dirty="0" smtClean="0"/>
          </a:p>
          <a:p>
            <a:pPr>
              <a:buFontTx/>
              <a:buChar char="-"/>
            </a:pPr>
            <a:r>
              <a:rPr lang="ro-RO" b="1" i="1" dirty="0" smtClean="0">
                <a:solidFill>
                  <a:srgbClr val="0070C0"/>
                </a:solidFill>
              </a:rPr>
              <a:t>Definirea </a:t>
            </a:r>
            <a:r>
              <a:rPr lang="ro-RO" b="1" i="1" dirty="0">
                <a:solidFill>
                  <a:srgbClr val="0070C0"/>
                </a:solidFill>
              </a:rPr>
              <a:t>cerințelor: </a:t>
            </a:r>
            <a:r>
              <a:rPr lang="ro-RO" dirty="0"/>
              <a:t>utilizat pentru a reprezenta "vocea utilizatorilor", adică ceea ce este necesar, exprimat într-un mod detaliat și lipsit de </a:t>
            </a:r>
            <a:r>
              <a:rPr lang="ro-RO" dirty="0" smtClean="0"/>
              <a:t>ambiguități </a:t>
            </a:r>
            <a:r>
              <a:rPr lang="ro-RO" dirty="0"/>
              <a:t>într-un limbaj orientat spre utilizator sau descriptiv. </a:t>
            </a:r>
            <a:endParaRPr lang="ro-RO" dirty="0" smtClean="0"/>
          </a:p>
          <a:p>
            <a:pPr>
              <a:buFontTx/>
              <a:buChar char="-"/>
            </a:pPr>
            <a:r>
              <a:rPr lang="ro-RO" b="1" i="1" dirty="0" smtClean="0">
                <a:solidFill>
                  <a:srgbClr val="0070C0"/>
                </a:solidFill>
              </a:rPr>
              <a:t>Specificație </a:t>
            </a:r>
            <a:r>
              <a:rPr lang="ro-RO" b="1" i="1" dirty="0">
                <a:solidFill>
                  <a:srgbClr val="0070C0"/>
                </a:solidFill>
              </a:rPr>
              <a:t>de proiectare: </a:t>
            </a:r>
            <a:r>
              <a:rPr lang="ro-RO" b="1" dirty="0" smtClean="0"/>
              <a:t>P</a:t>
            </a:r>
            <a:r>
              <a:rPr lang="ro-RO" dirty="0" smtClean="0"/>
              <a:t>entru </a:t>
            </a:r>
            <a:r>
              <a:rPr lang="ro-RO" dirty="0"/>
              <a:t>a specifica în mod formal una sau mai multe soluții </a:t>
            </a:r>
            <a:r>
              <a:rPr lang="ro-RO" dirty="0" smtClean="0"/>
              <a:t>care trebuie să satisfacă </a:t>
            </a:r>
            <a:r>
              <a:rPr lang="ro-RO" dirty="0"/>
              <a:t>setul de cerințe, pentru a analiza proprietățile acestora și pentru a selecta </a:t>
            </a:r>
            <a:r>
              <a:rPr lang="ro-RO" dirty="0" smtClean="0"/>
              <a:t>cea </a:t>
            </a:r>
            <a:r>
              <a:rPr lang="ro-RO" dirty="0"/>
              <a:t>mai </a:t>
            </a:r>
            <a:r>
              <a:rPr lang="ro-RO" dirty="0" smtClean="0"/>
              <a:t>bună soluție. </a:t>
            </a:r>
          </a:p>
          <a:p>
            <a:pPr marL="0" indent="0">
              <a:buNone/>
            </a:pPr>
            <a:r>
              <a:rPr lang="ro-RO" dirty="0" smtClean="0"/>
              <a:t>Aceste </a:t>
            </a:r>
            <a:r>
              <a:rPr lang="ro-RO" dirty="0"/>
              <a:t>modele sunt exprimate printr-un limbaj executabil formal și computerizat (predispus la validarea modelului, analiza performanței sau simularea sistemului). </a:t>
            </a:r>
            <a:endParaRPr lang="ro-RO" dirty="0" smtClean="0"/>
          </a:p>
          <a:p>
            <a:pPr>
              <a:buFontTx/>
              <a:buChar char="-"/>
            </a:pPr>
            <a:r>
              <a:rPr lang="ro-RO" b="1" i="1" dirty="0" smtClean="0">
                <a:solidFill>
                  <a:srgbClr val="0070C0"/>
                </a:solidFill>
              </a:rPr>
              <a:t>Descrierea </a:t>
            </a:r>
            <a:r>
              <a:rPr lang="ro-RO" b="1" i="1" dirty="0">
                <a:solidFill>
                  <a:srgbClr val="0070C0"/>
                </a:solidFill>
              </a:rPr>
              <a:t>implementării: </a:t>
            </a:r>
            <a:r>
              <a:rPr lang="ro-RO" dirty="0"/>
              <a:t>Este folosit pentru a preciza în detaliu soluția de implementare ținând cont de constrângerile tehnice fizice. </a:t>
            </a:r>
            <a:r>
              <a:rPr lang="ro-RO" dirty="0" smtClean="0"/>
              <a:t> De menționat că Modelele </a:t>
            </a:r>
            <a:r>
              <a:rPr lang="ro-RO" dirty="0"/>
              <a:t>operaționale sunt definite la acest nivel.</a:t>
            </a:r>
            <a:endParaRPr lang="ru-RU" dirty="0"/>
          </a:p>
        </p:txBody>
      </p:sp>
    </p:spTree>
    <p:extLst>
      <p:ext uri="{BB962C8B-B14F-4D97-AF65-F5344CB8AC3E}">
        <p14:creationId xmlns:p14="http://schemas.microsoft.com/office/powerpoint/2010/main" val="3119914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74073"/>
            <a:ext cx="10515600" cy="5802890"/>
          </a:xfrm>
        </p:spPr>
        <p:txBody>
          <a:bodyPr>
            <a:normAutofit/>
          </a:bodyPr>
          <a:lstStyle/>
          <a:p>
            <a:endParaRPr lang="ro-RO" sz="3600" b="1" i="1" dirty="0" smtClean="0"/>
          </a:p>
          <a:p>
            <a:r>
              <a:rPr lang="ro-RO" sz="3600" b="1" i="1" dirty="0" smtClean="0"/>
              <a:t>Literatura </a:t>
            </a:r>
            <a:r>
              <a:rPr lang="ro-RO" sz="3600" b="1" i="1" dirty="0"/>
              <a:t>din ultimii ani este inundată de articole orientate spre identificarea unui metamodel şi unificarea conceptelor general valabile pentru modelarea întreprinderii. </a:t>
            </a:r>
            <a:endParaRPr lang="ro-RO" sz="3600" b="1" i="1" dirty="0" smtClean="0"/>
          </a:p>
          <a:p>
            <a:pPr marL="0" indent="0">
              <a:buNone/>
            </a:pPr>
            <a:r>
              <a:rPr lang="ro-RO" sz="3600" b="1" i="1" dirty="0" smtClean="0"/>
              <a:t>Iată </a:t>
            </a:r>
            <a:r>
              <a:rPr lang="ro-RO" sz="3600" b="1" i="1" dirty="0"/>
              <a:t>doar câteva iniţiative:</a:t>
            </a:r>
            <a:br>
              <a:rPr lang="ro-RO" sz="3600" b="1" i="1" dirty="0"/>
            </a:br>
            <a:endParaRPr lang="ru-RU" sz="3600" b="1" i="1" dirty="0"/>
          </a:p>
        </p:txBody>
      </p:sp>
    </p:spTree>
    <p:extLst>
      <p:ext uri="{BB962C8B-B14F-4D97-AF65-F5344CB8AC3E}">
        <p14:creationId xmlns:p14="http://schemas.microsoft.com/office/powerpoint/2010/main" val="463636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15636"/>
            <a:ext cx="10515600" cy="5761327"/>
          </a:xfrm>
        </p:spPr>
        <p:txBody>
          <a:bodyPr/>
          <a:lstStyle/>
          <a:p>
            <a:pPr>
              <a:buFont typeface="Wingdings" panose="05000000000000000000" pitchFamily="2" charset="2"/>
              <a:buChar char="Ø"/>
            </a:pPr>
            <a:r>
              <a:rPr lang="ro-RO" dirty="0" smtClean="0"/>
              <a:t> propunerea </a:t>
            </a:r>
            <a:r>
              <a:rPr lang="ro-RO" dirty="0"/>
              <a:t>de unificare a modelelor ERP (PURDUE, BAAN, SAP); </a:t>
            </a:r>
            <a:endParaRPr lang="ro-RO" dirty="0" smtClean="0"/>
          </a:p>
          <a:p>
            <a:pPr>
              <a:buFont typeface="Wingdings" panose="05000000000000000000" pitchFamily="2" charset="2"/>
              <a:buChar char="Ø"/>
            </a:pPr>
            <a:r>
              <a:rPr lang="ro-RO" dirty="0" smtClean="0"/>
              <a:t> </a:t>
            </a:r>
            <a:r>
              <a:rPr lang="ro-RO" dirty="0"/>
              <a:t>construirea unei baze teoretice unice, necesitatea introducerii elementelor de QS (Quality of Service), perspective multiple care să includă şi perspectiva economcă; </a:t>
            </a:r>
            <a:endParaRPr lang="ro-RO" dirty="0" smtClean="0"/>
          </a:p>
          <a:p>
            <a:pPr>
              <a:buFont typeface="Wingdings" panose="05000000000000000000" pitchFamily="2" charset="2"/>
              <a:buChar char="Ø"/>
            </a:pPr>
            <a:r>
              <a:rPr lang="ro-RO" dirty="0" smtClean="0"/>
              <a:t> </a:t>
            </a:r>
            <a:r>
              <a:rPr lang="ro-RO" dirty="0"/>
              <a:t>object Process Metodology, obiectele (ce?) şi procesele (cum?) sunt </a:t>
            </a:r>
            <a:r>
              <a:rPr lang="ro-RO" i="1" dirty="0"/>
              <a:t>primitive de modelare</a:t>
            </a:r>
            <a:r>
              <a:rPr lang="ro-RO" dirty="0"/>
              <a:t> cu importanţă egală, dar </a:t>
            </a:r>
            <a:r>
              <a:rPr lang="ro-RO" b="1" i="1" dirty="0">
                <a:solidFill>
                  <a:srgbClr val="0070C0"/>
                </a:solidFill>
              </a:rPr>
              <a:t>un proces nu poate exista decât dacă transformă un anumit obiect</a:t>
            </a:r>
            <a:r>
              <a:rPr lang="ro-RO" dirty="0"/>
              <a:t>. Metodologia introduce un nou formalism graphic; </a:t>
            </a:r>
            <a:endParaRPr lang="ro-RO" dirty="0" smtClean="0"/>
          </a:p>
          <a:p>
            <a:pPr>
              <a:buFont typeface="Wingdings" panose="05000000000000000000" pitchFamily="2" charset="2"/>
              <a:buChar char="Ø"/>
            </a:pPr>
            <a:r>
              <a:rPr lang="ro-RO" dirty="0" smtClean="0"/>
              <a:t> </a:t>
            </a:r>
            <a:r>
              <a:rPr lang="ro-RO" dirty="0"/>
              <a:t>Levi&amp;Arsanjani, încearcă definirea unei metodologii de armonizare a arhitecturii afacerii cu cea software, pornind de la concepte organizaţionale precum: </a:t>
            </a:r>
            <a:r>
              <a:rPr lang="ro-RO" b="1" i="1" dirty="0">
                <a:solidFill>
                  <a:srgbClr val="0070C0"/>
                </a:solidFill>
              </a:rPr>
              <a:t>entităţi de întreprindere, obiective, procese, reguli economice;</a:t>
            </a:r>
            <a:r>
              <a:rPr lang="ro-RO" dirty="0"/>
              <a:t/>
            </a:r>
            <a:br>
              <a:rPr lang="ro-RO" dirty="0"/>
            </a:br>
            <a:endParaRPr lang="ru-RU" dirty="0"/>
          </a:p>
        </p:txBody>
      </p:sp>
    </p:spTree>
    <p:extLst>
      <p:ext uri="{BB962C8B-B14F-4D97-AF65-F5344CB8AC3E}">
        <p14:creationId xmlns:p14="http://schemas.microsoft.com/office/powerpoint/2010/main" val="1550727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18655"/>
            <a:ext cx="10515600" cy="5858308"/>
          </a:xfrm>
        </p:spPr>
        <p:txBody>
          <a:bodyPr/>
          <a:lstStyle/>
          <a:p>
            <a:pPr>
              <a:buFont typeface="Wingdings" panose="05000000000000000000" pitchFamily="2" charset="2"/>
              <a:buChar char="Ø"/>
            </a:pPr>
            <a:r>
              <a:rPr lang="ro-RO" dirty="0" smtClean="0"/>
              <a:t> </a:t>
            </a:r>
            <a:r>
              <a:rPr lang="ro-RO" dirty="0"/>
              <a:t>modelarea întreprinderii pornind de la o arhitectură SOA (Service Oriented Architecture) şi </a:t>
            </a:r>
            <a:r>
              <a:rPr lang="ro-RO" b="1" i="1" dirty="0">
                <a:solidFill>
                  <a:srgbClr val="0070C0"/>
                </a:solidFill>
              </a:rPr>
              <a:t>un metamodel ce extinde UML</a:t>
            </a:r>
            <a:r>
              <a:rPr lang="ro-RO" dirty="0"/>
              <a:t>, cu următoarele stereotipuri: </a:t>
            </a:r>
            <a:r>
              <a:rPr lang="ro-RO" i="1" dirty="0"/>
              <a:t>resurse, produs, proces, operaţii, reguli</a:t>
            </a:r>
            <a:r>
              <a:rPr lang="ro-RO" dirty="0"/>
              <a:t/>
            </a:r>
            <a:br>
              <a:rPr lang="ro-RO" dirty="0"/>
            </a:br>
            <a:r>
              <a:rPr lang="ro-RO" i="1" dirty="0"/>
              <a:t>(şi mecanism de priorităţi), roluri (actori), context (obiective şi set de reguli);</a:t>
            </a:r>
            <a:r>
              <a:rPr lang="ro-RO" dirty="0"/>
              <a:t> </a:t>
            </a:r>
            <a:endParaRPr lang="ro-RO" dirty="0" smtClean="0"/>
          </a:p>
          <a:p>
            <a:pPr>
              <a:buFont typeface="Wingdings" panose="05000000000000000000" pitchFamily="2" charset="2"/>
              <a:buChar char="Ø"/>
            </a:pPr>
            <a:r>
              <a:rPr lang="ro-RO" dirty="0" smtClean="0"/>
              <a:t>metamodel </a:t>
            </a:r>
            <a:r>
              <a:rPr lang="ro-RO" dirty="0"/>
              <a:t>UML </a:t>
            </a:r>
            <a:r>
              <a:rPr lang="ro-RO" b="1" i="1" dirty="0">
                <a:solidFill>
                  <a:srgbClr val="0070C0"/>
                </a:solidFill>
              </a:rPr>
              <a:t>ce descrie relaţiile dintre </a:t>
            </a:r>
            <a:r>
              <a:rPr lang="ro-RO" dirty="0"/>
              <a:t>următoarele concepte de modelare: </a:t>
            </a:r>
            <a:endParaRPr lang="ro-RO" dirty="0" smtClean="0"/>
          </a:p>
          <a:p>
            <a:pPr marL="0" indent="0">
              <a:buNone/>
            </a:pPr>
            <a:r>
              <a:rPr lang="ro-RO" b="1" i="1" dirty="0" smtClean="0">
                <a:solidFill>
                  <a:srgbClr val="0070C0"/>
                </a:solidFill>
              </a:rPr>
              <a:t>- proces </a:t>
            </a:r>
            <a:r>
              <a:rPr lang="ro-RO" b="1" i="1" dirty="0">
                <a:solidFill>
                  <a:srgbClr val="0070C0"/>
                </a:solidFill>
              </a:rPr>
              <a:t>economic </a:t>
            </a:r>
            <a:r>
              <a:rPr lang="ro-RO" dirty="0"/>
              <a:t>(activităţi executate într-o anumită ordine, dependente de anumite condiţii şi evenimente), </a:t>
            </a:r>
            <a:endParaRPr lang="ro-RO" dirty="0" smtClean="0"/>
          </a:p>
          <a:p>
            <a:pPr marL="0" indent="0">
              <a:buNone/>
            </a:pPr>
            <a:r>
              <a:rPr lang="ro-RO" b="1" i="1" dirty="0" smtClean="0">
                <a:solidFill>
                  <a:srgbClr val="0070C0"/>
                </a:solidFill>
              </a:rPr>
              <a:t>- activităţi</a:t>
            </a:r>
            <a:r>
              <a:rPr lang="ro-RO" dirty="0" smtClean="0"/>
              <a:t> </a:t>
            </a:r>
            <a:r>
              <a:rPr lang="ro-RO" dirty="0"/>
              <a:t>(paşi ai procesului), </a:t>
            </a:r>
            <a:endParaRPr lang="ro-RO" dirty="0" smtClean="0"/>
          </a:p>
          <a:p>
            <a:pPr marL="0" indent="0">
              <a:buNone/>
            </a:pPr>
            <a:r>
              <a:rPr lang="ro-RO" b="1" i="1" dirty="0" smtClean="0">
                <a:solidFill>
                  <a:srgbClr val="0070C0"/>
                </a:solidFill>
              </a:rPr>
              <a:t>- eveniment</a:t>
            </a:r>
            <a:r>
              <a:rPr lang="ro-RO" dirty="0" smtClean="0"/>
              <a:t> </a:t>
            </a:r>
            <a:r>
              <a:rPr lang="ro-RO" dirty="0"/>
              <a:t>(activează un proces sau este generat de acesta), </a:t>
            </a:r>
            <a:endParaRPr lang="ro-RO" dirty="0" smtClean="0"/>
          </a:p>
          <a:p>
            <a:pPr marL="0" indent="0">
              <a:buNone/>
            </a:pPr>
            <a:r>
              <a:rPr lang="ro-RO" b="1" i="1" dirty="0" smtClean="0">
                <a:solidFill>
                  <a:srgbClr val="0070C0"/>
                </a:solidFill>
              </a:rPr>
              <a:t>- resurse</a:t>
            </a:r>
            <a:r>
              <a:rPr lang="ro-RO" b="1" i="1" dirty="0">
                <a:solidFill>
                  <a:srgbClr val="0070C0"/>
                </a:solidFill>
              </a:rPr>
              <a:t>, scop, reguli economice</a:t>
            </a:r>
            <a:r>
              <a:rPr lang="ro-RO" dirty="0"/>
              <a:t>;</a:t>
            </a:r>
            <a:br>
              <a:rPr lang="ro-RO" dirty="0"/>
            </a:br>
            <a:endParaRPr lang="ru-RU" dirty="0"/>
          </a:p>
        </p:txBody>
      </p:sp>
    </p:spTree>
    <p:extLst>
      <p:ext uri="{BB962C8B-B14F-4D97-AF65-F5344CB8AC3E}">
        <p14:creationId xmlns:p14="http://schemas.microsoft.com/office/powerpoint/2010/main" val="4019693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066372" y="2036619"/>
            <a:ext cx="8762379" cy="4612698"/>
          </a:xfrm>
          <a:prstGeom prst="rect">
            <a:avLst/>
          </a:prstGeom>
        </p:spPr>
      </p:pic>
      <p:sp>
        <p:nvSpPr>
          <p:cNvPr id="5" name="TextBox 4"/>
          <p:cNvSpPr txBox="1"/>
          <p:nvPr/>
        </p:nvSpPr>
        <p:spPr>
          <a:xfrm>
            <a:off x="221673" y="235527"/>
            <a:ext cx="11734800" cy="1569660"/>
          </a:xfrm>
          <a:prstGeom prst="rect">
            <a:avLst/>
          </a:prstGeom>
          <a:noFill/>
        </p:spPr>
        <p:txBody>
          <a:bodyPr wrap="square" rtlCol="0">
            <a:spAutoFit/>
          </a:bodyPr>
          <a:lstStyle/>
          <a:p>
            <a:r>
              <a:rPr lang="ro-RO" sz="2400" b="1" i="1" dirty="0">
                <a:solidFill>
                  <a:srgbClr val="C00000"/>
                </a:solidFill>
              </a:rPr>
              <a:t>metamodelul olandez </a:t>
            </a:r>
            <a:r>
              <a:rPr lang="ro-RO" sz="2400" b="1" dirty="0" smtClean="0"/>
              <a:t>, </a:t>
            </a:r>
            <a:r>
              <a:rPr lang="ro-RO" sz="2400" b="1" dirty="0"/>
              <a:t>o abordare ce constă în definirea de concepte general valabile pentru a descrie aspecte ale unui sistem, precum structura, comportamentul şi informaţiile pentru trei perspective de modelare preluate de la standardul ISO 10746 (modelul economic, aplicaţii, tehnologii</a:t>
            </a:r>
            <a:r>
              <a:rPr lang="ro-RO" sz="2400" b="1" dirty="0" smtClean="0"/>
              <a:t>).</a:t>
            </a:r>
            <a:endParaRPr lang="ru-RU" sz="2400" dirty="0"/>
          </a:p>
        </p:txBody>
      </p:sp>
      <p:sp>
        <p:nvSpPr>
          <p:cNvPr id="6" name="TextBox 5"/>
          <p:cNvSpPr txBox="1"/>
          <p:nvPr/>
        </p:nvSpPr>
        <p:spPr>
          <a:xfrm>
            <a:off x="360218" y="3228109"/>
            <a:ext cx="3186546" cy="1200329"/>
          </a:xfrm>
          <a:prstGeom prst="rect">
            <a:avLst/>
          </a:prstGeom>
          <a:noFill/>
        </p:spPr>
        <p:txBody>
          <a:bodyPr wrap="square" rtlCol="0">
            <a:spAutoFit/>
          </a:bodyPr>
          <a:lstStyle/>
          <a:p>
            <a:r>
              <a:rPr lang="it-IT" sz="2400" b="1" i="1" dirty="0">
                <a:solidFill>
                  <a:srgbClr val="0070C0"/>
                </a:solidFill>
              </a:rPr>
              <a:t>Standardele asigură interoperabilitatea prin consens </a:t>
            </a:r>
            <a:r>
              <a:rPr lang="it-IT" sz="2400" b="1" i="1" dirty="0" smtClean="0">
                <a:solidFill>
                  <a:srgbClr val="0070C0"/>
                </a:solidFill>
              </a:rPr>
              <a:t>semantic</a:t>
            </a:r>
            <a:endParaRPr lang="ru-RU" sz="2400" b="1" i="1" dirty="0">
              <a:solidFill>
                <a:srgbClr val="0070C0"/>
              </a:solidFill>
            </a:endParaRPr>
          </a:p>
        </p:txBody>
      </p:sp>
    </p:spTree>
    <p:extLst>
      <p:ext uri="{BB962C8B-B14F-4D97-AF65-F5344CB8AC3E}">
        <p14:creationId xmlns:p14="http://schemas.microsoft.com/office/powerpoint/2010/main" val="64001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Заголовок 1"/>
          <p:cNvSpPr>
            <a:spLocks noGrp="1"/>
          </p:cNvSpPr>
          <p:nvPr>
            <p:ph type="title"/>
          </p:nvPr>
        </p:nvSpPr>
        <p:spPr>
          <a:xfrm>
            <a:off x="2133600" y="228601"/>
            <a:ext cx="8153400" cy="823913"/>
          </a:xfrm>
        </p:spPr>
        <p:txBody>
          <a:bodyPr/>
          <a:lstStyle/>
          <a:p>
            <a:pPr algn="ctr"/>
            <a:r>
              <a:rPr lang="ro-RO" altLang="ru-RU" b="1" smtClean="0">
                <a:solidFill>
                  <a:srgbClr val="000000"/>
                </a:solidFill>
                <a:latin typeface="Times New Roman" panose="02020603050405020304" pitchFamily="18" charset="0"/>
              </a:rPr>
              <a:t>reglementării tehnice </a:t>
            </a:r>
            <a:endParaRPr lang="ru-RU" altLang="ru-RU" smtClean="0"/>
          </a:p>
        </p:txBody>
      </p:sp>
      <p:graphicFrame>
        <p:nvGraphicFramePr>
          <p:cNvPr id="3" name="Таблица 2"/>
          <p:cNvGraphicFramePr>
            <a:graphicFrameLocks noGrp="1"/>
          </p:cNvGraphicFramePr>
          <p:nvPr/>
        </p:nvGraphicFramePr>
        <p:xfrm>
          <a:off x="1847850" y="1628776"/>
          <a:ext cx="8820150" cy="4752976"/>
        </p:xfrm>
        <a:graphic>
          <a:graphicData uri="http://schemas.openxmlformats.org/drawingml/2006/table">
            <a:tbl>
              <a:tblPr/>
              <a:tblGrid>
                <a:gridCol w="8820150"/>
              </a:tblGrid>
              <a:tr h="1232750">
                <a:tc>
                  <a:txBody>
                    <a:bodyPr/>
                    <a:lstStyle/>
                    <a:p>
                      <a:pPr algn="ctr"/>
                      <a:r>
                        <a:rPr lang="ro-RO" sz="3200" b="1" dirty="0">
                          <a:solidFill>
                            <a:srgbClr val="000000"/>
                          </a:solidFill>
                          <a:effectLst/>
                          <a:latin typeface="Times New Roman" panose="02020603050405020304" pitchFamily="18" charset="0"/>
                        </a:rPr>
                        <a:t>MINISTERUL DEZVOLTĂRII INFORMAŢIONALE</a:t>
                      </a:r>
                      <a:endParaRPr lang="ro-RO" sz="3200" dirty="0">
                        <a:solidFill>
                          <a:srgbClr val="000000"/>
                        </a:solidFill>
                        <a:effectLst/>
                        <a:latin typeface="Times New Roman" panose="02020603050405020304" pitchFamily="18" charset="0"/>
                      </a:endParaRPr>
                    </a:p>
                  </a:txBody>
                  <a:tcPr marL="76197" marR="76197" marT="76207" marB="76207" anchor="ctr">
                    <a:lnL>
                      <a:noFill/>
                    </a:lnL>
                    <a:lnR>
                      <a:noFill/>
                    </a:lnR>
                    <a:lnT>
                      <a:noFill/>
                    </a:lnT>
                    <a:lnB>
                      <a:noFill/>
                    </a:lnB>
                  </a:tcPr>
                </a:tc>
              </a:tr>
              <a:tr h="1754395">
                <a:tc>
                  <a:txBody>
                    <a:bodyPr/>
                    <a:lstStyle/>
                    <a:p>
                      <a:pPr algn="ctr"/>
                      <a:r>
                        <a:rPr lang="nn-NO" sz="3200" b="1" dirty="0">
                          <a:solidFill>
                            <a:srgbClr val="000000"/>
                          </a:solidFill>
                          <a:effectLst/>
                          <a:latin typeface="Times New Roman" panose="02020603050405020304" pitchFamily="18" charset="0"/>
                        </a:rPr>
                        <a:t>ORDIN</a:t>
                      </a:r>
                      <a:r>
                        <a:rPr lang="nn-NO" sz="3200" dirty="0">
                          <a:solidFill>
                            <a:srgbClr val="000000"/>
                          </a:solidFill>
                          <a:effectLst/>
                          <a:latin typeface="Times New Roman" panose="02020603050405020304" pitchFamily="18" charset="0"/>
                        </a:rPr>
                        <a:t> Nr. 78 </a:t>
                      </a:r>
                      <a:br>
                        <a:rPr lang="nn-NO" sz="3200" dirty="0">
                          <a:solidFill>
                            <a:srgbClr val="000000"/>
                          </a:solidFill>
                          <a:effectLst/>
                          <a:latin typeface="Times New Roman" panose="02020603050405020304" pitchFamily="18" charset="0"/>
                        </a:rPr>
                      </a:br>
                      <a:r>
                        <a:rPr lang="nn-NO" sz="3200" dirty="0">
                          <a:solidFill>
                            <a:srgbClr val="000000"/>
                          </a:solidFill>
                          <a:effectLst/>
                          <a:latin typeface="Times New Roman" panose="02020603050405020304" pitchFamily="18" charset="0"/>
                        </a:rPr>
                        <a:t>din  01.06.2006</a:t>
                      </a:r>
                    </a:p>
                  </a:txBody>
                  <a:tcPr marL="76197" marR="76197" marT="76207" marB="76207" anchor="ctr">
                    <a:lnL>
                      <a:noFill/>
                    </a:lnL>
                    <a:lnR>
                      <a:noFill/>
                    </a:lnR>
                    <a:lnT>
                      <a:noFill/>
                    </a:lnT>
                    <a:lnB>
                      <a:noFill/>
                    </a:lnB>
                  </a:tcPr>
                </a:tc>
              </a:tr>
              <a:tr h="1765831">
                <a:tc>
                  <a:txBody>
                    <a:bodyPr/>
                    <a:lstStyle/>
                    <a:p>
                      <a:pPr algn="ctr"/>
                      <a:r>
                        <a:rPr lang="ro-RO" sz="3200" b="1" dirty="0">
                          <a:solidFill>
                            <a:srgbClr val="000000"/>
                          </a:solidFill>
                          <a:effectLst/>
                          <a:latin typeface="Times New Roman" panose="02020603050405020304" pitchFamily="18" charset="0"/>
                        </a:rPr>
                        <a:t>cu privire la aprobarea reglementării tehnice "Procesele ciclului </a:t>
                      </a:r>
                      <a:r>
                        <a:rPr lang="ro-RO" sz="3200" b="1" dirty="0" smtClean="0">
                          <a:solidFill>
                            <a:srgbClr val="000000"/>
                          </a:solidFill>
                          <a:effectLst/>
                          <a:latin typeface="Times New Roman" panose="02020603050405020304" pitchFamily="18" charset="0"/>
                        </a:rPr>
                        <a:t> de </a:t>
                      </a:r>
                      <a:r>
                        <a:rPr lang="ro-RO" sz="3200" b="1" dirty="0">
                          <a:solidFill>
                            <a:srgbClr val="000000"/>
                          </a:solidFill>
                          <a:effectLst/>
                          <a:latin typeface="Times New Roman" panose="02020603050405020304" pitchFamily="18" charset="0"/>
                        </a:rPr>
                        <a:t>viaţă al </a:t>
                      </a:r>
                      <a:r>
                        <a:rPr lang="ro-RO" sz="3200" b="1" dirty="0" smtClean="0">
                          <a:solidFill>
                            <a:srgbClr val="000000"/>
                          </a:solidFill>
                          <a:effectLst/>
                          <a:latin typeface="Times New Roman" panose="02020603050405020304" pitchFamily="18" charset="0"/>
                        </a:rPr>
                        <a:t>software-ului„</a:t>
                      </a:r>
                    </a:p>
                    <a:p>
                      <a:pPr algn="ctr"/>
                      <a:r>
                        <a:rPr lang="ro-RO" sz="3200" b="1" dirty="0" smtClean="0">
                          <a:solidFill>
                            <a:srgbClr val="000000"/>
                          </a:solidFill>
                          <a:effectLst/>
                          <a:latin typeface="Times New Roman" panose="02020603050405020304" pitchFamily="18" charset="0"/>
                        </a:rPr>
                        <a:t>RT </a:t>
                      </a:r>
                      <a:r>
                        <a:rPr lang="ro-RO" sz="3200" b="1" dirty="0">
                          <a:solidFill>
                            <a:srgbClr val="000000"/>
                          </a:solidFill>
                          <a:effectLst/>
                          <a:latin typeface="Times New Roman" panose="02020603050405020304" pitchFamily="18" charset="0"/>
                        </a:rPr>
                        <a:t>38370656 - </a:t>
                      </a:r>
                      <a:r>
                        <a:rPr lang="ro-RO" sz="3200" b="1" dirty="0" smtClean="0">
                          <a:solidFill>
                            <a:srgbClr val="000000"/>
                          </a:solidFill>
                          <a:effectLst/>
                          <a:latin typeface="Times New Roman" panose="02020603050405020304" pitchFamily="18" charset="0"/>
                        </a:rPr>
                        <a:t>002:2006</a:t>
                      </a:r>
                      <a:endParaRPr lang="ro-RO" sz="3200" b="1" dirty="0">
                        <a:solidFill>
                          <a:srgbClr val="000000"/>
                        </a:solidFill>
                        <a:effectLst/>
                        <a:latin typeface="Times New Roman" panose="02020603050405020304" pitchFamily="18" charset="0"/>
                      </a:endParaRPr>
                    </a:p>
                  </a:txBody>
                  <a:tcPr marL="76197" marR="76197" marT="76207" marB="76207" anchor="ctr">
                    <a:lnL>
                      <a:noFill/>
                    </a:lnL>
                    <a:lnR>
                      <a:noFill/>
                    </a:lnR>
                    <a:lnT>
                      <a:noFill/>
                    </a:lnT>
                    <a:lnB>
                      <a:noFill/>
                    </a:lnB>
                  </a:tcPr>
                </a:tc>
              </a:tr>
            </a:tbl>
          </a:graphicData>
        </a:graphic>
      </p:graphicFrame>
    </p:spTree>
    <p:extLst>
      <p:ext uri="{BB962C8B-B14F-4D97-AF65-F5344CB8AC3E}">
        <p14:creationId xmlns:p14="http://schemas.microsoft.com/office/powerpoint/2010/main" val="8361048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10837" y="332509"/>
            <a:ext cx="11762508" cy="6234546"/>
          </a:xfrm>
        </p:spPr>
        <p:txBody>
          <a:bodyPr>
            <a:normAutofit/>
          </a:bodyPr>
          <a:lstStyle/>
          <a:p>
            <a:r>
              <a:rPr lang="ro-RO" b="1" dirty="0"/>
              <a:t>Standarde în modelarea antreprizei</a:t>
            </a:r>
            <a:r>
              <a:rPr lang="ro-RO" dirty="0"/>
              <a:t> </a:t>
            </a:r>
            <a:endParaRPr lang="ro-RO" dirty="0" smtClean="0"/>
          </a:p>
          <a:p>
            <a:r>
              <a:rPr lang="ro-RO" dirty="0" smtClean="0"/>
              <a:t>Conform </a:t>
            </a:r>
            <a:r>
              <a:rPr lang="ro-RO" dirty="0"/>
              <a:t>Ghidului ISO/CEI 2 din 1996, </a:t>
            </a:r>
            <a:r>
              <a:rPr lang="ro-RO" dirty="0" smtClean="0"/>
              <a:t>- </a:t>
            </a:r>
            <a:r>
              <a:rPr lang="ro-RO" b="1" i="1" dirty="0" smtClean="0">
                <a:solidFill>
                  <a:srgbClr val="002060"/>
                </a:solidFill>
              </a:rPr>
              <a:t>standardul </a:t>
            </a:r>
            <a:r>
              <a:rPr lang="ro-RO" b="1" i="1" dirty="0">
                <a:solidFill>
                  <a:srgbClr val="002060"/>
                </a:solidFill>
              </a:rPr>
              <a:t>este un document, stabilit prin consens </a:t>
            </a:r>
            <a:r>
              <a:rPr lang="ro-RO" b="1" i="1" dirty="0" smtClean="0">
                <a:solidFill>
                  <a:srgbClr val="002060"/>
                </a:solidFill>
              </a:rPr>
              <a:t>şi aprobat </a:t>
            </a:r>
            <a:r>
              <a:rPr lang="ro-RO" b="1" i="1" dirty="0">
                <a:solidFill>
                  <a:srgbClr val="002060"/>
                </a:solidFill>
              </a:rPr>
              <a:t>de către un organism recunoscut, care asigură, pentru uz comun şi repetat, reguli, </a:t>
            </a:r>
            <a:r>
              <a:rPr lang="ro-RO" b="1" i="1" dirty="0" smtClean="0">
                <a:solidFill>
                  <a:srgbClr val="002060"/>
                </a:solidFill>
              </a:rPr>
              <a:t>linii directoare </a:t>
            </a:r>
            <a:r>
              <a:rPr lang="ro-RO" b="1" i="1" dirty="0">
                <a:solidFill>
                  <a:srgbClr val="002060"/>
                </a:solidFill>
              </a:rPr>
              <a:t>sau caracteristici pentru activităţi sau rezultatele lor cu scopul de a se obţine </a:t>
            </a:r>
            <a:r>
              <a:rPr lang="ro-RO" b="1" i="1" dirty="0" smtClean="0">
                <a:solidFill>
                  <a:srgbClr val="002060"/>
                </a:solidFill>
              </a:rPr>
              <a:t>gradul optim </a:t>
            </a:r>
            <a:r>
              <a:rPr lang="ro-RO" b="1" i="1" dirty="0">
                <a:solidFill>
                  <a:srgbClr val="002060"/>
                </a:solidFill>
              </a:rPr>
              <a:t>de ordine într-un anumit context.</a:t>
            </a:r>
            <a:r>
              <a:rPr lang="ro-RO" b="1" dirty="0">
                <a:solidFill>
                  <a:srgbClr val="002060"/>
                </a:solidFill>
              </a:rPr>
              <a:t> </a:t>
            </a:r>
            <a:endParaRPr lang="ro-RO" b="1" dirty="0" smtClean="0">
              <a:solidFill>
                <a:srgbClr val="002060"/>
              </a:solidFill>
            </a:endParaRPr>
          </a:p>
          <a:p>
            <a:r>
              <a:rPr lang="ro-RO" b="1" i="1" dirty="0" smtClean="0">
                <a:solidFill>
                  <a:srgbClr val="C00000"/>
                </a:solidFill>
              </a:rPr>
              <a:t>Standardul este:</a:t>
            </a:r>
          </a:p>
          <a:p>
            <a:pPr>
              <a:buFontTx/>
              <a:buChar char="-"/>
            </a:pPr>
            <a:r>
              <a:rPr lang="ro-RO" b="1" i="1" dirty="0" smtClean="0">
                <a:solidFill>
                  <a:srgbClr val="C00000"/>
                </a:solidFill>
              </a:rPr>
              <a:t>documentul </a:t>
            </a:r>
            <a:r>
              <a:rPr lang="ro-RO" b="1" i="1" dirty="0">
                <a:solidFill>
                  <a:srgbClr val="C00000"/>
                </a:solidFill>
              </a:rPr>
              <a:t>de referinţă şi trebuie să stea la baza politicilor şi practicilor companiilor de proiectare, </a:t>
            </a:r>
            <a:endParaRPr lang="ro-RO" b="1" i="1" dirty="0" smtClean="0">
              <a:solidFill>
                <a:srgbClr val="C00000"/>
              </a:solidFill>
            </a:endParaRPr>
          </a:p>
          <a:p>
            <a:pPr>
              <a:buFontTx/>
              <a:buChar char="-"/>
            </a:pPr>
            <a:r>
              <a:rPr lang="ro-RO" b="1" i="1" dirty="0" smtClean="0">
                <a:solidFill>
                  <a:srgbClr val="C00000"/>
                </a:solidFill>
              </a:rPr>
              <a:t>este </a:t>
            </a:r>
            <a:r>
              <a:rPr lang="ro-RO" b="1" i="1" dirty="0">
                <a:solidFill>
                  <a:srgbClr val="C00000"/>
                </a:solidFill>
              </a:rPr>
              <a:t>cea mai bună şi cea mai simplă cale posibilă pentru a comunica, pentru cunoaşterea nivelului etnic unanim acceptat pe plan naţional, european sau internaţional în domeniul de activitate al oricărei companii sau organizaţii.</a:t>
            </a:r>
            <a:r>
              <a:rPr lang="ro-RO" dirty="0"/>
              <a:t> </a:t>
            </a:r>
            <a:endParaRPr lang="ro-RO" dirty="0" smtClean="0"/>
          </a:p>
          <a:p>
            <a:r>
              <a:rPr lang="ro-RO" dirty="0"/>
              <a:t/>
            </a:r>
            <a:br>
              <a:rPr lang="ro-RO" dirty="0"/>
            </a:br>
            <a:endParaRPr lang="ru-RU" dirty="0"/>
          </a:p>
        </p:txBody>
      </p:sp>
    </p:spTree>
    <p:extLst>
      <p:ext uri="{BB962C8B-B14F-4D97-AF65-F5344CB8AC3E}">
        <p14:creationId xmlns:p14="http://schemas.microsoft.com/office/powerpoint/2010/main" val="1961960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01782"/>
            <a:ext cx="11007436" cy="5775181"/>
          </a:xfrm>
        </p:spPr>
        <p:txBody>
          <a:bodyPr>
            <a:normAutofit fontScale="92500" lnSpcReduction="20000"/>
          </a:bodyPr>
          <a:lstStyle/>
          <a:p>
            <a:endParaRPr lang="ro-RO" dirty="0" smtClean="0"/>
          </a:p>
          <a:p>
            <a:r>
              <a:rPr lang="ro-RO" b="1" i="1" dirty="0" smtClean="0">
                <a:solidFill>
                  <a:srgbClr val="0070C0"/>
                </a:solidFill>
              </a:rPr>
              <a:t>În </a:t>
            </a:r>
            <a:r>
              <a:rPr lang="ro-RO" b="1" i="1" dirty="0">
                <a:solidFill>
                  <a:srgbClr val="0070C0"/>
                </a:solidFill>
              </a:rPr>
              <a:t>particular, la elaborarea sistemelor informaţionale fără respectarea standardelor din domeniu nu vom obţine interoperabilitate</a:t>
            </a:r>
            <a:r>
              <a:rPr lang="ro-RO" dirty="0"/>
              <a:t>. </a:t>
            </a:r>
            <a:endParaRPr lang="ro-RO" dirty="0" smtClean="0"/>
          </a:p>
          <a:p>
            <a:r>
              <a:rPr lang="ro-RO" dirty="0" smtClean="0"/>
              <a:t>Precum este menționat de Kosanke:</a:t>
            </a:r>
          </a:p>
          <a:p>
            <a:r>
              <a:rPr lang="ro-RO" b="1" i="1" dirty="0"/>
              <a:t>”</a:t>
            </a:r>
            <a:r>
              <a:rPr lang="en-US" b="1" i="1" dirty="0" err="1"/>
              <a:t>Fără</a:t>
            </a:r>
            <a:r>
              <a:rPr lang="en-US" b="1" i="1" dirty="0"/>
              <a:t> </a:t>
            </a:r>
            <a:r>
              <a:rPr lang="en-US" b="1" i="1" dirty="0" err="1"/>
              <a:t>standarde</a:t>
            </a:r>
            <a:r>
              <a:rPr lang="en-US" b="1" i="1" dirty="0"/>
              <a:t> nu </a:t>
            </a:r>
            <a:r>
              <a:rPr lang="en-US" b="1" i="1" dirty="0" err="1"/>
              <a:t>vom</a:t>
            </a:r>
            <a:r>
              <a:rPr lang="en-US" b="1" i="1" dirty="0"/>
              <a:t> </a:t>
            </a:r>
            <a:r>
              <a:rPr lang="en-US" b="1" i="1" dirty="0" err="1"/>
              <a:t>obţine</a:t>
            </a:r>
            <a:r>
              <a:rPr lang="en-US" b="1" i="1" dirty="0"/>
              <a:t> </a:t>
            </a:r>
            <a:r>
              <a:rPr lang="en-US" b="1" i="1" dirty="0" err="1"/>
              <a:t>interoperabilitate</a:t>
            </a:r>
            <a:r>
              <a:rPr lang="en-US" b="1" i="1" dirty="0"/>
              <a:t>” </a:t>
            </a:r>
            <a:r>
              <a:rPr lang="en-US" dirty="0"/>
              <a:t>[</a:t>
            </a:r>
            <a:r>
              <a:rPr lang="en-US" b="1" i="1" dirty="0" err="1">
                <a:solidFill>
                  <a:srgbClr val="C00000"/>
                </a:solidFill>
              </a:rPr>
              <a:t>Kosanke</a:t>
            </a:r>
            <a:r>
              <a:rPr lang="en-US" b="1" i="1" dirty="0">
                <a:solidFill>
                  <a:srgbClr val="C00000"/>
                </a:solidFill>
              </a:rPr>
              <a:t>, </a:t>
            </a:r>
            <a:r>
              <a:rPr lang="ro-RO" b="1" i="1" dirty="0">
                <a:solidFill>
                  <a:srgbClr val="C00000"/>
                </a:solidFill>
              </a:rPr>
              <a:t>”</a:t>
            </a:r>
            <a:r>
              <a:rPr lang="en-US" b="1" i="1" dirty="0" err="1">
                <a:solidFill>
                  <a:srgbClr val="C00000"/>
                </a:solidFill>
              </a:rPr>
              <a:t>Standardisation</a:t>
            </a:r>
            <a:r>
              <a:rPr lang="en-US" b="1" i="1" dirty="0">
                <a:solidFill>
                  <a:srgbClr val="C00000"/>
                </a:solidFill>
              </a:rPr>
              <a:t> in Interoperability</a:t>
            </a:r>
            <a:r>
              <a:rPr lang="ro-RO" b="1" i="1" dirty="0">
                <a:solidFill>
                  <a:srgbClr val="C00000"/>
                </a:solidFill>
              </a:rPr>
              <a:t>”</a:t>
            </a:r>
            <a:r>
              <a:rPr lang="en-US" b="1" i="1" dirty="0">
                <a:solidFill>
                  <a:srgbClr val="C00000"/>
                </a:solidFill>
              </a:rPr>
              <a:t> IMS Workshop Zürich, November 15/16, 2007</a:t>
            </a:r>
            <a:r>
              <a:rPr lang="en-US" b="1" i="1" dirty="0" smtClean="0">
                <a:solidFill>
                  <a:srgbClr val="C00000"/>
                </a:solidFill>
              </a:rPr>
              <a:t>].</a:t>
            </a:r>
            <a:endParaRPr lang="ro-RO" b="1" i="1" dirty="0" smtClean="0">
              <a:solidFill>
                <a:srgbClr val="C00000"/>
              </a:solidFill>
            </a:endParaRPr>
          </a:p>
          <a:p>
            <a:endParaRPr lang="ro-RO" b="1" i="1" dirty="0" smtClean="0">
              <a:solidFill>
                <a:srgbClr val="C00000"/>
              </a:solidFill>
            </a:endParaRPr>
          </a:p>
          <a:p>
            <a:r>
              <a:rPr lang="ro-RO" b="1" i="1" dirty="0" smtClean="0">
                <a:solidFill>
                  <a:srgbClr val="0070C0"/>
                </a:solidFill>
              </a:rPr>
              <a:t>Necesitatăți de a avea interoperabilitate:</a:t>
            </a:r>
          </a:p>
          <a:p>
            <a:pPr marL="0" indent="0">
              <a:buNone/>
            </a:pPr>
            <a:r>
              <a:rPr lang="ro-RO" b="1" i="1" dirty="0" smtClean="0">
                <a:solidFill>
                  <a:srgbClr val="C00000"/>
                </a:solidFill>
              </a:rPr>
              <a:t>- </a:t>
            </a:r>
            <a:r>
              <a:rPr lang="ro-RO" dirty="0" smtClean="0"/>
              <a:t>Introducerea TI </a:t>
            </a:r>
            <a:r>
              <a:rPr lang="ro-RO" dirty="0"/>
              <a:t>în industrie a dus la o multitudine </a:t>
            </a:r>
            <a:r>
              <a:rPr lang="ro-RO" dirty="0" smtClean="0"/>
              <a:t>de aplicații </a:t>
            </a:r>
            <a:r>
              <a:rPr lang="ro-RO" dirty="0"/>
              <a:t>eterogene de afaceri</a:t>
            </a:r>
          </a:p>
          <a:p>
            <a:pPr marL="0" indent="0">
              <a:buNone/>
            </a:pPr>
            <a:r>
              <a:rPr lang="ro-RO" dirty="0" smtClean="0"/>
              <a:t>-  </a:t>
            </a:r>
            <a:r>
              <a:rPr lang="ro-RO" dirty="0"/>
              <a:t>Eforturile de cercetare și dezvoltare pentru integrarea aplicațiilor au </a:t>
            </a:r>
            <a:r>
              <a:rPr lang="ro-RO" dirty="0" smtClean="0"/>
              <a:t>dat </a:t>
            </a:r>
            <a:r>
              <a:rPr lang="ro-RO" dirty="0"/>
              <a:t>doar soluții </a:t>
            </a:r>
            <a:r>
              <a:rPr lang="ro-RO" dirty="0" smtClean="0"/>
              <a:t>marginalizate datorate </a:t>
            </a:r>
            <a:r>
              <a:rPr lang="ro-RO" dirty="0"/>
              <a:t>evoluției continue a sistemelor de afaceri</a:t>
            </a:r>
          </a:p>
          <a:p>
            <a:pPr marL="0" indent="0">
              <a:buNone/>
            </a:pPr>
            <a:r>
              <a:rPr lang="ro-RO" dirty="0" smtClean="0"/>
              <a:t>- Apar </a:t>
            </a:r>
            <a:r>
              <a:rPr lang="ro-RO" dirty="0"/>
              <a:t>noi provocări prin globalizarea afacerilor </a:t>
            </a:r>
            <a:r>
              <a:rPr lang="ro-RO" dirty="0" smtClean="0"/>
              <a:t>cu necesarul </a:t>
            </a:r>
            <a:r>
              <a:rPr lang="ro-RO" dirty="0"/>
              <a:t>de </a:t>
            </a:r>
            <a:r>
              <a:rPr lang="ro-RO" dirty="0" smtClean="0"/>
              <a:t>a avea un timp cât mai scurt </a:t>
            </a:r>
            <a:r>
              <a:rPr lang="ro-RO" dirty="0"/>
              <a:t>de răspuns în comunicarea de afaceri</a:t>
            </a:r>
            <a:r>
              <a:rPr lang="ro-RO" dirty="0" smtClean="0"/>
              <a:t>, coordonare</a:t>
            </a:r>
            <a:r>
              <a:rPr lang="ro-RO" dirty="0"/>
              <a:t>, cooperare și colaborare.</a:t>
            </a:r>
            <a:endParaRPr lang="ru-RU" dirty="0"/>
          </a:p>
        </p:txBody>
      </p:sp>
    </p:spTree>
    <p:extLst>
      <p:ext uri="{BB962C8B-B14F-4D97-AF65-F5344CB8AC3E}">
        <p14:creationId xmlns:p14="http://schemas.microsoft.com/office/powerpoint/2010/main" val="1195154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464503" y="910504"/>
            <a:ext cx="8477250" cy="4895850"/>
          </a:xfrm>
          <a:prstGeom prst="rect">
            <a:avLst/>
          </a:prstGeom>
        </p:spPr>
      </p:pic>
    </p:spTree>
    <p:extLst>
      <p:ext uri="{BB962C8B-B14F-4D97-AF65-F5344CB8AC3E}">
        <p14:creationId xmlns:p14="http://schemas.microsoft.com/office/powerpoint/2010/main" val="3966362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en-US" sz="3200" b="1" dirty="0" err="1" smtClean="0"/>
              <a:t>Trei</a:t>
            </a:r>
            <a:r>
              <a:rPr lang="ro-RO" sz="3200" b="1" dirty="0" smtClean="0"/>
              <a:t> </a:t>
            </a:r>
            <a:r>
              <a:rPr lang="en-US" sz="3200" b="1" dirty="0" smtClean="0"/>
              <a:t> </a:t>
            </a:r>
            <a:r>
              <a:rPr lang="en-US" sz="3200" b="1" dirty="0" err="1"/>
              <a:t>direcţii</a:t>
            </a:r>
            <a:r>
              <a:rPr lang="en-US" sz="3200" b="1" dirty="0"/>
              <a:t> </a:t>
            </a:r>
            <a:r>
              <a:rPr lang="en-US" sz="3200" b="1" dirty="0" err="1"/>
              <a:t>principale</a:t>
            </a:r>
            <a:r>
              <a:rPr lang="en-US" sz="3200" b="1" dirty="0"/>
              <a:t> de </a:t>
            </a:r>
            <a:r>
              <a:rPr lang="en-US" sz="3200" b="1" dirty="0" err="1" smtClean="0"/>
              <a:t>acţiune</a:t>
            </a:r>
            <a:r>
              <a:rPr lang="ro-RO" sz="3200" b="1" dirty="0" smtClean="0"/>
              <a:t> în standardizare</a:t>
            </a:r>
            <a:endParaRPr lang="ru-RU" sz="3200" b="1" dirty="0"/>
          </a:p>
        </p:txBody>
      </p:sp>
      <p:sp>
        <p:nvSpPr>
          <p:cNvPr id="3" name="Объект 2"/>
          <p:cNvSpPr>
            <a:spLocks noGrp="1"/>
          </p:cNvSpPr>
          <p:nvPr>
            <p:ph idx="1"/>
          </p:nvPr>
        </p:nvSpPr>
        <p:spPr>
          <a:xfrm>
            <a:off x="838200" y="1690688"/>
            <a:ext cx="11106150" cy="4767263"/>
          </a:xfrm>
        </p:spPr>
        <p:txBody>
          <a:bodyPr/>
          <a:lstStyle/>
          <a:p>
            <a:pPr marL="0" indent="0">
              <a:buNone/>
            </a:pPr>
            <a:r>
              <a:rPr lang="en-US" dirty="0" err="1" smtClean="0"/>
              <a:t>Activitatea</a:t>
            </a:r>
            <a:r>
              <a:rPr lang="en-US" dirty="0" smtClean="0"/>
              <a:t> </a:t>
            </a:r>
            <a:r>
              <a:rPr lang="en-US" dirty="0"/>
              <a:t>de </a:t>
            </a:r>
            <a:r>
              <a:rPr lang="en-US" dirty="0" err="1"/>
              <a:t>standardizare</a:t>
            </a:r>
            <a:r>
              <a:rPr lang="en-US" dirty="0"/>
              <a:t>, din </a:t>
            </a:r>
            <a:r>
              <a:rPr lang="en-US" dirty="0" err="1"/>
              <a:t>ultimii</a:t>
            </a:r>
            <a:r>
              <a:rPr lang="en-US" dirty="0"/>
              <a:t> </a:t>
            </a:r>
            <a:r>
              <a:rPr lang="en-US" dirty="0" err="1"/>
              <a:t>ani</a:t>
            </a:r>
            <a:r>
              <a:rPr lang="en-US" dirty="0"/>
              <a:t>, </a:t>
            </a:r>
            <a:r>
              <a:rPr lang="en-US" dirty="0" err="1"/>
              <a:t>ce</a:t>
            </a:r>
            <a:r>
              <a:rPr lang="en-US" dirty="0"/>
              <a:t> se </a:t>
            </a:r>
            <a:r>
              <a:rPr lang="en-US" dirty="0" err="1"/>
              <a:t>adresează</a:t>
            </a:r>
            <a:r>
              <a:rPr lang="en-US" dirty="0"/>
              <a:t> </a:t>
            </a:r>
            <a:r>
              <a:rPr lang="en-US" dirty="0" err="1"/>
              <a:t>modelării</a:t>
            </a:r>
            <a:r>
              <a:rPr lang="en-US" dirty="0"/>
              <a:t> </a:t>
            </a:r>
            <a:r>
              <a:rPr lang="ro-RO" dirty="0" smtClean="0"/>
              <a:t>antreprizei</a:t>
            </a:r>
            <a:r>
              <a:rPr lang="en-US" dirty="0" smtClean="0"/>
              <a:t>, </a:t>
            </a:r>
            <a:r>
              <a:rPr lang="en-US" dirty="0" err="1"/>
              <a:t>urmăreşte</a:t>
            </a:r>
            <a:r>
              <a:rPr lang="en-US" dirty="0"/>
              <a:t> </a:t>
            </a:r>
            <a:r>
              <a:rPr lang="en-US" dirty="0" err="1"/>
              <a:t>trei</a:t>
            </a:r>
            <a:r>
              <a:rPr lang="en-US" dirty="0"/>
              <a:t> </a:t>
            </a:r>
            <a:r>
              <a:rPr lang="en-US" dirty="0" err="1"/>
              <a:t>direcţii</a:t>
            </a:r>
            <a:r>
              <a:rPr lang="en-US" dirty="0"/>
              <a:t> </a:t>
            </a:r>
            <a:r>
              <a:rPr lang="en-US" dirty="0" err="1"/>
              <a:t>principale</a:t>
            </a:r>
            <a:r>
              <a:rPr lang="en-US" dirty="0"/>
              <a:t> de </a:t>
            </a:r>
            <a:r>
              <a:rPr lang="en-US" dirty="0" err="1"/>
              <a:t>acţiune</a:t>
            </a:r>
            <a:r>
              <a:rPr lang="en-US" dirty="0"/>
              <a:t>: </a:t>
            </a:r>
            <a:endParaRPr lang="ru-RU" dirty="0"/>
          </a:p>
          <a:p>
            <a:r>
              <a:rPr lang="en-US" b="1" i="1" dirty="0"/>
              <a:t>(1) </a:t>
            </a:r>
            <a:r>
              <a:rPr lang="en-US" b="1" i="1" dirty="0" err="1"/>
              <a:t>Elaborarea</a:t>
            </a:r>
            <a:r>
              <a:rPr lang="en-US" b="1" i="1" dirty="0"/>
              <a:t> de </a:t>
            </a:r>
            <a:r>
              <a:rPr lang="en-US" b="1" i="1" dirty="0" err="1"/>
              <a:t>limbaje</a:t>
            </a:r>
            <a:r>
              <a:rPr lang="en-US" b="1" i="1" dirty="0"/>
              <a:t> </a:t>
            </a:r>
            <a:r>
              <a:rPr lang="en-US" b="1" i="1" dirty="0" err="1"/>
              <a:t>pentru</a:t>
            </a:r>
            <a:r>
              <a:rPr lang="en-US" b="1" i="1" dirty="0"/>
              <a:t> </a:t>
            </a:r>
            <a:r>
              <a:rPr lang="en-US" b="1" i="1" dirty="0" err="1"/>
              <a:t>descrierea</a:t>
            </a:r>
            <a:r>
              <a:rPr lang="en-US" b="1" i="1" dirty="0"/>
              <a:t> </a:t>
            </a:r>
            <a:r>
              <a:rPr lang="en-US" b="1" i="1" dirty="0" err="1"/>
              <a:t>şi</a:t>
            </a:r>
            <a:r>
              <a:rPr lang="en-US" b="1" i="1" dirty="0"/>
              <a:t> </a:t>
            </a:r>
            <a:r>
              <a:rPr lang="en-US" b="1" i="1" dirty="0" err="1"/>
              <a:t>execuţia</a:t>
            </a:r>
            <a:r>
              <a:rPr lang="en-US" b="1" i="1" dirty="0"/>
              <a:t> </a:t>
            </a:r>
            <a:r>
              <a:rPr lang="en-US" b="1" i="1" dirty="0" err="1"/>
              <a:t>proceselor</a:t>
            </a:r>
            <a:r>
              <a:rPr lang="en-US" b="1" i="1" dirty="0"/>
              <a:t> </a:t>
            </a:r>
            <a:r>
              <a:rPr lang="en-US" b="1" i="1" dirty="0" err="1"/>
              <a:t>economice</a:t>
            </a:r>
            <a:r>
              <a:rPr lang="en-US" b="1" i="1" dirty="0"/>
              <a:t>; </a:t>
            </a:r>
            <a:endParaRPr lang="ru-RU" b="1" i="1" dirty="0"/>
          </a:p>
          <a:p>
            <a:r>
              <a:rPr lang="en-US" dirty="0"/>
              <a:t>(2) </a:t>
            </a:r>
            <a:r>
              <a:rPr lang="en-US" b="1" i="1" dirty="0" err="1"/>
              <a:t>Elaborarea</a:t>
            </a:r>
            <a:r>
              <a:rPr lang="en-US" b="1" i="1" dirty="0"/>
              <a:t> de </a:t>
            </a:r>
            <a:r>
              <a:rPr lang="en-US" b="1" i="1" dirty="0" err="1"/>
              <a:t>dicţionare</a:t>
            </a:r>
            <a:r>
              <a:rPr lang="en-US" b="1" i="1" dirty="0"/>
              <a:t> e-business (</a:t>
            </a:r>
            <a:r>
              <a:rPr lang="en-US" b="1" i="1" dirty="0" err="1"/>
              <a:t>Ontologia</a:t>
            </a:r>
            <a:r>
              <a:rPr lang="en-US" b="1" i="1" dirty="0"/>
              <a:t>); </a:t>
            </a:r>
            <a:endParaRPr lang="ru-RU" b="1" i="1" dirty="0"/>
          </a:p>
          <a:p>
            <a:r>
              <a:rPr lang="en-US" dirty="0"/>
              <a:t>(3</a:t>
            </a:r>
            <a:r>
              <a:rPr lang="en-US" b="1" i="1" dirty="0"/>
              <a:t>) </a:t>
            </a:r>
            <a:r>
              <a:rPr lang="en-US" b="1" i="1" dirty="0" err="1"/>
              <a:t>Concepte</a:t>
            </a:r>
            <a:r>
              <a:rPr lang="en-US" b="1" i="1" dirty="0"/>
              <a:t> </a:t>
            </a:r>
            <a:r>
              <a:rPr lang="en-US" b="1" i="1" dirty="0" err="1"/>
              <a:t>şi</a:t>
            </a:r>
            <a:r>
              <a:rPr lang="en-US" b="1" i="1" dirty="0"/>
              <a:t> </a:t>
            </a:r>
            <a:r>
              <a:rPr lang="en-US" b="1" i="1" dirty="0" err="1"/>
              <a:t>metamodele</a:t>
            </a:r>
            <a:r>
              <a:rPr lang="en-US" b="1" i="1" dirty="0"/>
              <a:t> </a:t>
            </a:r>
            <a:r>
              <a:rPr lang="en-US" b="1" i="1" dirty="0" err="1"/>
              <a:t>economice</a:t>
            </a:r>
            <a:r>
              <a:rPr lang="en-US" dirty="0"/>
              <a:t>, </a:t>
            </a:r>
            <a:r>
              <a:rPr lang="en-US" dirty="0" err="1"/>
              <a:t>într</a:t>
            </a:r>
            <a:r>
              <a:rPr lang="en-US" dirty="0"/>
              <a:t>-o </a:t>
            </a:r>
            <a:r>
              <a:rPr lang="en-US" dirty="0" err="1"/>
              <a:t>manieră</a:t>
            </a:r>
            <a:r>
              <a:rPr lang="en-US" dirty="0"/>
              <a:t> </a:t>
            </a:r>
            <a:r>
              <a:rPr lang="en-US" b="1" i="1" dirty="0" err="1"/>
              <a:t>independentă</a:t>
            </a:r>
            <a:r>
              <a:rPr lang="en-US" b="1" i="1" dirty="0"/>
              <a:t> de un </a:t>
            </a:r>
            <a:r>
              <a:rPr lang="en-US" b="1" i="1" dirty="0" err="1"/>
              <a:t>anumit</a:t>
            </a:r>
            <a:r>
              <a:rPr lang="en-US" b="1" i="1" dirty="0"/>
              <a:t> </a:t>
            </a:r>
            <a:r>
              <a:rPr lang="en-US" b="1" i="1" dirty="0" err="1"/>
              <a:t>limbaj</a:t>
            </a:r>
            <a:r>
              <a:rPr lang="en-US" b="1" i="1" dirty="0"/>
              <a:t>.</a:t>
            </a:r>
            <a:endParaRPr lang="ru-RU" b="1" i="1" dirty="0"/>
          </a:p>
          <a:p>
            <a:endParaRPr lang="ru-RU" dirty="0"/>
          </a:p>
        </p:txBody>
      </p:sp>
    </p:spTree>
    <p:extLst>
      <p:ext uri="{BB962C8B-B14F-4D97-AF65-F5344CB8AC3E}">
        <p14:creationId xmlns:p14="http://schemas.microsoft.com/office/powerpoint/2010/main" val="30615413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057400" y="54795"/>
            <a:ext cx="8527874" cy="6714305"/>
          </a:xfrm>
          <a:prstGeom prst="rect">
            <a:avLst/>
          </a:prstGeom>
        </p:spPr>
      </p:pic>
      <p:cxnSp>
        <p:nvCxnSpPr>
          <p:cNvPr id="3" name="Прямая соединительная линия 2"/>
          <p:cNvCxnSpPr/>
          <p:nvPr/>
        </p:nvCxnSpPr>
        <p:spPr>
          <a:xfrm flipV="1">
            <a:off x="6456218" y="4031673"/>
            <a:ext cx="277091" cy="138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264728" y="4475018"/>
            <a:ext cx="1579418" cy="338554"/>
          </a:xfrm>
          <a:prstGeom prst="rect">
            <a:avLst/>
          </a:prstGeom>
          <a:noFill/>
        </p:spPr>
        <p:txBody>
          <a:bodyPr wrap="square" rtlCol="0">
            <a:spAutoFit/>
          </a:bodyPr>
          <a:lstStyle/>
          <a:p>
            <a:r>
              <a:rPr lang="ro-RO" sz="1600" b="1" dirty="0" smtClean="0">
                <a:solidFill>
                  <a:srgbClr val="002060"/>
                </a:solidFill>
              </a:rPr>
              <a:t>XBRL</a:t>
            </a:r>
            <a:r>
              <a:rPr lang="ru-RU" sz="1600" b="1" dirty="0" smtClean="0">
                <a:solidFill>
                  <a:srgbClr val="002060"/>
                </a:solidFill>
              </a:rPr>
              <a:t>, ДРАКОН</a:t>
            </a:r>
            <a:r>
              <a:rPr lang="ro-RO" sz="1600" dirty="0" smtClean="0"/>
              <a:t> </a:t>
            </a:r>
            <a:endParaRPr lang="ru-RU" sz="1600" dirty="0"/>
          </a:p>
        </p:txBody>
      </p:sp>
    </p:spTree>
    <p:extLst>
      <p:ext uri="{BB962C8B-B14F-4D97-AF65-F5344CB8AC3E}">
        <p14:creationId xmlns:p14="http://schemas.microsoft.com/office/powerpoint/2010/main" val="10729220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Объект 2"/>
          <p:cNvPicPr>
            <a:picLocks noGrp="1" noChangeAspect="1"/>
          </p:cNvPicPr>
          <p:nvPr>
            <p:ph idx="1"/>
          </p:nvPr>
        </p:nvPicPr>
        <p:blipFill>
          <a:blip r:embed="rId2"/>
          <a:stretch>
            <a:fillRect/>
          </a:stretch>
        </p:blipFill>
        <p:spPr>
          <a:xfrm>
            <a:off x="3264328" y="208540"/>
            <a:ext cx="8357531" cy="6580187"/>
          </a:xfrm>
          <a:prstGeom prst="rect">
            <a:avLst/>
          </a:prstGeom>
        </p:spPr>
      </p:pic>
      <p:sp>
        <p:nvSpPr>
          <p:cNvPr id="2" name="TextBox 1"/>
          <p:cNvSpPr txBox="1"/>
          <p:nvPr/>
        </p:nvSpPr>
        <p:spPr>
          <a:xfrm>
            <a:off x="193963" y="208540"/>
            <a:ext cx="4475019" cy="4247317"/>
          </a:xfrm>
          <a:prstGeom prst="rect">
            <a:avLst/>
          </a:prstGeom>
          <a:noFill/>
        </p:spPr>
        <p:txBody>
          <a:bodyPr wrap="square" rtlCol="0">
            <a:spAutoFit/>
          </a:bodyPr>
          <a:lstStyle/>
          <a:p>
            <a:r>
              <a:rPr lang="ro-RO" dirty="0"/>
              <a:t>În piramida standardelor pentru modelarea sistemelor informaţionale ale unei antreprize </a:t>
            </a:r>
            <a:r>
              <a:rPr lang="ro-RO" dirty="0" smtClean="0"/>
              <a:t>sunt </a:t>
            </a:r>
            <a:r>
              <a:rPr lang="ro-RO" dirty="0"/>
              <a:t>reprezentate standardele ce trebuie respectate la proiectarea sistemelor informaţionale. Standardele sunt clasificate după gradul de generalizare:</a:t>
            </a:r>
            <a:br>
              <a:rPr lang="ro-RO" dirty="0"/>
            </a:br>
            <a:r>
              <a:rPr lang="ro-RO" i="1" dirty="0"/>
              <a:t>- standarde cadru;</a:t>
            </a:r>
            <a:r>
              <a:rPr lang="ro-RO" dirty="0"/>
              <a:t/>
            </a:r>
            <a:br>
              <a:rPr lang="ro-RO" dirty="0"/>
            </a:br>
            <a:r>
              <a:rPr lang="ro-RO" i="1" dirty="0"/>
              <a:t>- standade Metamodele/Concepte;</a:t>
            </a:r>
            <a:r>
              <a:rPr lang="ro-RO" dirty="0"/>
              <a:t/>
            </a:r>
            <a:br>
              <a:rPr lang="ro-RO" dirty="0"/>
            </a:br>
            <a:r>
              <a:rPr lang="ro-RO" i="1" dirty="0"/>
              <a:t>- standarde Proiectare/Modelare, Limbaje, Metode;</a:t>
            </a:r>
            <a:r>
              <a:rPr lang="ro-RO" dirty="0"/>
              <a:t/>
            </a:r>
            <a:br>
              <a:rPr lang="ro-RO" dirty="0"/>
            </a:br>
            <a:r>
              <a:rPr lang="ro-RO" i="1" dirty="0"/>
              <a:t>- standarde Formalismele reprezentării Software;</a:t>
            </a:r>
            <a:r>
              <a:rPr lang="ro-RO" dirty="0"/>
              <a:t/>
            </a:r>
            <a:br>
              <a:rPr lang="ro-RO" dirty="0"/>
            </a:br>
            <a:r>
              <a:rPr lang="ro-RO" i="1" dirty="0"/>
              <a:t>- standarde Canale de comunicare, Semantica mesajelor, Modele de înregistrare, Dicţionare</a:t>
            </a:r>
            <a:r>
              <a:rPr lang="ro-RO" dirty="0"/>
              <a:t/>
            </a:r>
            <a:br>
              <a:rPr lang="ro-RO" dirty="0"/>
            </a:br>
            <a:r>
              <a:rPr lang="ro-RO" i="1" dirty="0"/>
              <a:t>conceptuale</a:t>
            </a:r>
            <a:r>
              <a:rPr lang="ro-RO" i="1" dirty="0" smtClean="0"/>
              <a:t>.</a:t>
            </a:r>
            <a:endParaRPr lang="ru-RU" dirty="0"/>
          </a:p>
        </p:txBody>
      </p:sp>
    </p:spTree>
    <p:extLst>
      <p:ext uri="{BB962C8B-B14F-4D97-AF65-F5344CB8AC3E}">
        <p14:creationId xmlns:p14="http://schemas.microsoft.com/office/powerpoint/2010/main" val="42515485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98764" y="193964"/>
            <a:ext cx="11473780" cy="6435436"/>
          </a:xfrm>
        </p:spPr>
        <p:txBody>
          <a:bodyPr>
            <a:normAutofit fontScale="77500" lnSpcReduction="20000"/>
          </a:bodyPr>
          <a:lstStyle/>
          <a:p>
            <a:pPr>
              <a:lnSpc>
                <a:spcPct val="100000"/>
              </a:lnSpc>
            </a:pPr>
            <a:endParaRPr lang="ro-RO" b="1" dirty="0" smtClean="0"/>
          </a:p>
          <a:p>
            <a:pPr marL="0" indent="0">
              <a:lnSpc>
                <a:spcPct val="100000"/>
              </a:lnSpc>
              <a:buNone/>
            </a:pPr>
            <a:r>
              <a:rPr lang="en-US" b="1" dirty="0" smtClean="0"/>
              <a:t>Framework-</a:t>
            </a:r>
            <a:r>
              <a:rPr lang="en-US" b="1" dirty="0" err="1" smtClean="0"/>
              <a:t>uri</a:t>
            </a:r>
            <a:r>
              <a:rPr lang="ro-RO" b="1" dirty="0" smtClean="0"/>
              <a:t>  </a:t>
            </a:r>
            <a:r>
              <a:rPr lang="ro-RO" b="1" i="1" dirty="0" smtClean="0">
                <a:solidFill>
                  <a:srgbClr val="0070C0"/>
                </a:solidFill>
              </a:rPr>
              <a:t>Standarde cadru </a:t>
            </a:r>
          </a:p>
          <a:p>
            <a:pPr>
              <a:lnSpc>
                <a:spcPct val="100000"/>
              </a:lnSpc>
            </a:pPr>
            <a:r>
              <a:rPr lang="ro-RO" i="1" dirty="0" smtClean="0"/>
              <a:t>Framework </a:t>
            </a:r>
            <a:r>
              <a:rPr lang="ro-RO" i="1" dirty="0"/>
              <a:t>- </a:t>
            </a:r>
            <a:r>
              <a:rPr lang="ro-RO" dirty="0"/>
              <a:t>Cadru - o structură esenţială de susţinere a unei clădiri, a unui vehicul sau a unui obiect. </a:t>
            </a:r>
            <a:endParaRPr lang="ro-RO" dirty="0" smtClean="0"/>
          </a:p>
          <a:p>
            <a:pPr marL="0" indent="0">
              <a:lnSpc>
                <a:spcPct val="100000"/>
              </a:lnSpc>
              <a:buNone/>
            </a:pPr>
            <a:r>
              <a:rPr lang="ro-RO" b="1" i="1" dirty="0" smtClean="0"/>
              <a:t>Cuvântul </a:t>
            </a:r>
            <a:r>
              <a:rPr lang="ro-RO" b="1" i="1" dirty="0"/>
              <a:t>englez </a:t>
            </a:r>
            <a:r>
              <a:rPr lang="ro-RO" b="1" i="1" dirty="0">
                <a:solidFill>
                  <a:srgbClr val="0070C0"/>
                </a:solidFill>
              </a:rPr>
              <a:t>framework </a:t>
            </a:r>
            <a:r>
              <a:rPr lang="ro-RO" b="1" i="1" dirty="0"/>
              <a:t>definește</a:t>
            </a:r>
            <a:r>
              <a:rPr lang="ro-RO" dirty="0"/>
              <a:t>, în termeni generali, un ansamblu standardizat de concepte, practici și criterii pentru a se aplica asupra unui tip </a:t>
            </a:r>
            <a:r>
              <a:rPr lang="ro-RO" dirty="0" smtClean="0"/>
              <a:t>particular....</a:t>
            </a:r>
          </a:p>
          <a:p>
            <a:pPr>
              <a:lnSpc>
                <a:spcPct val="100000"/>
              </a:lnSpc>
            </a:pPr>
            <a:r>
              <a:rPr lang="ro-RO" sz="3300" b="1" i="1" dirty="0"/>
              <a:t>Cadrul </a:t>
            </a:r>
            <a:r>
              <a:rPr lang="ro-RO" sz="3300" b="1" i="1" dirty="0" smtClean="0"/>
              <a:t>Zachman</a:t>
            </a:r>
          </a:p>
          <a:p>
            <a:pPr>
              <a:lnSpc>
                <a:spcPct val="100000"/>
              </a:lnSpc>
            </a:pPr>
            <a:r>
              <a:rPr lang="ro-RO" sz="3300" b="1" i="1" dirty="0"/>
              <a:t>standardul ISO/IEC </a:t>
            </a:r>
            <a:r>
              <a:rPr lang="ro-RO" sz="3300" b="1" i="1" dirty="0" smtClean="0"/>
              <a:t>12207</a:t>
            </a:r>
          </a:p>
          <a:p>
            <a:pPr>
              <a:lnSpc>
                <a:spcPct val="100000"/>
              </a:lnSpc>
            </a:pPr>
            <a:r>
              <a:rPr lang="ro-RO" sz="3300" b="1" i="1" dirty="0"/>
              <a:t>standardul ISO/IEC </a:t>
            </a:r>
            <a:r>
              <a:rPr lang="ro-RO" sz="3300" b="1" i="1" dirty="0" smtClean="0"/>
              <a:t>15288</a:t>
            </a:r>
          </a:p>
          <a:p>
            <a:pPr>
              <a:lnSpc>
                <a:spcPct val="100000"/>
              </a:lnSpc>
            </a:pPr>
            <a:r>
              <a:rPr lang="ro-RO" sz="3300" b="1" i="1" dirty="0"/>
              <a:t>standardul ISO/IEC </a:t>
            </a:r>
            <a:r>
              <a:rPr lang="ro-RO" sz="3300" b="1" i="1" dirty="0" smtClean="0"/>
              <a:t>19439</a:t>
            </a:r>
          </a:p>
          <a:p>
            <a:pPr>
              <a:lnSpc>
                <a:spcPct val="100000"/>
              </a:lnSpc>
            </a:pPr>
            <a:r>
              <a:rPr lang="ro-RO" sz="3300" b="1" i="1" dirty="0"/>
              <a:t>standardul ISO/IEC </a:t>
            </a:r>
            <a:r>
              <a:rPr lang="ro-RO" sz="3300" b="1" i="1" dirty="0" smtClean="0"/>
              <a:t>10746</a:t>
            </a:r>
          </a:p>
          <a:p>
            <a:pPr>
              <a:lnSpc>
                <a:spcPct val="100000"/>
              </a:lnSpc>
            </a:pPr>
            <a:r>
              <a:rPr lang="ro-RO" sz="3300" b="1" i="1" dirty="0" smtClean="0"/>
              <a:t>standardul IEEE 1471</a:t>
            </a:r>
          </a:p>
          <a:p>
            <a:pPr>
              <a:lnSpc>
                <a:spcPct val="100000"/>
              </a:lnSpc>
            </a:pPr>
            <a:r>
              <a:rPr lang="ro-RO" sz="3300" b="1" i="1" dirty="0" smtClean="0"/>
              <a:t>Cadrul  FEAF</a:t>
            </a:r>
          </a:p>
          <a:p>
            <a:pPr>
              <a:lnSpc>
                <a:spcPct val="100000"/>
              </a:lnSpc>
            </a:pPr>
            <a:r>
              <a:rPr lang="ro-RO" sz="3300" b="1" i="1" dirty="0"/>
              <a:t>Cadrul  </a:t>
            </a:r>
            <a:r>
              <a:rPr lang="ro-RO" sz="3300" b="1" i="1" dirty="0" smtClean="0"/>
              <a:t>TOGAF</a:t>
            </a:r>
          </a:p>
          <a:p>
            <a:pPr>
              <a:lnSpc>
                <a:spcPct val="100000"/>
              </a:lnSpc>
            </a:pPr>
            <a:r>
              <a:rPr lang="ro-RO" sz="3300" b="1" i="1" dirty="0"/>
              <a:t>Cadrul  </a:t>
            </a:r>
            <a:r>
              <a:rPr lang="ro-RO" sz="3300" b="1" i="1" dirty="0" smtClean="0"/>
              <a:t>MDA</a:t>
            </a:r>
            <a:endParaRPr lang="ro-RO" sz="3300" b="1" i="1" dirty="0"/>
          </a:p>
          <a:p>
            <a:pPr>
              <a:lnSpc>
                <a:spcPct val="100000"/>
              </a:lnSpc>
            </a:pPr>
            <a:endParaRPr lang="ro-RO" b="1" dirty="0"/>
          </a:p>
          <a:p>
            <a:pPr>
              <a:lnSpc>
                <a:spcPct val="100000"/>
              </a:lnSpc>
            </a:pPr>
            <a:endParaRPr lang="ro-RO" b="1" dirty="0"/>
          </a:p>
          <a:p>
            <a:pPr>
              <a:lnSpc>
                <a:spcPct val="100000"/>
              </a:lnSpc>
            </a:pPr>
            <a:endParaRPr lang="ru-RU" dirty="0"/>
          </a:p>
        </p:txBody>
      </p:sp>
    </p:spTree>
    <p:extLst>
      <p:ext uri="{BB962C8B-B14F-4D97-AF65-F5344CB8AC3E}">
        <p14:creationId xmlns:p14="http://schemas.microsoft.com/office/powerpoint/2010/main" val="17558060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8150" y="800100"/>
            <a:ext cx="1600200" cy="830997"/>
          </a:xfrm>
          <a:prstGeom prst="rect">
            <a:avLst/>
          </a:prstGeom>
          <a:noFill/>
        </p:spPr>
        <p:txBody>
          <a:bodyPr wrap="square" rtlCol="0">
            <a:spAutoFit/>
          </a:bodyPr>
          <a:lstStyle/>
          <a:p>
            <a:r>
              <a:rPr lang="ro-RO" sz="2400" dirty="0" smtClean="0"/>
              <a:t>Cadrul Zachman</a:t>
            </a:r>
            <a:endParaRPr lang="ru-RU" sz="2400" dirty="0"/>
          </a:p>
        </p:txBody>
      </p:sp>
      <p:pic>
        <p:nvPicPr>
          <p:cNvPr id="5" name="Объект 4"/>
          <p:cNvPicPr>
            <a:picLocks noGrp="1" noChangeAspect="1"/>
          </p:cNvPicPr>
          <p:nvPr>
            <p:ph idx="1"/>
          </p:nvPr>
        </p:nvPicPr>
        <p:blipFill>
          <a:blip r:embed="rId2"/>
          <a:stretch>
            <a:fillRect/>
          </a:stretch>
        </p:blipFill>
        <p:spPr>
          <a:xfrm>
            <a:off x="2038350" y="612502"/>
            <a:ext cx="9665109" cy="5517629"/>
          </a:xfrm>
          <a:prstGeom prst="rect">
            <a:avLst/>
          </a:prstGeom>
        </p:spPr>
      </p:pic>
    </p:spTree>
    <p:extLst>
      <p:ext uri="{BB962C8B-B14F-4D97-AF65-F5344CB8AC3E}">
        <p14:creationId xmlns:p14="http://schemas.microsoft.com/office/powerpoint/2010/main" val="1889907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01782" y="285750"/>
            <a:ext cx="11388436" cy="5891213"/>
          </a:xfrm>
        </p:spPr>
        <p:txBody>
          <a:bodyPr>
            <a:normAutofit/>
          </a:bodyPr>
          <a:lstStyle/>
          <a:p>
            <a:pPr>
              <a:lnSpc>
                <a:spcPct val="100000"/>
              </a:lnSpc>
            </a:pPr>
            <a:r>
              <a:rPr lang="ro-RO" dirty="0"/>
              <a:t>În 1997, John A. Zachman, a propus o metodă de conceptualizare a elementelor implicate în construirea arhitecturii oricărui sistem informatic, metodă care se numeşte cadru de lucru Zachman</a:t>
            </a:r>
            <a:br>
              <a:rPr lang="ro-RO" dirty="0"/>
            </a:br>
            <a:r>
              <a:rPr lang="ro-RO" b="1" i="1" dirty="0"/>
              <a:t>(Zachman Framework)</a:t>
            </a:r>
            <a:r>
              <a:rPr lang="ro-RO" b="1" dirty="0"/>
              <a:t>. </a:t>
            </a:r>
            <a:endParaRPr lang="ro-RO" b="1" dirty="0" smtClean="0"/>
          </a:p>
          <a:p>
            <a:pPr>
              <a:lnSpc>
                <a:spcPct val="100000"/>
              </a:lnSpc>
            </a:pPr>
            <a:r>
              <a:rPr lang="ro-RO" b="1" dirty="0" smtClean="0"/>
              <a:t>El </a:t>
            </a:r>
            <a:r>
              <a:rPr lang="ro-RO" b="1" dirty="0"/>
              <a:t>a evidenţiat faptul că proiectarea unui sistem informatic trebuie privită din mai multe puncte de vedere şi realizată în mai multe etape, pentru specificarea fiecăreia dintre acestea fiind necesare diagrame şi documentaţie specifică. </a:t>
            </a:r>
            <a:endParaRPr lang="ro-RO" b="1" dirty="0" smtClean="0"/>
          </a:p>
          <a:p>
            <a:pPr>
              <a:lnSpc>
                <a:spcPct val="100000"/>
              </a:lnSpc>
            </a:pPr>
            <a:r>
              <a:rPr lang="ro-RO" b="1" dirty="0" smtClean="0"/>
              <a:t>Cadrul </a:t>
            </a:r>
            <a:r>
              <a:rPr lang="ro-RO" b="1" dirty="0"/>
              <a:t>Zachman este o ontologie a întreprinderii, fiind o structură fundamentală pentru Enterprise Architecture, care oferă un mod formal şi structurat de vizualizare şi definirea unei întreprinderi. </a:t>
            </a:r>
            <a:r>
              <a:rPr lang="ro-RO" b="1" i="1" dirty="0">
                <a:solidFill>
                  <a:srgbClr val="002060"/>
                </a:solidFill>
              </a:rPr>
              <a:t/>
            </a:r>
            <a:br>
              <a:rPr lang="ro-RO" b="1" i="1" dirty="0">
                <a:solidFill>
                  <a:srgbClr val="002060"/>
                </a:solidFill>
              </a:rPr>
            </a:br>
            <a:endParaRPr lang="ru-RU" i="1" dirty="0">
              <a:solidFill>
                <a:srgbClr val="002060"/>
              </a:solidFill>
            </a:endParaRPr>
          </a:p>
        </p:txBody>
      </p:sp>
    </p:spTree>
    <p:extLst>
      <p:ext uri="{BB962C8B-B14F-4D97-AF65-F5344CB8AC3E}">
        <p14:creationId xmlns:p14="http://schemas.microsoft.com/office/powerpoint/2010/main" val="73768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90945" y="429491"/>
            <a:ext cx="11430000" cy="5747472"/>
          </a:xfrm>
        </p:spPr>
        <p:txBody>
          <a:bodyPr>
            <a:normAutofit/>
          </a:bodyPr>
          <a:lstStyle/>
          <a:p>
            <a:r>
              <a:rPr lang="ro-RO" b="1" dirty="0"/>
              <a:t>Ontologia este o schemă de clasificare de două dimensiuni care reflectă intersecţia dintre două clasificări istorice. </a:t>
            </a:r>
            <a:endParaRPr lang="ro-RO" b="1" dirty="0" smtClean="0"/>
          </a:p>
          <a:p>
            <a:pPr marL="0" indent="0">
              <a:buNone/>
            </a:pPr>
            <a:r>
              <a:rPr lang="ro-RO" b="1" dirty="0" smtClean="0"/>
              <a:t>Prima clasificare </a:t>
            </a:r>
            <a:r>
              <a:rPr lang="ro-RO" b="1" dirty="0"/>
              <a:t>sunt primitive </a:t>
            </a:r>
            <a:r>
              <a:rPr lang="ro-RO" b="1" dirty="0" smtClean="0"/>
              <a:t>interogative : </a:t>
            </a:r>
            <a:r>
              <a:rPr lang="ro-RO" b="1" i="1" dirty="0">
                <a:solidFill>
                  <a:srgbClr val="002060"/>
                </a:solidFill>
              </a:rPr>
              <a:t>Ce, Cum, Când, Cine, Unde şi De ce.</a:t>
            </a:r>
            <a:endParaRPr lang="ro-RO" dirty="0" smtClean="0"/>
          </a:p>
          <a:p>
            <a:r>
              <a:rPr lang="ro-RO" b="1" i="1" dirty="0" smtClean="0">
                <a:solidFill>
                  <a:srgbClr val="C00000"/>
                </a:solidFill>
              </a:rPr>
              <a:t>Cea </a:t>
            </a:r>
            <a:r>
              <a:rPr lang="ro-RO" b="1" i="1" dirty="0">
                <a:solidFill>
                  <a:srgbClr val="C00000"/>
                </a:solidFill>
              </a:rPr>
              <a:t>de a doua este o derivată din conceptul filosofic de reificare</a:t>
            </a:r>
            <a:r>
              <a:rPr lang="ro-RO" b="1" dirty="0"/>
              <a:t>, </a:t>
            </a:r>
            <a:r>
              <a:rPr lang="ro-RO" sz="2400" b="1" i="1" dirty="0"/>
              <a:t>transformarea unei </a:t>
            </a:r>
            <a:r>
              <a:rPr lang="ro-RO" sz="2400" b="1" i="1" dirty="0" smtClean="0"/>
              <a:t>idei abstracte </a:t>
            </a:r>
            <a:r>
              <a:rPr lang="ro-RO" sz="2400" b="1" i="1" dirty="0"/>
              <a:t>în relaţii </a:t>
            </a:r>
            <a:r>
              <a:rPr lang="ro-RO" sz="2400" b="1" dirty="0"/>
              <a:t>dintre obiecte concrete </a:t>
            </a:r>
            <a:r>
              <a:rPr lang="ro-RO" sz="2400" b="1" i="1" dirty="0"/>
              <a:t>(REIFICÁRE (după fr. réification; de la lat. res „lucru”) s</a:t>
            </a:r>
            <a:r>
              <a:rPr lang="ro-RO" sz="2400" b="1" i="1" dirty="0" smtClean="0"/>
              <a:t>. f</a:t>
            </a:r>
            <a:r>
              <a:rPr lang="ro-RO" sz="2400" b="1" i="1" dirty="0"/>
              <a:t>. (filoz.) </a:t>
            </a:r>
            <a:endParaRPr lang="ro-RO" sz="2400" b="1" i="1" dirty="0" smtClean="0"/>
          </a:p>
          <a:p>
            <a:r>
              <a:rPr lang="ro-RO" b="1" i="1" dirty="0" smtClean="0"/>
              <a:t>Proces </a:t>
            </a:r>
            <a:r>
              <a:rPr lang="ro-RO" b="1" i="1" dirty="0"/>
              <a:t>în cursul căruia relaţiile sociale îmbracă forma unor relaţii obiectuale, </a:t>
            </a:r>
            <a:r>
              <a:rPr lang="ro-RO" b="1" i="1" dirty="0">
                <a:solidFill>
                  <a:srgbClr val="C00000"/>
                </a:solidFill>
              </a:rPr>
              <a:t>iar </a:t>
            </a:r>
            <a:r>
              <a:rPr lang="ro-RO" b="1" i="1" dirty="0" smtClean="0">
                <a:solidFill>
                  <a:srgbClr val="C00000"/>
                </a:solidFill>
              </a:rPr>
              <a:t>omul însuşi </a:t>
            </a:r>
            <a:r>
              <a:rPr lang="ro-RO" b="1" i="1" dirty="0">
                <a:solidFill>
                  <a:srgbClr val="C00000"/>
                </a:solidFill>
              </a:rPr>
              <a:t>devine din subiect </a:t>
            </a:r>
            <a:r>
              <a:rPr lang="ro-RO" b="1" i="1" dirty="0"/>
              <a:t>(agent conştient) al proceselor sociale obiectul acestora, asemenea </a:t>
            </a:r>
            <a:r>
              <a:rPr lang="ro-RO" b="1" i="1" dirty="0" smtClean="0"/>
              <a:t>unui lucru.</a:t>
            </a:r>
          </a:p>
          <a:p>
            <a:r>
              <a:rPr lang="ro-RO" b="1" i="1" dirty="0" smtClean="0">
                <a:solidFill>
                  <a:srgbClr val="002060"/>
                </a:solidFill>
              </a:rPr>
              <a:t>Transformările </a:t>
            </a:r>
            <a:r>
              <a:rPr lang="ro-RO" b="1" i="1" dirty="0">
                <a:solidFill>
                  <a:srgbClr val="002060"/>
                </a:solidFill>
              </a:rPr>
              <a:t>de reificare Zachman sunt: identificarea, definirea, reprezentarea, specificaţia, configurarea şi relaţiile.</a:t>
            </a:r>
            <a:br>
              <a:rPr lang="ro-RO" b="1" i="1" dirty="0">
                <a:solidFill>
                  <a:srgbClr val="002060"/>
                </a:solidFill>
              </a:rPr>
            </a:br>
            <a:endParaRPr lang="ru-RU" i="1" dirty="0">
              <a:solidFill>
                <a:srgbClr val="002060"/>
              </a:solidFill>
            </a:endParaRPr>
          </a:p>
        </p:txBody>
      </p:sp>
    </p:spTree>
    <p:extLst>
      <p:ext uri="{BB962C8B-B14F-4D97-AF65-F5344CB8AC3E}">
        <p14:creationId xmlns:p14="http://schemas.microsoft.com/office/powerpoint/2010/main" val="253534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itle 1"/>
          <p:cNvSpPr>
            <a:spLocks noGrp="1"/>
          </p:cNvSpPr>
          <p:nvPr>
            <p:ph type="title"/>
          </p:nvPr>
        </p:nvSpPr>
        <p:spPr>
          <a:xfrm>
            <a:off x="2193925" y="306388"/>
            <a:ext cx="7799388" cy="912812"/>
          </a:xfrm>
        </p:spPr>
        <p:txBody>
          <a:bodyPr/>
          <a:lstStyle/>
          <a:p>
            <a:pPr eaLnBrk="1" hangingPunct="1"/>
            <a:r>
              <a:rPr lang="ro-RO" altLang="en-US" b="1" smtClean="0"/>
              <a:t>Procesele ciclului de viață</a:t>
            </a:r>
            <a:endParaRPr lang="en-US" altLang="en-US" b="1" smtClean="0"/>
          </a:p>
        </p:txBody>
      </p:sp>
      <p:sp>
        <p:nvSpPr>
          <p:cNvPr id="199683" name="Text Placeholder 2"/>
          <p:cNvSpPr>
            <a:spLocks noGrp="1"/>
          </p:cNvSpPr>
          <p:nvPr>
            <p:ph type="body" sz="half" idx="1"/>
          </p:nvPr>
        </p:nvSpPr>
        <p:spPr>
          <a:xfrm>
            <a:off x="1524001" y="1773238"/>
            <a:ext cx="8964613" cy="5084762"/>
          </a:xfrm>
        </p:spPr>
        <p:txBody>
          <a:bodyPr/>
          <a:lstStyle/>
          <a:p>
            <a:pPr eaLnBrk="1" hangingPunct="1">
              <a:buFont typeface="Wingdings" panose="05000000000000000000" pitchFamily="2" charset="2"/>
              <a:buNone/>
            </a:pPr>
            <a:r>
              <a:rPr lang="ro-RO" altLang="ru-RU" sz="2200" dirty="0"/>
              <a:t>În conformitate cu standardul ISO/IEC 12207:</a:t>
            </a:r>
            <a:endParaRPr lang="en-US" altLang="ru-RU" sz="2200" dirty="0"/>
          </a:p>
          <a:p>
            <a:pPr lvl="1" eaLnBrk="1" hangingPunct="1">
              <a:buFont typeface="Wingdings" panose="05000000000000000000" pitchFamily="2" charset="2"/>
              <a:buChar char="§"/>
            </a:pPr>
            <a:endParaRPr lang="ro-RO" altLang="ru-RU" sz="2200" b="1" dirty="0"/>
          </a:p>
          <a:p>
            <a:pPr lvl="1" eaLnBrk="1" hangingPunct="1">
              <a:buFont typeface="Wingdings" panose="05000000000000000000" pitchFamily="2" charset="2"/>
              <a:buChar char="§"/>
            </a:pPr>
            <a:r>
              <a:rPr lang="ro-RO" altLang="ru-RU" sz="2200" b="1" dirty="0"/>
              <a:t>Procesele organizaționale </a:t>
            </a:r>
            <a:r>
              <a:rPr lang="ro-RO" altLang="ru-RU" sz="2200" dirty="0"/>
              <a:t>– includ patru procese realizate de către o organizaţie, care stabilește şi pune în aplicare o structură de bază formată din procesele asociate ciclului de viaţă şi de personal şi care are grijă de îmbunătăţirea continuă a acestei structurii şi a proceselor. </a:t>
            </a:r>
            <a:endParaRPr lang="en-US" altLang="ru-RU" sz="2200" dirty="0"/>
          </a:p>
          <a:p>
            <a:pPr lvl="1" eaLnBrk="1" hangingPunct="1">
              <a:buFont typeface="Wingdings" panose="05000000000000000000" pitchFamily="2" charset="2"/>
              <a:buChar char="§"/>
            </a:pPr>
            <a:r>
              <a:rPr lang="ro-RO" altLang="ru-RU" sz="2200" b="1" dirty="0"/>
              <a:t>Procese primare</a:t>
            </a:r>
            <a:r>
              <a:rPr lang="ro-RO" altLang="ru-RU" sz="2200" dirty="0"/>
              <a:t> – constau din cinci procese, care formează partea de bază a ciclului de viață a produselor program. Partea primară este cea care inițiază și realizează </a:t>
            </a:r>
            <a:r>
              <a:rPr lang="ro-RO" altLang="ru-RU" sz="2200" b="1" i="1" dirty="0"/>
              <a:t>dezvoltarea, exploatarea sau menținerea </a:t>
            </a:r>
            <a:r>
              <a:rPr lang="ro-RO" altLang="ru-RU" sz="2200" dirty="0"/>
              <a:t>produsului program. Componentele ei sunt achizitorul, furnizorul, dezvoltatorul, exploatatorul și menținătorul produsului program. </a:t>
            </a:r>
          </a:p>
          <a:p>
            <a:pPr lvl="1" eaLnBrk="1" hangingPunct="1">
              <a:buFont typeface="Wingdings" panose="05000000000000000000" pitchFamily="2" charset="2"/>
              <a:buChar char="§"/>
            </a:pPr>
            <a:r>
              <a:rPr lang="ro-RO" altLang="ru-RU" sz="2200" b="1" dirty="0"/>
              <a:t>Procesele auxiliare</a:t>
            </a:r>
            <a:r>
              <a:rPr lang="ro-RO" altLang="ru-RU" sz="2200" dirty="0"/>
              <a:t> – includ opt procese, care susțin executarea altor procese cu scopul garantării succesului și calității finale. Un proces auxiliar este lansat în execuție la necesitate de un alt proces. </a:t>
            </a:r>
            <a:endParaRPr lang="en-US" altLang="ru-RU" sz="2200" dirty="0"/>
          </a:p>
        </p:txBody>
      </p:sp>
    </p:spTree>
    <p:extLst>
      <p:ext uri="{BB962C8B-B14F-4D97-AF65-F5344CB8AC3E}">
        <p14:creationId xmlns:p14="http://schemas.microsoft.com/office/powerpoint/2010/main" val="41314218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65760" y="581892"/>
            <a:ext cx="11692128" cy="6099324"/>
          </a:xfrm>
        </p:spPr>
        <p:txBody>
          <a:bodyPr>
            <a:normAutofit fontScale="85000" lnSpcReduction="20000"/>
          </a:bodyPr>
          <a:lstStyle/>
          <a:p>
            <a:r>
              <a:rPr lang="en-US" dirty="0"/>
              <a:t>Conform </a:t>
            </a:r>
            <a:r>
              <a:rPr lang="en-US" dirty="0" err="1"/>
              <a:t>lui</a:t>
            </a:r>
            <a:r>
              <a:rPr lang="en-US" dirty="0"/>
              <a:t> </a:t>
            </a:r>
            <a:r>
              <a:rPr lang="en-US" dirty="0" err="1"/>
              <a:t>Zachman</a:t>
            </a:r>
            <a:r>
              <a:rPr lang="en-US" dirty="0"/>
              <a:t>, </a:t>
            </a:r>
            <a:r>
              <a:rPr lang="en-US" dirty="0" err="1"/>
              <a:t>arhitectura</a:t>
            </a:r>
            <a:r>
              <a:rPr lang="en-US" dirty="0"/>
              <a:t> </a:t>
            </a:r>
            <a:r>
              <a:rPr lang="en-US" dirty="0" err="1"/>
              <a:t>unui</a:t>
            </a:r>
            <a:r>
              <a:rPr lang="en-US" dirty="0"/>
              <a:t> </a:t>
            </a:r>
            <a:r>
              <a:rPr lang="en-US" dirty="0" err="1"/>
              <a:t>sistem</a:t>
            </a:r>
            <a:r>
              <a:rPr lang="en-US" dirty="0"/>
              <a:t> </a:t>
            </a:r>
            <a:r>
              <a:rPr lang="en-US" dirty="0" err="1"/>
              <a:t>informatic</a:t>
            </a:r>
            <a:r>
              <a:rPr lang="en-US" dirty="0"/>
              <a:t> </a:t>
            </a:r>
            <a:r>
              <a:rPr lang="en-US" dirty="0" err="1"/>
              <a:t>este</a:t>
            </a:r>
            <a:r>
              <a:rPr lang="en-US" dirty="0"/>
              <a:t> </a:t>
            </a:r>
            <a:r>
              <a:rPr lang="en-US" dirty="0" err="1"/>
              <a:t>determinată</a:t>
            </a:r>
            <a:r>
              <a:rPr lang="en-US" dirty="0"/>
              <a:t> de </a:t>
            </a:r>
            <a:r>
              <a:rPr lang="en-US" dirty="0" err="1" smtClean="0"/>
              <a:t>strategia</a:t>
            </a:r>
            <a:r>
              <a:rPr lang="en-US" dirty="0" smtClean="0"/>
              <a:t> </a:t>
            </a:r>
            <a:r>
              <a:rPr lang="en-US" dirty="0"/>
              <a:t>business </a:t>
            </a:r>
            <a:r>
              <a:rPr lang="en-US" dirty="0" err="1"/>
              <a:t>şi</a:t>
            </a:r>
            <a:r>
              <a:rPr lang="en-US" dirty="0"/>
              <a:t> </a:t>
            </a:r>
            <a:r>
              <a:rPr lang="en-US" dirty="0" err="1"/>
              <a:t>trebuie</a:t>
            </a:r>
            <a:r>
              <a:rPr lang="en-US" dirty="0"/>
              <a:t> </a:t>
            </a:r>
            <a:r>
              <a:rPr lang="en-US" dirty="0" err="1"/>
              <a:t>să</a:t>
            </a:r>
            <a:r>
              <a:rPr lang="en-US" dirty="0"/>
              <a:t> </a:t>
            </a:r>
            <a:r>
              <a:rPr lang="en-US" dirty="0" err="1"/>
              <a:t>evidențieze</a:t>
            </a:r>
            <a:r>
              <a:rPr lang="en-US" dirty="0"/>
              <a:t> </a:t>
            </a:r>
            <a:r>
              <a:rPr lang="en-US" dirty="0" err="1"/>
              <a:t>precis</a:t>
            </a:r>
            <a:r>
              <a:rPr lang="en-US" dirty="0"/>
              <a:t> </a:t>
            </a:r>
            <a:r>
              <a:rPr lang="en-US" dirty="0" err="1"/>
              <a:t>natura</a:t>
            </a:r>
            <a:r>
              <a:rPr lang="en-US" dirty="0"/>
              <a:t> </a:t>
            </a:r>
            <a:r>
              <a:rPr lang="en-US" dirty="0" err="1"/>
              <a:t>şi</a:t>
            </a:r>
            <a:r>
              <a:rPr lang="en-US" dirty="0"/>
              <a:t> </a:t>
            </a:r>
            <a:r>
              <a:rPr lang="en-US" dirty="0" err="1"/>
              <a:t>scopul</a:t>
            </a:r>
            <a:r>
              <a:rPr lang="en-US" dirty="0"/>
              <a:t> </a:t>
            </a:r>
            <a:r>
              <a:rPr lang="en-US" dirty="0" err="1"/>
              <a:t>urmărit</a:t>
            </a:r>
            <a:r>
              <a:rPr lang="en-US" dirty="0"/>
              <a:t> </a:t>
            </a:r>
            <a:r>
              <a:rPr lang="en-US" dirty="0" err="1"/>
              <a:t>în</a:t>
            </a:r>
            <a:r>
              <a:rPr lang="en-US" dirty="0"/>
              <a:t> </a:t>
            </a:r>
            <a:r>
              <a:rPr lang="en-US" dirty="0" err="1"/>
              <a:t>contextul</a:t>
            </a:r>
            <a:r>
              <a:rPr lang="en-US" dirty="0"/>
              <a:t> </a:t>
            </a:r>
            <a:r>
              <a:rPr lang="en-US" dirty="0" err="1" smtClean="0"/>
              <a:t>organizației</a:t>
            </a:r>
            <a:r>
              <a:rPr lang="ro-RO" dirty="0" smtClean="0"/>
              <a:t>.</a:t>
            </a:r>
          </a:p>
          <a:p>
            <a:r>
              <a:rPr lang="en-US" dirty="0" err="1" smtClean="0"/>
              <a:t>Cadrul</a:t>
            </a:r>
            <a:r>
              <a:rPr lang="en-US" dirty="0" smtClean="0"/>
              <a:t> </a:t>
            </a:r>
            <a:r>
              <a:rPr lang="en-US" dirty="0" err="1"/>
              <a:t>Zachman</a:t>
            </a:r>
            <a:r>
              <a:rPr lang="en-US" dirty="0"/>
              <a:t> </a:t>
            </a:r>
            <a:r>
              <a:rPr lang="en-US" dirty="0" err="1"/>
              <a:t>rezumă</a:t>
            </a:r>
            <a:r>
              <a:rPr lang="en-US" dirty="0"/>
              <a:t> o </a:t>
            </a:r>
            <a:r>
              <a:rPr lang="en-US" dirty="0" err="1"/>
              <a:t>colecție</a:t>
            </a:r>
            <a:r>
              <a:rPr lang="en-US" dirty="0"/>
              <a:t> de perspective implicate </a:t>
            </a:r>
            <a:r>
              <a:rPr lang="en-US" dirty="0" err="1"/>
              <a:t>în</a:t>
            </a:r>
            <a:r>
              <a:rPr lang="en-US" dirty="0"/>
              <a:t> </a:t>
            </a:r>
            <a:r>
              <a:rPr lang="ro-RO" dirty="0" smtClean="0"/>
              <a:t>construcția </a:t>
            </a:r>
            <a:r>
              <a:rPr lang="en-US" dirty="0" err="1" smtClean="0"/>
              <a:t>arhitectu</a:t>
            </a:r>
            <a:r>
              <a:rPr lang="ro-RO" dirty="0" smtClean="0"/>
              <a:t>rii</a:t>
            </a:r>
            <a:r>
              <a:rPr lang="en-US" dirty="0" smtClean="0"/>
              <a:t> </a:t>
            </a:r>
            <a:r>
              <a:rPr lang="en-US" dirty="0"/>
              <a:t>de </a:t>
            </a:r>
            <a:r>
              <a:rPr lang="en-US" dirty="0" err="1"/>
              <a:t>întreprindere</a:t>
            </a:r>
            <a:r>
              <a:rPr lang="en-US" dirty="0"/>
              <a:t>. </a:t>
            </a:r>
            <a:r>
              <a:rPr lang="en-US" dirty="0" err="1"/>
              <a:t>Aceste</a:t>
            </a:r>
            <a:r>
              <a:rPr lang="en-US" dirty="0"/>
              <a:t> perspective </a:t>
            </a:r>
            <a:r>
              <a:rPr lang="en-US" dirty="0" err="1"/>
              <a:t>sunt</a:t>
            </a:r>
            <a:r>
              <a:rPr lang="en-US" dirty="0"/>
              <a:t> </a:t>
            </a:r>
            <a:r>
              <a:rPr lang="en-US" dirty="0" err="1"/>
              <a:t>reprezentate</a:t>
            </a:r>
            <a:r>
              <a:rPr lang="en-US" dirty="0"/>
              <a:t> </a:t>
            </a:r>
            <a:r>
              <a:rPr lang="en-US" dirty="0" err="1"/>
              <a:t>într</a:t>
            </a:r>
            <a:r>
              <a:rPr lang="en-US" dirty="0"/>
              <a:t>-o </a:t>
            </a:r>
            <a:r>
              <a:rPr lang="en-US" dirty="0" err="1"/>
              <a:t>matrice</a:t>
            </a:r>
            <a:r>
              <a:rPr lang="en-US" dirty="0"/>
              <a:t> </a:t>
            </a:r>
            <a:r>
              <a:rPr lang="en-US" dirty="0" err="1"/>
              <a:t>bidimensională</a:t>
            </a:r>
            <a:r>
              <a:rPr lang="en-US" dirty="0"/>
              <a:t>, care </a:t>
            </a:r>
            <a:r>
              <a:rPr lang="en-US" dirty="0" err="1" smtClean="0"/>
              <a:t>definește</a:t>
            </a:r>
            <a:r>
              <a:rPr lang="ro-RO" dirty="0" smtClean="0"/>
              <a:t>:</a:t>
            </a:r>
          </a:p>
          <a:p>
            <a:pPr>
              <a:buFont typeface="Wingdings" panose="05000000000000000000" pitchFamily="2" charset="2"/>
              <a:buChar char="Ø"/>
            </a:pPr>
            <a:r>
              <a:rPr lang="en-US" dirty="0" smtClean="0"/>
              <a:t> </a:t>
            </a:r>
            <a:r>
              <a:rPr lang="en-US" dirty="0"/>
              <a:t>de-a </a:t>
            </a:r>
            <a:r>
              <a:rPr lang="en-US" dirty="0" err="1"/>
              <a:t>lungul</a:t>
            </a:r>
            <a:r>
              <a:rPr lang="en-US" dirty="0"/>
              <a:t> </a:t>
            </a:r>
            <a:r>
              <a:rPr lang="en-US" dirty="0" err="1"/>
              <a:t>rândurilor</a:t>
            </a:r>
            <a:r>
              <a:rPr lang="en-US" dirty="0"/>
              <a:t> </a:t>
            </a:r>
            <a:r>
              <a:rPr lang="en-US" dirty="0" err="1"/>
              <a:t>tipul</a:t>
            </a:r>
            <a:r>
              <a:rPr lang="en-US" dirty="0"/>
              <a:t> de </a:t>
            </a:r>
            <a:r>
              <a:rPr lang="en-US" dirty="0" err="1"/>
              <a:t>părț</a:t>
            </a:r>
            <a:r>
              <a:rPr lang="en-US" dirty="0"/>
              <a:t> </a:t>
            </a:r>
            <a:r>
              <a:rPr lang="en-US" dirty="0" err="1"/>
              <a:t>interesate</a:t>
            </a:r>
            <a:r>
              <a:rPr lang="en-US" dirty="0"/>
              <a:t> </a:t>
            </a:r>
            <a:r>
              <a:rPr lang="en-US" dirty="0" err="1"/>
              <a:t>și</a:t>
            </a:r>
            <a:r>
              <a:rPr lang="en-US" dirty="0"/>
              <a:t> </a:t>
            </a:r>
            <a:endParaRPr lang="ro-RO" dirty="0" smtClean="0"/>
          </a:p>
          <a:p>
            <a:pPr>
              <a:buFont typeface="Wingdings" panose="05000000000000000000" pitchFamily="2" charset="2"/>
              <a:buChar char="Ø"/>
            </a:pPr>
            <a:r>
              <a:rPr lang="en-US" dirty="0" smtClean="0"/>
              <a:t>de-a </a:t>
            </a:r>
            <a:r>
              <a:rPr lang="en-US" dirty="0" err="1"/>
              <a:t>lungul</a:t>
            </a:r>
            <a:r>
              <a:rPr lang="en-US" dirty="0"/>
              <a:t> </a:t>
            </a:r>
            <a:r>
              <a:rPr lang="en-US" dirty="0" err="1"/>
              <a:t>coloanelor</a:t>
            </a:r>
            <a:r>
              <a:rPr lang="en-US" dirty="0"/>
              <a:t> - </a:t>
            </a:r>
            <a:r>
              <a:rPr lang="en-US" dirty="0" err="1"/>
              <a:t>aspectele</a:t>
            </a:r>
            <a:r>
              <a:rPr lang="en-US" dirty="0"/>
              <a:t> </a:t>
            </a:r>
            <a:r>
              <a:rPr lang="en-US" dirty="0" err="1"/>
              <a:t>arhitecturii</a:t>
            </a:r>
            <a:r>
              <a:rPr lang="en-US" dirty="0"/>
              <a:t>. </a:t>
            </a:r>
            <a:endParaRPr lang="ro-RO" dirty="0" smtClean="0"/>
          </a:p>
          <a:p>
            <a:pPr marL="0" indent="0">
              <a:buNone/>
            </a:pPr>
            <a:r>
              <a:rPr lang="en-US" dirty="0" err="1" smtClean="0"/>
              <a:t>Cadrul</a:t>
            </a:r>
            <a:r>
              <a:rPr lang="en-US" dirty="0" smtClean="0"/>
              <a:t> </a:t>
            </a:r>
            <a:r>
              <a:rPr lang="en-US" dirty="0"/>
              <a:t>nu </a:t>
            </a:r>
            <a:r>
              <a:rPr lang="en-US" dirty="0" err="1"/>
              <a:t>definește</a:t>
            </a:r>
            <a:r>
              <a:rPr lang="en-US" dirty="0"/>
              <a:t> o </a:t>
            </a:r>
            <a:r>
              <a:rPr lang="en-US" dirty="0" err="1"/>
              <a:t>metodologie</a:t>
            </a:r>
            <a:r>
              <a:rPr lang="en-US" dirty="0"/>
              <a:t> </a:t>
            </a:r>
            <a:r>
              <a:rPr lang="en-US" dirty="0" err="1"/>
              <a:t>pentru</a:t>
            </a:r>
            <a:r>
              <a:rPr lang="en-US" dirty="0"/>
              <a:t> o </a:t>
            </a:r>
            <a:r>
              <a:rPr lang="en-US" dirty="0" err="1"/>
              <a:t>arhitectura</a:t>
            </a:r>
            <a:r>
              <a:rPr lang="en-US" dirty="0"/>
              <a:t>. Mai </a:t>
            </a:r>
            <a:r>
              <a:rPr lang="en-US" dirty="0" err="1"/>
              <a:t>degrabă</a:t>
            </a:r>
            <a:r>
              <a:rPr lang="en-US" dirty="0"/>
              <a:t>, </a:t>
            </a:r>
            <a:r>
              <a:rPr lang="en-US" dirty="0" err="1"/>
              <a:t>matricea</a:t>
            </a:r>
            <a:r>
              <a:rPr lang="en-US" dirty="0"/>
              <a:t> </a:t>
            </a:r>
            <a:r>
              <a:rPr lang="en-US" dirty="0" err="1"/>
              <a:t>este</a:t>
            </a:r>
            <a:r>
              <a:rPr lang="en-US" dirty="0"/>
              <a:t> un </a:t>
            </a:r>
            <a:r>
              <a:rPr lang="en-US" dirty="0" err="1"/>
              <a:t>șablon</a:t>
            </a:r>
            <a:r>
              <a:rPr lang="en-US" dirty="0"/>
              <a:t> care </a:t>
            </a:r>
            <a:r>
              <a:rPr lang="en-US" dirty="0" err="1"/>
              <a:t>trebuie</a:t>
            </a:r>
            <a:r>
              <a:rPr lang="en-US" dirty="0"/>
              <a:t> </a:t>
            </a:r>
            <a:r>
              <a:rPr lang="en-US" dirty="0" err="1"/>
              <a:t>să</a:t>
            </a:r>
            <a:r>
              <a:rPr lang="en-US" dirty="0"/>
              <a:t> fie </a:t>
            </a:r>
            <a:r>
              <a:rPr lang="en-US" dirty="0" err="1"/>
              <a:t>completat</a:t>
            </a:r>
            <a:r>
              <a:rPr lang="en-US" dirty="0"/>
              <a:t> </a:t>
            </a:r>
            <a:r>
              <a:rPr lang="en-US" dirty="0" smtClean="0"/>
              <a:t>de</a:t>
            </a:r>
            <a:r>
              <a:rPr lang="ro-RO" dirty="0" smtClean="0"/>
              <a:t>:</a:t>
            </a:r>
          </a:p>
          <a:p>
            <a:pPr>
              <a:buFont typeface="Wingdings" panose="05000000000000000000" pitchFamily="2" charset="2"/>
              <a:buChar char="Ø"/>
            </a:pPr>
            <a:r>
              <a:rPr lang="en-US" dirty="0" smtClean="0"/>
              <a:t> </a:t>
            </a:r>
            <a:r>
              <a:rPr lang="en-US" dirty="0" err="1"/>
              <a:t>obiectivele</a:t>
            </a:r>
            <a:r>
              <a:rPr lang="en-US" dirty="0"/>
              <a:t> / </a:t>
            </a:r>
            <a:r>
              <a:rPr lang="en-US" dirty="0" err="1"/>
              <a:t>norme</a:t>
            </a:r>
            <a:r>
              <a:rPr lang="en-US" dirty="0" smtClean="0"/>
              <a:t>,</a:t>
            </a:r>
            <a:endParaRPr lang="ro-RO" dirty="0" smtClean="0"/>
          </a:p>
          <a:p>
            <a:pPr>
              <a:buFont typeface="Wingdings" panose="05000000000000000000" pitchFamily="2" charset="2"/>
              <a:buChar char="Ø"/>
            </a:pPr>
            <a:r>
              <a:rPr lang="en-US" dirty="0" smtClean="0"/>
              <a:t> </a:t>
            </a:r>
            <a:r>
              <a:rPr lang="en-US" dirty="0" err="1"/>
              <a:t>procese</a:t>
            </a:r>
            <a:r>
              <a:rPr lang="en-US" dirty="0" smtClean="0"/>
              <a:t>,</a:t>
            </a:r>
            <a:endParaRPr lang="ro-RO" dirty="0" smtClean="0"/>
          </a:p>
          <a:p>
            <a:pPr>
              <a:buFont typeface="Wingdings" panose="05000000000000000000" pitchFamily="2" charset="2"/>
              <a:buChar char="Ø"/>
            </a:pPr>
            <a:r>
              <a:rPr lang="en-US" dirty="0" smtClean="0"/>
              <a:t> </a:t>
            </a:r>
            <a:r>
              <a:rPr lang="en-US" dirty="0"/>
              <a:t>material</a:t>
            </a:r>
            <a:r>
              <a:rPr lang="en-US" dirty="0" smtClean="0"/>
              <a:t>,</a:t>
            </a:r>
            <a:endParaRPr lang="ro-RO" dirty="0" smtClean="0"/>
          </a:p>
          <a:p>
            <a:pPr>
              <a:buFont typeface="Wingdings" panose="05000000000000000000" pitchFamily="2" charset="2"/>
              <a:buChar char="Ø"/>
            </a:pPr>
            <a:r>
              <a:rPr lang="en-US" dirty="0" smtClean="0"/>
              <a:t> </a:t>
            </a:r>
            <a:r>
              <a:rPr lang="en-US" dirty="0" err="1"/>
              <a:t>roluri</a:t>
            </a:r>
            <a:r>
              <a:rPr lang="en-US" dirty="0" smtClean="0"/>
              <a:t>,</a:t>
            </a:r>
            <a:endParaRPr lang="ro-RO" dirty="0" smtClean="0"/>
          </a:p>
          <a:p>
            <a:pPr>
              <a:buFont typeface="Wingdings" panose="05000000000000000000" pitchFamily="2" charset="2"/>
              <a:buChar char="Ø"/>
            </a:pPr>
            <a:r>
              <a:rPr lang="en-US" dirty="0" smtClean="0"/>
              <a:t> </a:t>
            </a:r>
            <a:r>
              <a:rPr lang="en-US" dirty="0" err="1"/>
              <a:t>locații</a:t>
            </a:r>
            <a:r>
              <a:rPr lang="en-US" dirty="0"/>
              <a:t>, </a:t>
            </a:r>
            <a:r>
              <a:rPr lang="en-US" dirty="0" err="1"/>
              <a:t>și</a:t>
            </a:r>
            <a:r>
              <a:rPr lang="en-US" dirty="0"/>
              <a:t> </a:t>
            </a:r>
            <a:endParaRPr lang="ro-RO" dirty="0" smtClean="0"/>
          </a:p>
          <a:p>
            <a:pPr>
              <a:buFont typeface="Wingdings" panose="05000000000000000000" pitchFamily="2" charset="2"/>
              <a:buChar char="Ø"/>
            </a:pPr>
            <a:r>
              <a:rPr lang="en-US" dirty="0" err="1" smtClean="0"/>
              <a:t>evenimentele</a:t>
            </a:r>
            <a:r>
              <a:rPr lang="en-US" dirty="0" smtClean="0"/>
              <a:t> </a:t>
            </a:r>
            <a:r>
              <a:rPr lang="en-US" dirty="0" err="1"/>
              <a:t>solicitate</a:t>
            </a:r>
            <a:r>
              <a:rPr lang="en-US" dirty="0"/>
              <a:t> </a:t>
            </a:r>
            <a:r>
              <a:rPr lang="en-US" dirty="0" err="1"/>
              <a:t>în</a:t>
            </a:r>
            <a:r>
              <a:rPr lang="en-US" dirty="0"/>
              <a:t> mod specific de </a:t>
            </a:r>
            <a:r>
              <a:rPr lang="en-US" dirty="0" err="1"/>
              <a:t>către</a:t>
            </a:r>
            <a:r>
              <a:rPr lang="en-US" dirty="0"/>
              <a:t> </a:t>
            </a:r>
            <a:r>
              <a:rPr lang="en-US" dirty="0" err="1"/>
              <a:t>organizație</a:t>
            </a:r>
            <a:r>
              <a:rPr lang="en-US" dirty="0"/>
              <a:t>. </a:t>
            </a:r>
            <a:endParaRPr lang="ro-RO" dirty="0" smtClean="0"/>
          </a:p>
          <a:p>
            <a:pPr marL="0" indent="0">
              <a:buNone/>
            </a:pPr>
            <a:r>
              <a:rPr lang="en-US" dirty="0" err="1" smtClean="0"/>
              <a:t>Modelare</a:t>
            </a:r>
            <a:r>
              <a:rPr lang="en-US" dirty="0" smtClean="0"/>
              <a:t> </a:t>
            </a:r>
            <a:r>
              <a:rPr lang="en-US" dirty="0" err="1"/>
              <a:t>în</a:t>
            </a:r>
            <a:r>
              <a:rPr lang="en-US" dirty="0"/>
              <a:t> </a:t>
            </a:r>
            <a:r>
              <a:rPr lang="en-US" dirty="0" err="1"/>
              <a:t>continuare</a:t>
            </a:r>
            <a:r>
              <a:rPr lang="en-US" dirty="0"/>
              <a:t> </a:t>
            </a:r>
            <a:r>
              <a:rPr lang="en-US" dirty="0" err="1"/>
              <a:t>prin</a:t>
            </a:r>
            <a:r>
              <a:rPr lang="en-US" dirty="0"/>
              <a:t> </a:t>
            </a:r>
            <a:r>
              <a:rPr lang="en-US" dirty="0" err="1"/>
              <a:t>mapare</a:t>
            </a:r>
            <a:r>
              <a:rPr lang="en-US" dirty="0"/>
              <a:t> </a:t>
            </a:r>
            <a:r>
              <a:rPr lang="en-US" dirty="0" err="1"/>
              <a:t>între</a:t>
            </a:r>
            <a:r>
              <a:rPr lang="en-US" dirty="0"/>
              <a:t> </a:t>
            </a:r>
            <a:r>
              <a:rPr lang="en-US" dirty="0" err="1"/>
              <a:t>coloane</a:t>
            </a:r>
            <a:r>
              <a:rPr lang="en-US" dirty="0"/>
              <a:t> </a:t>
            </a:r>
            <a:r>
              <a:rPr lang="en-US" dirty="0" err="1"/>
              <a:t>în</a:t>
            </a:r>
            <a:r>
              <a:rPr lang="en-US" dirty="0"/>
              <a:t> </a:t>
            </a:r>
            <a:r>
              <a:rPr lang="en-US" dirty="0" err="1"/>
              <a:t>cadrul</a:t>
            </a:r>
            <a:r>
              <a:rPr lang="en-US" dirty="0"/>
              <a:t> framework-</a:t>
            </a:r>
            <a:r>
              <a:rPr lang="en-US" dirty="0" err="1"/>
              <a:t>ului</a:t>
            </a:r>
            <a:r>
              <a:rPr lang="en-US" dirty="0"/>
              <a:t> </a:t>
            </a:r>
            <a:r>
              <a:rPr lang="en-US" dirty="0" err="1"/>
              <a:t>identifică</a:t>
            </a:r>
            <a:r>
              <a:rPr lang="en-US" dirty="0"/>
              <a:t> </a:t>
            </a:r>
            <a:r>
              <a:rPr lang="en-US" dirty="0" err="1"/>
              <a:t>lacunele</a:t>
            </a:r>
            <a:r>
              <a:rPr lang="en-US" dirty="0"/>
              <a:t> </a:t>
            </a:r>
            <a:r>
              <a:rPr lang="en-US" dirty="0" err="1"/>
              <a:t>în</a:t>
            </a:r>
            <a:r>
              <a:rPr lang="en-US" dirty="0"/>
              <a:t> stare </a:t>
            </a:r>
            <a:r>
              <a:rPr lang="en-US" dirty="0" err="1"/>
              <a:t>documentată</a:t>
            </a:r>
            <a:r>
              <a:rPr lang="en-US" dirty="0"/>
              <a:t> a </a:t>
            </a:r>
            <a:r>
              <a:rPr lang="en-US" dirty="0" err="1"/>
              <a:t>organizației</a:t>
            </a:r>
            <a:r>
              <a:rPr lang="en-US" dirty="0"/>
              <a:t>.</a:t>
            </a:r>
            <a:endParaRPr lang="ru-RU" dirty="0"/>
          </a:p>
          <a:p>
            <a:endParaRPr lang="ru-RU" dirty="0"/>
          </a:p>
        </p:txBody>
      </p:sp>
    </p:spTree>
    <p:extLst>
      <p:ext uri="{BB962C8B-B14F-4D97-AF65-F5344CB8AC3E}">
        <p14:creationId xmlns:p14="http://schemas.microsoft.com/office/powerpoint/2010/main" val="29761499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60217" y="512618"/>
            <a:ext cx="11346873" cy="5664345"/>
          </a:xfrm>
        </p:spPr>
        <p:txBody>
          <a:bodyPr>
            <a:normAutofit fontScale="92500" lnSpcReduction="20000"/>
          </a:bodyPr>
          <a:lstStyle/>
          <a:p>
            <a:r>
              <a:rPr lang="en-US" b="1" dirty="0" err="1"/>
              <a:t>Metoda</a:t>
            </a:r>
            <a:r>
              <a:rPr lang="en-US" b="1" dirty="0"/>
              <a:t>  </a:t>
            </a:r>
            <a:r>
              <a:rPr lang="en-US" b="1" dirty="0" err="1"/>
              <a:t>Zachman</a:t>
            </a:r>
            <a:r>
              <a:rPr lang="en-US" b="1" dirty="0"/>
              <a:t> </a:t>
            </a:r>
            <a:r>
              <a:rPr lang="en-US" b="1" dirty="0" err="1"/>
              <a:t>şi</a:t>
            </a:r>
            <a:r>
              <a:rPr lang="en-US" b="1" dirty="0"/>
              <a:t> </a:t>
            </a:r>
            <a:r>
              <a:rPr lang="en-US" b="1" dirty="0" err="1"/>
              <a:t>tipurile</a:t>
            </a:r>
            <a:r>
              <a:rPr lang="en-US" b="1" dirty="0"/>
              <a:t> de </a:t>
            </a:r>
            <a:r>
              <a:rPr lang="en-US" b="1" dirty="0" err="1"/>
              <a:t>abstractizări</a:t>
            </a:r>
            <a:r>
              <a:rPr lang="en-US" b="1" dirty="0"/>
              <a:t> </a:t>
            </a:r>
            <a:endParaRPr lang="ru-RU" b="1" dirty="0"/>
          </a:p>
          <a:p>
            <a:pPr lvl="0" fontAlgn="base"/>
            <a:r>
              <a:rPr lang="en-US" dirty="0" err="1"/>
              <a:t>Aceste</a:t>
            </a:r>
            <a:r>
              <a:rPr lang="en-US" dirty="0"/>
              <a:t> </a:t>
            </a:r>
            <a:r>
              <a:rPr lang="en-US" dirty="0" err="1"/>
              <a:t>abstractizări</a:t>
            </a:r>
            <a:r>
              <a:rPr lang="en-US" dirty="0"/>
              <a:t> </a:t>
            </a:r>
            <a:r>
              <a:rPr lang="en-US" dirty="0" err="1"/>
              <a:t>sunt</a:t>
            </a:r>
            <a:r>
              <a:rPr lang="en-US" dirty="0"/>
              <a:t> </a:t>
            </a:r>
            <a:r>
              <a:rPr lang="en-US" dirty="0" err="1"/>
              <a:t>folosite</a:t>
            </a:r>
            <a:r>
              <a:rPr lang="en-US" dirty="0"/>
              <a:t> </a:t>
            </a:r>
            <a:r>
              <a:rPr lang="en-US" dirty="0" err="1"/>
              <a:t>pentru</a:t>
            </a:r>
            <a:r>
              <a:rPr lang="en-US" dirty="0"/>
              <a:t> a </a:t>
            </a:r>
            <a:r>
              <a:rPr lang="en-US" dirty="0" err="1"/>
              <a:t>clarifica</a:t>
            </a:r>
            <a:r>
              <a:rPr lang="en-US" dirty="0"/>
              <a:t> </a:t>
            </a:r>
            <a:r>
              <a:rPr lang="en-US" dirty="0" err="1"/>
              <a:t>anumite</a:t>
            </a:r>
            <a:r>
              <a:rPr lang="en-US" dirty="0"/>
              <a:t> </a:t>
            </a:r>
            <a:r>
              <a:rPr lang="en-US" dirty="0" err="1"/>
              <a:t>caracteristici</a:t>
            </a:r>
            <a:r>
              <a:rPr lang="en-US" dirty="0"/>
              <a:t> </a:t>
            </a:r>
            <a:r>
              <a:rPr lang="en-US" dirty="0" err="1"/>
              <a:t>relevante</a:t>
            </a:r>
            <a:r>
              <a:rPr lang="en-US" dirty="0"/>
              <a:t> </a:t>
            </a:r>
            <a:r>
              <a:rPr lang="en-US" dirty="0" err="1"/>
              <a:t>şi</a:t>
            </a:r>
            <a:r>
              <a:rPr lang="en-US" dirty="0"/>
              <a:t> </a:t>
            </a:r>
            <a:r>
              <a:rPr lang="en-US" dirty="0" err="1"/>
              <a:t>pentru</a:t>
            </a:r>
            <a:r>
              <a:rPr lang="en-US" dirty="0"/>
              <a:t> a </a:t>
            </a:r>
            <a:r>
              <a:rPr lang="en-US" dirty="0" err="1"/>
              <a:t>pune</a:t>
            </a:r>
            <a:r>
              <a:rPr lang="en-US" dirty="0"/>
              <a:t> </a:t>
            </a:r>
            <a:r>
              <a:rPr lang="en-US" dirty="0" err="1"/>
              <a:t>accentul</a:t>
            </a:r>
            <a:r>
              <a:rPr lang="en-US" dirty="0"/>
              <a:t> </a:t>
            </a:r>
            <a:r>
              <a:rPr lang="en-US" dirty="0" err="1"/>
              <a:t>pe</a:t>
            </a:r>
            <a:r>
              <a:rPr lang="en-US" dirty="0"/>
              <a:t> </a:t>
            </a:r>
            <a:r>
              <a:rPr lang="en-US" dirty="0" err="1"/>
              <a:t>diferite</a:t>
            </a:r>
            <a:r>
              <a:rPr lang="en-US" dirty="0"/>
              <a:t> </a:t>
            </a:r>
            <a:r>
              <a:rPr lang="en-US" dirty="0" err="1"/>
              <a:t>aspecte</a:t>
            </a:r>
            <a:r>
              <a:rPr lang="en-US" dirty="0"/>
              <a:t> ale </a:t>
            </a:r>
            <a:r>
              <a:rPr lang="en-US" dirty="0" err="1"/>
              <a:t>sistemului</a:t>
            </a:r>
            <a:r>
              <a:rPr lang="en-US" dirty="0"/>
              <a:t>. Au </a:t>
            </a:r>
            <a:r>
              <a:rPr lang="en-US" dirty="0" err="1"/>
              <a:t>fost</a:t>
            </a:r>
            <a:r>
              <a:rPr lang="en-US" dirty="0"/>
              <a:t> considerate </a:t>
            </a:r>
            <a:r>
              <a:rPr lang="en-US" dirty="0" err="1"/>
              <a:t>şase</a:t>
            </a:r>
            <a:r>
              <a:rPr lang="en-US" dirty="0"/>
              <a:t> </a:t>
            </a:r>
            <a:r>
              <a:rPr lang="en-US" dirty="0" err="1"/>
              <a:t>tipuri</a:t>
            </a:r>
            <a:r>
              <a:rPr lang="en-US" dirty="0"/>
              <a:t> de </a:t>
            </a:r>
            <a:r>
              <a:rPr lang="en-US" dirty="0" err="1"/>
              <a:t>abstractizări</a:t>
            </a:r>
            <a:r>
              <a:rPr lang="en-US" dirty="0"/>
              <a:t>, </a:t>
            </a:r>
            <a:r>
              <a:rPr lang="en-US" dirty="0" err="1"/>
              <a:t>după</a:t>
            </a:r>
            <a:r>
              <a:rPr lang="en-US" dirty="0"/>
              <a:t> cum </a:t>
            </a:r>
            <a:r>
              <a:rPr lang="en-US" dirty="0" err="1"/>
              <a:t>urmează</a:t>
            </a:r>
            <a:r>
              <a:rPr lang="en-US" dirty="0"/>
              <a:t>:  </a:t>
            </a:r>
            <a:endParaRPr lang="ru-RU" dirty="0"/>
          </a:p>
          <a:p>
            <a:pPr lvl="0" fontAlgn="base"/>
            <a:r>
              <a:rPr lang="en-US" b="1" dirty="0" err="1"/>
              <a:t>Datele</a:t>
            </a:r>
            <a:r>
              <a:rPr lang="en-US" b="1" dirty="0"/>
              <a:t> (Ce?)</a:t>
            </a:r>
            <a:r>
              <a:rPr lang="en-US" dirty="0"/>
              <a:t> – </a:t>
            </a:r>
            <a:r>
              <a:rPr lang="en-US" dirty="0" err="1"/>
              <a:t>descriu</a:t>
            </a:r>
            <a:r>
              <a:rPr lang="en-US" dirty="0"/>
              <a:t> </a:t>
            </a:r>
            <a:r>
              <a:rPr lang="en-US" dirty="0" err="1"/>
              <a:t>conținul</a:t>
            </a:r>
            <a:r>
              <a:rPr lang="en-US" dirty="0"/>
              <a:t> </a:t>
            </a:r>
            <a:r>
              <a:rPr lang="en-US" dirty="0" err="1"/>
              <a:t>sistemului</a:t>
            </a:r>
            <a:r>
              <a:rPr lang="en-US" dirty="0"/>
              <a:t>;  </a:t>
            </a:r>
            <a:endParaRPr lang="ru-RU" dirty="0"/>
          </a:p>
          <a:p>
            <a:pPr lvl="0" fontAlgn="base"/>
            <a:r>
              <a:rPr lang="en-US" b="1" dirty="0" err="1"/>
              <a:t>Funcţiile</a:t>
            </a:r>
            <a:r>
              <a:rPr lang="en-US" b="1" dirty="0"/>
              <a:t> (Cum?)</a:t>
            </a:r>
            <a:r>
              <a:rPr lang="en-US" dirty="0"/>
              <a:t> – </a:t>
            </a:r>
            <a:r>
              <a:rPr lang="en-US" dirty="0" err="1"/>
              <a:t>sunt</a:t>
            </a:r>
            <a:r>
              <a:rPr lang="en-US" dirty="0"/>
              <a:t> </a:t>
            </a:r>
            <a:r>
              <a:rPr lang="en-US" dirty="0" err="1"/>
              <a:t>descrise</a:t>
            </a:r>
            <a:r>
              <a:rPr lang="en-US" dirty="0"/>
              <a:t> </a:t>
            </a:r>
            <a:r>
              <a:rPr lang="en-US" dirty="0" err="1"/>
              <a:t>utilizarea</a:t>
            </a:r>
            <a:r>
              <a:rPr lang="en-US" dirty="0"/>
              <a:t> </a:t>
            </a:r>
            <a:r>
              <a:rPr lang="en-US" dirty="0" err="1"/>
              <a:t>şi</a:t>
            </a:r>
            <a:r>
              <a:rPr lang="en-US" dirty="0"/>
              <a:t> </a:t>
            </a:r>
            <a:r>
              <a:rPr lang="en-US" dirty="0" err="1"/>
              <a:t>funcțiile</a:t>
            </a:r>
            <a:r>
              <a:rPr lang="en-US" dirty="0"/>
              <a:t> </a:t>
            </a:r>
            <a:r>
              <a:rPr lang="en-US" dirty="0" err="1"/>
              <a:t>sistemului</a:t>
            </a:r>
            <a:r>
              <a:rPr lang="en-US" dirty="0"/>
              <a:t>, </a:t>
            </a:r>
            <a:r>
              <a:rPr lang="en-US" dirty="0" err="1"/>
              <a:t>incluzând</a:t>
            </a:r>
            <a:r>
              <a:rPr lang="en-US" dirty="0"/>
              <a:t> </a:t>
            </a:r>
            <a:r>
              <a:rPr lang="en-US" dirty="0" err="1"/>
              <a:t>procesele</a:t>
            </a:r>
            <a:r>
              <a:rPr lang="en-US" dirty="0"/>
              <a:t> </a:t>
            </a:r>
            <a:r>
              <a:rPr lang="en-US" dirty="0" err="1"/>
              <a:t>şi</a:t>
            </a:r>
            <a:r>
              <a:rPr lang="en-US" dirty="0"/>
              <a:t> </a:t>
            </a:r>
            <a:r>
              <a:rPr lang="en-US" dirty="0" err="1"/>
              <a:t>fluxurile</a:t>
            </a:r>
            <a:r>
              <a:rPr lang="en-US" dirty="0"/>
              <a:t> de control;  </a:t>
            </a:r>
            <a:endParaRPr lang="ru-RU" dirty="0"/>
          </a:p>
          <a:p>
            <a:pPr lvl="0" fontAlgn="base"/>
            <a:r>
              <a:rPr lang="en-US" b="1" dirty="0" err="1"/>
              <a:t>Reţeaua</a:t>
            </a:r>
            <a:r>
              <a:rPr lang="en-US" b="1" dirty="0"/>
              <a:t> (</a:t>
            </a:r>
            <a:r>
              <a:rPr lang="en-US" b="1" dirty="0" err="1"/>
              <a:t>Unde</a:t>
            </a:r>
            <a:r>
              <a:rPr lang="en-US" b="1" dirty="0"/>
              <a:t>?)</a:t>
            </a:r>
            <a:r>
              <a:rPr lang="en-US" dirty="0"/>
              <a:t> – </a:t>
            </a:r>
            <a:r>
              <a:rPr lang="en-US" dirty="0" err="1"/>
              <a:t>cuprinde</a:t>
            </a:r>
            <a:r>
              <a:rPr lang="en-US" dirty="0"/>
              <a:t> </a:t>
            </a:r>
            <a:r>
              <a:rPr lang="en-US" dirty="0" err="1"/>
              <a:t>elementele</a:t>
            </a:r>
            <a:r>
              <a:rPr lang="en-US" dirty="0"/>
              <a:t> </a:t>
            </a:r>
            <a:r>
              <a:rPr lang="en-US" dirty="0" err="1"/>
              <a:t>spațiale</a:t>
            </a:r>
            <a:r>
              <a:rPr lang="en-US" dirty="0"/>
              <a:t> </a:t>
            </a:r>
            <a:r>
              <a:rPr lang="en-US" dirty="0" err="1"/>
              <a:t>şi</a:t>
            </a:r>
            <a:r>
              <a:rPr lang="en-US" dirty="0"/>
              <a:t> </a:t>
            </a:r>
            <a:r>
              <a:rPr lang="en-US" dirty="0" err="1"/>
              <a:t>relațiile</a:t>
            </a:r>
            <a:r>
              <a:rPr lang="en-US" dirty="0"/>
              <a:t> </a:t>
            </a:r>
            <a:r>
              <a:rPr lang="en-US" dirty="0" err="1"/>
              <a:t>dintre</a:t>
            </a:r>
            <a:r>
              <a:rPr lang="en-US" dirty="0"/>
              <a:t> </a:t>
            </a:r>
            <a:r>
              <a:rPr lang="en-US" dirty="0" err="1"/>
              <a:t>ele</a:t>
            </a:r>
            <a:r>
              <a:rPr lang="en-US" dirty="0"/>
              <a:t>, </a:t>
            </a:r>
            <a:r>
              <a:rPr lang="en-US" dirty="0" err="1"/>
              <a:t>incluzând</a:t>
            </a:r>
            <a:r>
              <a:rPr lang="en-US" dirty="0"/>
              <a:t> </a:t>
            </a:r>
            <a:r>
              <a:rPr lang="en-US" dirty="0" err="1"/>
              <a:t>distribuirea</a:t>
            </a:r>
            <a:r>
              <a:rPr lang="en-US" dirty="0"/>
              <a:t> </a:t>
            </a:r>
            <a:r>
              <a:rPr lang="en-US" dirty="0" err="1"/>
              <a:t>sistemului</a:t>
            </a:r>
            <a:r>
              <a:rPr lang="en-US" dirty="0"/>
              <a:t>;  </a:t>
            </a:r>
            <a:endParaRPr lang="ru-RU" dirty="0"/>
          </a:p>
          <a:p>
            <a:pPr lvl="0" fontAlgn="base"/>
            <a:r>
              <a:rPr lang="en-US" b="1" dirty="0" err="1"/>
              <a:t>Factorul</a:t>
            </a:r>
            <a:r>
              <a:rPr lang="en-US" b="1" dirty="0"/>
              <a:t> </a:t>
            </a:r>
            <a:r>
              <a:rPr lang="en-US" b="1" dirty="0" err="1"/>
              <a:t>uman</a:t>
            </a:r>
            <a:r>
              <a:rPr lang="en-US" b="1" dirty="0"/>
              <a:t> (Cine?</a:t>
            </a:r>
            <a:r>
              <a:rPr lang="en-US" dirty="0"/>
              <a:t>) – se </a:t>
            </a:r>
            <a:r>
              <a:rPr lang="en-US" dirty="0" err="1"/>
              <a:t>pune</a:t>
            </a:r>
            <a:r>
              <a:rPr lang="en-US" dirty="0"/>
              <a:t> </a:t>
            </a:r>
            <a:r>
              <a:rPr lang="en-US" dirty="0" err="1"/>
              <a:t>accentul</a:t>
            </a:r>
            <a:r>
              <a:rPr lang="en-US" dirty="0"/>
              <a:t> </a:t>
            </a:r>
            <a:r>
              <a:rPr lang="en-US" dirty="0" err="1"/>
              <a:t>pe</a:t>
            </a:r>
            <a:r>
              <a:rPr lang="en-US" dirty="0"/>
              <a:t> </a:t>
            </a:r>
            <a:r>
              <a:rPr lang="en-US" dirty="0" err="1"/>
              <a:t>echipă</a:t>
            </a:r>
            <a:r>
              <a:rPr lang="en-US" dirty="0"/>
              <a:t>, </a:t>
            </a:r>
            <a:r>
              <a:rPr lang="en-US" dirty="0" err="1"/>
              <a:t>manuale</a:t>
            </a:r>
            <a:r>
              <a:rPr lang="en-US" dirty="0"/>
              <a:t> </a:t>
            </a:r>
            <a:r>
              <a:rPr lang="en-US" dirty="0" err="1"/>
              <a:t>şi</a:t>
            </a:r>
            <a:r>
              <a:rPr lang="en-US" dirty="0"/>
              <a:t> </a:t>
            </a:r>
            <a:r>
              <a:rPr lang="en-US" dirty="0" err="1"/>
              <a:t>instrucțiunile</a:t>
            </a:r>
            <a:r>
              <a:rPr lang="en-US" dirty="0"/>
              <a:t> de </a:t>
            </a:r>
            <a:r>
              <a:rPr lang="en-US" dirty="0" err="1"/>
              <a:t>operare</a:t>
            </a:r>
            <a:r>
              <a:rPr lang="en-US" dirty="0"/>
              <a:t> </a:t>
            </a:r>
            <a:r>
              <a:rPr lang="en-US" dirty="0" err="1"/>
              <a:t>sau</a:t>
            </a:r>
            <a:r>
              <a:rPr lang="en-US" dirty="0"/>
              <a:t> </a:t>
            </a:r>
            <a:r>
              <a:rPr lang="en-US" dirty="0" err="1"/>
              <a:t>modelele</a:t>
            </a:r>
            <a:r>
              <a:rPr lang="en-US" dirty="0"/>
              <a:t> </a:t>
            </a:r>
            <a:r>
              <a:rPr lang="en-US" dirty="0" err="1"/>
              <a:t>folosite</a:t>
            </a:r>
            <a:r>
              <a:rPr lang="en-US" dirty="0"/>
              <a:t> </a:t>
            </a:r>
            <a:r>
              <a:rPr lang="en-US" dirty="0" err="1"/>
              <a:t>pentru</a:t>
            </a:r>
            <a:r>
              <a:rPr lang="en-US" dirty="0"/>
              <a:t> </a:t>
            </a:r>
            <a:r>
              <a:rPr lang="en-US" dirty="0" err="1"/>
              <a:t>realizarea</a:t>
            </a:r>
            <a:r>
              <a:rPr lang="en-US" dirty="0"/>
              <a:t> </a:t>
            </a:r>
            <a:r>
              <a:rPr lang="en-US" dirty="0" err="1"/>
              <a:t>anumitor</a:t>
            </a:r>
            <a:r>
              <a:rPr lang="en-US" dirty="0"/>
              <a:t> </a:t>
            </a:r>
            <a:r>
              <a:rPr lang="en-US" dirty="0" err="1"/>
              <a:t>sarcini</a:t>
            </a:r>
            <a:r>
              <a:rPr lang="en-US" dirty="0"/>
              <a:t>.  </a:t>
            </a:r>
            <a:endParaRPr lang="ru-RU" dirty="0"/>
          </a:p>
          <a:p>
            <a:pPr lvl="0" fontAlgn="base"/>
            <a:r>
              <a:rPr lang="en-US" b="1" dirty="0" err="1"/>
              <a:t>Timpul</a:t>
            </a:r>
            <a:r>
              <a:rPr lang="en-US" b="1" dirty="0"/>
              <a:t> (</a:t>
            </a:r>
            <a:r>
              <a:rPr lang="en-US" b="1" dirty="0" err="1"/>
              <a:t>Când</a:t>
            </a:r>
            <a:r>
              <a:rPr lang="en-US" b="1" dirty="0"/>
              <a:t>?)</a:t>
            </a:r>
            <a:r>
              <a:rPr lang="en-US" dirty="0"/>
              <a:t> – se </a:t>
            </a:r>
            <a:r>
              <a:rPr lang="en-US" dirty="0" err="1"/>
              <a:t>pune</a:t>
            </a:r>
            <a:r>
              <a:rPr lang="en-US" dirty="0"/>
              <a:t> </a:t>
            </a:r>
            <a:r>
              <a:rPr lang="en-US" dirty="0" err="1"/>
              <a:t>accentul</a:t>
            </a:r>
            <a:r>
              <a:rPr lang="en-US" dirty="0"/>
              <a:t> </a:t>
            </a:r>
            <a:r>
              <a:rPr lang="en-US" dirty="0" err="1"/>
              <a:t>pe</a:t>
            </a:r>
            <a:r>
              <a:rPr lang="en-US" dirty="0"/>
              <a:t> </a:t>
            </a:r>
            <a:r>
              <a:rPr lang="en-US" dirty="0" err="1"/>
              <a:t>ciclul</a:t>
            </a:r>
            <a:r>
              <a:rPr lang="en-US" dirty="0"/>
              <a:t> de </a:t>
            </a:r>
            <a:r>
              <a:rPr lang="en-US" dirty="0" err="1"/>
              <a:t>viață</a:t>
            </a:r>
            <a:r>
              <a:rPr lang="en-US" dirty="0"/>
              <a:t> </a:t>
            </a:r>
            <a:r>
              <a:rPr lang="en-US" dirty="0" err="1"/>
              <a:t>şi</a:t>
            </a:r>
            <a:r>
              <a:rPr lang="en-US" dirty="0"/>
              <a:t> </a:t>
            </a:r>
            <a:r>
              <a:rPr lang="en-US" dirty="0" err="1"/>
              <a:t>pe</a:t>
            </a:r>
            <a:r>
              <a:rPr lang="en-US" dirty="0"/>
              <a:t> </a:t>
            </a:r>
            <a:r>
              <a:rPr lang="en-US" dirty="0" err="1"/>
              <a:t>planificările</a:t>
            </a:r>
            <a:r>
              <a:rPr lang="en-US" dirty="0"/>
              <a:t> </a:t>
            </a:r>
            <a:r>
              <a:rPr lang="en-US" dirty="0" err="1"/>
              <a:t>folosite</a:t>
            </a:r>
            <a:r>
              <a:rPr lang="en-US" dirty="0"/>
              <a:t> </a:t>
            </a:r>
            <a:r>
              <a:rPr lang="en-US" dirty="0" err="1"/>
              <a:t>pentru</a:t>
            </a:r>
            <a:r>
              <a:rPr lang="en-US" dirty="0"/>
              <a:t> a </a:t>
            </a:r>
            <a:r>
              <a:rPr lang="en-US" dirty="0" err="1"/>
              <a:t>controla</a:t>
            </a:r>
            <a:r>
              <a:rPr lang="en-US" dirty="0"/>
              <a:t> </a:t>
            </a:r>
            <a:r>
              <a:rPr lang="en-US" dirty="0" err="1"/>
              <a:t>activitățile</a:t>
            </a:r>
            <a:r>
              <a:rPr lang="en-US" dirty="0"/>
              <a:t>; </a:t>
            </a:r>
            <a:endParaRPr lang="ru-RU" dirty="0"/>
          </a:p>
          <a:p>
            <a:pPr lvl="0" fontAlgn="base"/>
            <a:r>
              <a:rPr lang="en-US" b="1" dirty="0" err="1"/>
              <a:t>Motivaţia</a:t>
            </a:r>
            <a:r>
              <a:rPr lang="en-US" b="1" dirty="0"/>
              <a:t> (De </a:t>
            </a:r>
            <a:r>
              <a:rPr lang="en-US" b="1" dirty="0" err="1"/>
              <a:t>ce</a:t>
            </a:r>
            <a:r>
              <a:rPr lang="en-US" b="1" dirty="0"/>
              <a:t>?)</a:t>
            </a:r>
            <a:r>
              <a:rPr lang="en-US" dirty="0"/>
              <a:t> - </a:t>
            </a:r>
            <a:r>
              <a:rPr lang="en-US" dirty="0" err="1"/>
              <a:t>sunt</a:t>
            </a:r>
            <a:r>
              <a:rPr lang="en-US" dirty="0"/>
              <a:t> </a:t>
            </a:r>
            <a:r>
              <a:rPr lang="en-US" dirty="0" err="1"/>
              <a:t>subliniate</a:t>
            </a:r>
            <a:r>
              <a:rPr lang="en-US" dirty="0"/>
              <a:t> </a:t>
            </a:r>
            <a:r>
              <a:rPr lang="en-US" dirty="0" err="1"/>
              <a:t>motivațiile</a:t>
            </a:r>
            <a:r>
              <a:rPr lang="en-US" dirty="0"/>
              <a:t> </a:t>
            </a:r>
            <a:r>
              <a:rPr lang="en-US" dirty="0" err="1"/>
              <a:t>pentru</a:t>
            </a:r>
            <a:r>
              <a:rPr lang="en-US" dirty="0"/>
              <a:t> </a:t>
            </a:r>
            <a:r>
              <a:rPr lang="en-US" dirty="0" err="1"/>
              <a:t>construirea</a:t>
            </a:r>
            <a:r>
              <a:rPr lang="en-US" dirty="0"/>
              <a:t> </a:t>
            </a:r>
            <a:r>
              <a:rPr lang="en-US" dirty="0" err="1"/>
              <a:t>sistemului</a:t>
            </a:r>
            <a:r>
              <a:rPr lang="en-US" dirty="0"/>
              <a:t> </a:t>
            </a:r>
            <a:r>
              <a:rPr lang="en-US" dirty="0" err="1"/>
              <a:t>şi</a:t>
            </a:r>
            <a:r>
              <a:rPr lang="en-US" dirty="0"/>
              <a:t> </a:t>
            </a:r>
            <a:r>
              <a:rPr lang="en-US" dirty="0" err="1"/>
              <a:t>constrângerile</a:t>
            </a:r>
            <a:r>
              <a:rPr lang="en-US" dirty="0"/>
              <a:t> care se </a:t>
            </a:r>
            <a:r>
              <a:rPr lang="en-US" dirty="0" err="1"/>
              <a:t>aplică</a:t>
            </a:r>
            <a:r>
              <a:rPr lang="en-US" dirty="0"/>
              <a:t> </a:t>
            </a:r>
            <a:r>
              <a:rPr lang="en-US" dirty="0" err="1"/>
              <a:t>asupra</a:t>
            </a:r>
            <a:r>
              <a:rPr lang="en-US" dirty="0"/>
              <a:t> </a:t>
            </a:r>
            <a:r>
              <a:rPr lang="en-US" dirty="0" err="1"/>
              <a:t>lui</a:t>
            </a:r>
            <a:r>
              <a:rPr lang="en-US" dirty="0"/>
              <a:t>.  </a:t>
            </a:r>
            <a:endParaRPr lang="ru-RU" dirty="0"/>
          </a:p>
          <a:p>
            <a:endParaRPr lang="ru-RU" dirty="0"/>
          </a:p>
        </p:txBody>
      </p:sp>
    </p:spTree>
    <p:extLst>
      <p:ext uri="{BB962C8B-B14F-4D97-AF65-F5344CB8AC3E}">
        <p14:creationId xmlns:p14="http://schemas.microsoft.com/office/powerpoint/2010/main" val="9290061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5195454" y="185469"/>
            <a:ext cx="6705599" cy="6409295"/>
          </a:xfrm>
          <a:prstGeom prst="rect">
            <a:avLst/>
          </a:prstGeom>
        </p:spPr>
      </p:pic>
    </p:spTree>
    <p:extLst>
      <p:ext uri="{BB962C8B-B14F-4D97-AF65-F5344CB8AC3E}">
        <p14:creationId xmlns:p14="http://schemas.microsoft.com/office/powerpoint/2010/main" val="2245734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199" y="457200"/>
            <a:ext cx="10868891" cy="5719763"/>
          </a:xfrm>
        </p:spPr>
        <p:txBody>
          <a:bodyPr>
            <a:normAutofit fontScale="92500" lnSpcReduction="10000"/>
          </a:bodyPr>
          <a:lstStyle/>
          <a:p>
            <a:r>
              <a:rPr lang="ro-RO" b="1" i="1" dirty="0">
                <a:solidFill>
                  <a:srgbClr val="002060"/>
                </a:solidFill>
              </a:rPr>
              <a:t>Standardul cadru ISO 19439:2006 </a:t>
            </a:r>
            <a:endParaRPr lang="ro-RO" b="1" i="1" dirty="0" smtClean="0">
              <a:solidFill>
                <a:srgbClr val="002060"/>
              </a:solidFill>
            </a:endParaRPr>
          </a:p>
          <a:p>
            <a:r>
              <a:rPr lang="ro-RO" dirty="0" smtClean="0"/>
              <a:t>Acest </a:t>
            </a:r>
            <a:r>
              <a:rPr lang="ro-RO" dirty="0"/>
              <a:t>standard a fost revizuit şi confirmat ultima dată în 2015. Prin urmare, această versiune rămâne actuală. </a:t>
            </a:r>
          </a:p>
          <a:p>
            <a:r>
              <a:rPr lang="ro-RO" dirty="0" smtClean="0"/>
              <a:t>ISO </a:t>
            </a:r>
            <a:r>
              <a:rPr lang="ro-RO" dirty="0"/>
              <a:t>19439: 2006 specifică un cadru conform cu cerinţele ISO 15704, care serveşte drept bază comună pentru identificarea şi coordonarea dezvoltării standardelor pentru modelarea întreprinderilor, subliniind însă fără a se limita la producţia integrată de calculator. Baza pentru standardela suplimentare privind dezvoltarea de modele care să fie enactabile pe calculator şi care să permită suportul decizional bazat pe modele de procese bazate pe procese de afaceri, care să conducă la funcţionarea, monitorizarea şi controlul bazate pe modele). </a:t>
            </a:r>
            <a:endParaRPr lang="ro-RO" dirty="0" smtClean="0"/>
          </a:p>
          <a:p>
            <a:r>
              <a:rPr lang="ro-RO" dirty="0" smtClean="0"/>
              <a:t>Cadru </a:t>
            </a:r>
            <a:r>
              <a:rPr lang="ro-RO" dirty="0"/>
              <a:t>ISO 19439 concepe să ofere o "bază conceptuală unificată pentru modelul bazat pe ingineria întreprinderii care permite coerenţă, convergenţă şi interoperabilitatea diferitelor metodologii de modelare şi instrumente de sprijin. Cadrul nu cuprinde procese metodologice. Este neutru în acest sens".</a:t>
            </a:r>
            <a:br>
              <a:rPr lang="ro-RO" dirty="0"/>
            </a:br>
            <a:endParaRPr lang="ru-RU" dirty="0"/>
          </a:p>
        </p:txBody>
      </p:sp>
    </p:spTree>
    <p:extLst>
      <p:ext uri="{BB962C8B-B14F-4D97-AF65-F5344CB8AC3E}">
        <p14:creationId xmlns:p14="http://schemas.microsoft.com/office/powerpoint/2010/main" val="3766603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04801" y="193964"/>
            <a:ext cx="11596254" cy="6414654"/>
          </a:xfrm>
        </p:spPr>
        <p:txBody>
          <a:bodyPr/>
          <a:lstStyle/>
          <a:p>
            <a:pPr marL="0" indent="0">
              <a:buNone/>
            </a:pPr>
            <a:r>
              <a:rPr lang="ro-RO" b="1" dirty="0"/>
              <a:t>M</a:t>
            </a:r>
            <a:r>
              <a:rPr lang="en-US" b="1" dirty="0" err="1"/>
              <a:t>odelare</a:t>
            </a:r>
            <a:r>
              <a:rPr lang="ro-RO" b="1" dirty="0"/>
              <a:t> </a:t>
            </a:r>
            <a:r>
              <a:rPr lang="en-US" b="1" dirty="0"/>
              <a:t>T</a:t>
            </a:r>
            <a:r>
              <a:rPr lang="ro-RO" b="1" dirty="0"/>
              <a:t>ri</a:t>
            </a:r>
            <a:r>
              <a:rPr lang="en-US" b="1" dirty="0" err="1"/>
              <a:t>dimensi</a:t>
            </a:r>
            <a:r>
              <a:rPr lang="ro-RO" b="1" dirty="0"/>
              <a:t>onală</a:t>
            </a:r>
            <a:r>
              <a:rPr lang="en-US" b="1" dirty="0"/>
              <a:t> </a:t>
            </a:r>
            <a:r>
              <a:rPr lang="ro-RO" b="1" dirty="0"/>
              <a:t>a</a:t>
            </a:r>
            <a:r>
              <a:rPr lang="en-US" b="1" dirty="0"/>
              <a:t> </a:t>
            </a:r>
            <a:r>
              <a:rPr lang="en-US" b="1" dirty="0" err="1" smtClean="0"/>
              <a:t>Intreprinderii</a:t>
            </a:r>
            <a:endParaRPr lang="ro-RO" b="1" dirty="0" smtClean="0"/>
          </a:p>
          <a:p>
            <a:pPr marL="0" indent="0">
              <a:buNone/>
            </a:pPr>
            <a:r>
              <a:rPr lang="ro-RO" b="1" dirty="0" smtClean="0"/>
              <a:t>Standardul </a:t>
            </a:r>
            <a:r>
              <a:rPr lang="en-US" b="1" dirty="0"/>
              <a:t>ISO 19439:2006</a:t>
            </a:r>
            <a:r>
              <a:rPr lang="ro-RO" b="1" dirty="0"/>
              <a:t> </a:t>
            </a:r>
            <a:endParaRPr lang="ru-RU" dirty="0"/>
          </a:p>
          <a:p>
            <a:endParaRPr lang="ru-RU" dirty="0"/>
          </a:p>
        </p:txBody>
      </p:sp>
      <p:pic>
        <p:nvPicPr>
          <p:cNvPr id="4" name="Рисунок 3"/>
          <p:cNvPicPr>
            <a:picLocks noChangeAspect="1"/>
          </p:cNvPicPr>
          <p:nvPr/>
        </p:nvPicPr>
        <p:blipFill>
          <a:blip r:embed="rId2"/>
          <a:stretch>
            <a:fillRect/>
          </a:stretch>
        </p:blipFill>
        <p:spPr>
          <a:xfrm>
            <a:off x="4508007" y="706582"/>
            <a:ext cx="7683993" cy="6054436"/>
          </a:xfrm>
          <a:prstGeom prst="rect">
            <a:avLst/>
          </a:prstGeom>
        </p:spPr>
      </p:pic>
    </p:spTree>
    <p:extLst>
      <p:ext uri="{BB962C8B-B14F-4D97-AF65-F5344CB8AC3E}">
        <p14:creationId xmlns:p14="http://schemas.microsoft.com/office/powerpoint/2010/main" val="18144236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0" y="193965"/>
            <a:ext cx="6962069" cy="5347854"/>
          </a:xfrm>
          <a:prstGeom prst="rect">
            <a:avLst/>
          </a:prstGeom>
        </p:spPr>
      </p:pic>
      <p:pic>
        <p:nvPicPr>
          <p:cNvPr id="3" name="Рисунок 2"/>
          <p:cNvPicPr>
            <a:picLocks noChangeAspect="1"/>
          </p:cNvPicPr>
          <p:nvPr/>
        </p:nvPicPr>
        <p:blipFill>
          <a:blip r:embed="rId3"/>
          <a:stretch>
            <a:fillRect/>
          </a:stretch>
        </p:blipFill>
        <p:spPr>
          <a:xfrm>
            <a:off x="6354274" y="706582"/>
            <a:ext cx="5837725" cy="4599709"/>
          </a:xfrm>
          <a:prstGeom prst="rect">
            <a:avLst/>
          </a:prstGeom>
        </p:spPr>
      </p:pic>
    </p:spTree>
    <p:extLst>
      <p:ext uri="{BB962C8B-B14F-4D97-AF65-F5344CB8AC3E}">
        <p14:creationId xmlns:p14="http://schemas.microsoft.com/office/powerpoint/2010/main" val="496655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78873" y="609600"/>
            <a:ext cx="10674927" cy="5567363"/>
          </a:xfrm>
        </p:spPr>
        <p:txBody>
          <a:bodyPr>
            <a:normAutofit/>
          </a:bodyPr>
          <a:lstStyle/>
          <a:p>
            <a:r>
              <a:rPr lang="ro-RO" sz="3200" dirty="0"/>
              <a:t>Acest standard specifică un cadru care "serveşte ca o bază comună pentru a identifica şi a coordona dezvoltarea standardelor privind modelarea întreprinderilor, dar nu se limitează la producţia integrată cu procese de calcul. De asemenea, serveşte ca bază pentru standardele suplimentare privind dezvoltarea unor modele care vor fi suportate de calculator şi permite modelului bazat pe suport decizional de conducere şi operare să fie baza pentru modelul de monitorizare şi control". </a:t>
            </a:r>
            <a:endParaRPr lang="ro-RO" sz="3200" dirty="0" smtClean="0"/>
          </a:p>
          <a:p>
            <a:r>
              <a:rPr lang="ro-RO" sz="3200" b="1" i="1" dirty="0" smtClean="0">
                <a:solidFill>
                  <a:srgbClr val="C00000"/>
                </a:solidFill>
              </a:rPr>
              <a:t>ISO </a:t>
            </a:r>
            <a:r>
              <a:rPr lang="ro-RO" sz="3200" b="1" i="1" dirty="0">
                <a:solidFill>
                  <a:srgbClr val="C00000"/>
                </a:solidFill>
              </a:rPr>
              <a:t>19439 defineşte trei dimensiuni pentru modelarea întreprinderii:</a:t>
            </a:r>
            <a:br>
              <a:rPr lang="ro-RO" sz="3200" b="1" i="1" dirty="0">
                <a:solidFill>
                  <a:srgbClr val="C00000"/>
                </a:solidFill>
              </a:rPr>
            </a:br>
            <a:endParaRPr lang="ru-RU" sz="3200" b="1" i="1" dirty="0">
              <a:solidFill>
                <a:srgbClr val="C00000"/>
              </a:solidFill>
            </a:endParaRPr>
          </a:p>
          <a:p>
            <a:endParaRPr lang="ru-RU" dirty="0"/>
          </a:p>
        </p:txBody>
      </p:sp>
    </p:spTree>
    <p:extLst>
      <p:ext uri="{BB962C8B-B14F-4D97-AF65-F5344CB8AC3E}">
        <p14:creationId xmlns:p14="http://schemas.microsoft.com/office/powerpoint/2010/main" val="19264476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04799" y="360218"/>
            <a:ext cx="11568545" cy="6068291"/>
          </a:xfrm>
        </p:spPr>
        <p:txBody>
          <a:bodyPr>
            <a:normAutofit fontScale="92500" lnSpcReduction="20000"/>
          </a:bodyPr>
          <a:lstStyle/>
          <a:p>
            <a:pPr marL="0" indent="0">
              <a:buNone/>
            </a:pPr>
            <a:r>
              <a:rPr lang="ro-RO" b="1" i="1" dirty="0">
                <a:solidFill>
                  <a:srgbClr val="002060"/>
                </a:solidFill>
              </a:rPr>
              <a:t>Dimensiune de modele antrepriză</a:t>
            </a:r>
            <a:r>
              <a:rPr lang="ro-RO" b="1" dirty="0"/>
              <a:t>: </a:t>
            </a:r>
            <a:r>
              <a:rPr lang="ro-RO" dirty="0"/>
              <a:t>dimensiunile Modelului întreprinderii se bazează pe ideea că modelele de întreprinderi au un ciclu de viaţă care este legat de ciclul de viaţă al entităţii modelate. </a:t>
            </a:r>
            <a:endParaRPr lang="ro-RO" dirty="0" smtClean="0"/>
          </a:p>
          <a:p>
            <a:pPr marL="0" indent="0">
              <a:buNone/>
            </a:pPr>
            <a:r>
              <a:rPr lang="ro-RO" b="1" i="1" dirty="0" smtClean="0"/>
              <a:t>Fazele </a:t>
            </a:r>
            <a:r>
              <a:rPr lang="ro-RO" b="1" i="1" dirty="0"/>
              <a:t>definite în standard sunt</a:t>
            </a:r>
            <a:r>
              <a:rPr lang="ro-RO" dirty="0"/>
              <a:t>: </a:t>
            </a:r>
            <a:r>
              <a:rPr lang="ro-RO" b="1" i="1" dirty="0">
                <a:solidFill>
                  <a:srgbClr val="C00000"/>
                </a:solidFill>
              </a:rPr>
              <a:t>Identificare domeniu, Definiţie concept, Definirea cerinţelor</a:t>
            </a:r>
            <a:r>
              <a:rPr lang="ro-RO" b="1" i="1" dirty="0" smtClean="0">
                <a:solidFill>
                  <a:srgbClr val="C00000"/>
                </a:solidFill>
              </a:rPr>
              <a:t>, Specificaţia </a:t>
            </a:r>
            <a:r>
              <a:rPr lang="ro-RO" b="1" i="1" dirty="0">
                <a:solidFill>
                  <a:srgbClr val="C00000"/>
                </a:solidFill>
              </a:rPr>
              <a:t>de proiectare, Descrierea implementării, Operaţiunea de domeniu, definiția </a:t>
            </a:r>
            <a:r>
              <a:rPr lang="ro-RO" b="1" i="1" dirty="0" smtClean="0">
                <a:solidFill>
                  <a:srgbClr val="C00000"/>
                </a:solidFill>
              </a:rPr>
              <a:t>de dezafectare</a:t>
            </a:r>
            <a:r>
              <a:rPr lang="ro-RO" dirty="0"/>
              <a:t/>
            </a:r>
            <a:br>
              <a:rPr lang="ro-RO" dirty="0"/>
            </a:br>
            <a:endParaRPr lang="ro-RO" dirty="0" smtClean="0"/>
          </a:p>
          <a:p>
            <a:pPr marL="0" indent="0">
              <a:buNone/>
            </a:pPr>
            <a:r>
              <a:rPr lang="ro-RO" b="1" i="1" dirty="0" smtClean="0">
                <a:solidFill>
                  <a:srgbClr val="002060"/>
                </a:solidFill>
              </a:rPr>
              <a:t>Dimensiunea </a:t>
            </a:r>
            <a:r>
              <a:rPr lang="ro-RO" b="1" i="1" dirty="0">
                <a:solidFill>
                  <a:srgbClr val="002060"/>
                </a:solidFill>
              </a:rPr>
              <a:t>punctelor de vedere</a:t>
            </a:r>
            <a:r>
              <a:rPr lang="ro-RO" b="1" dirty="0">
                <a:solidFill>
                  <a:srgbClr val="002060"/>
                </a:solidFill>
              </a:rPr>
              <a:t>. </a:t>
            </a:r>
            <a:r>
              <a:rPr lang="ro-RO" b="1" dirty="0"/>
              <a:t>Se bazează pe ideea că modelatorii de </a:t>
            </a:r>
            <a:r>
              <a:rPr lang="ro-RO" b="1" dirty="0" smtClean="0"/>
              <a:t>companii </a:t>
            </a:r>
            <a:r>
              <a:rPr lang="ro-RO" b="1" dirty="0"/>
              <a:t>şi utilizatorii pot filtra observaţiile sale din lumea reală prin vizualizări distincte. </a:t>
            </a:r>
            <a:endParaRPr lang="ro-RO" b="1" dirty="0" smtClean="0"/>
          </a:p>
          <a:p>
            <a:pPr marL="0" indent="0">
              <a:buNone/>
            </a:pPr>
            <a:r>
              <a:rPr lang="ro-RO" b="1" dirty="0" smtClean="0"/>
              <a:t>Punctele </a:t>
            </a:r>
            <a:r>
              <a:rPr lang="ro-RO" b="1" dirty="0"/>
              <a:t>de vedere predefinite sunt: </a:t>
            </a:r>
            <a:r>
              <a:rPr lang="ro-RO" b="1" i="1" dirty="0">
                <a:solidFill>
                  <a:srgbClr val="C00000"/>
                </a:solidFill>
              </a:rPr>
              <a:t>Function view, Information view, Resource view, Organization </a:t>
            </a:r>
            <a:r>
              <a:rPr lang="ro-RO" b="1" i="1" dirty="0" smtClean="0">
                <a:solidFill>
                  <a:srgbClr val="C00000"/>
                </a:solidFill>
              </a:rPr>
              <a:t>view/Decision view.</a:t>
            </a:r>
          </a:p>
          <a:p>
            <a:pPr marL="0" indent="0">
              <a:buNone/>
            </a:pPr>
            <a:r>
              <a:rPr lang="ro-RO" b="1" dirty="0">
                <a:solidFill>
                  <a:srgbClr val="C00000"/>
                </a:solidFill>
              </a:rPr>
              <a:t/>
            </a:r>
            <a:br>
              <a:rPr lang="ro-RO" b="1" dirty="0">
                <a:solidFill>
                  <a:srgbClr val="C00000"/>
                </a:solidFill>
              </a:rPr>
            </a:br>
            <a:r>
              <a:rPr lang="ro-RO" b="1" i="1" dirty="0">
                <a:solidFill>
                  <a:srgbClr val="002060"/>
                </a:solidFill>
              </a:rPr>
              <a:t>Dimensiunea generităţilor</a:t>
            </a:r>
            <a:r>
              <a:rPr lang="ro-RO" b="1" dirty="0">
                <a:solidFill>
                  <a:srgbClr val="002060"/>
                </a:solidFill>
              </a:rPr>
              <a:t>. </a:t>
            </a:r>
            <a:r>
              <a:rPr lang="ro-RO" b="1" dirty="0"/>
              <a:t>Aceasta defineşte dimensiunea de la concepte de modele generale la cele particulare. </a:t>
            </a:r>
            <a:endParaRPr lang="ro-RO" b="1" dirty="0" smtClean="0"/>
          </a:p>
          <a:p>
            <a:pPr marL="0" indent="0">
              <a:buNone/>
            </a:pPr>
            <a:r>
              <a:rPr lang="ro-RO" b="1" dirty="0" smtClean="0"/>
              <a:t>Standardul </a:t>
            </a:r>
            <a:r>
              <a:rPr lang="ro-RO" b="1" dirty="0"/>
              <a:t>defineşte trei niveluri de genericitate: </a:t>
            </a:r>
            <a:r>
              <a:rPr lang="ro-RO" b="1" i="1" dirty="0">
                <a:solidFill>
                  <a:srgbClr val="C00000"/>
                </a:solidFill>
              </a:rPr>
              <a:t>Generic level, Partial level,</a:t>
            </a:r>
            <a:r>
              <a:rPr lang="ro-RO" b="1" dirty="0">
                <a:solidFill>
                  <a:srgbClr val="C00000"/>
                </a:solidFill>
              </a:rPr>
              <a:t/>
            </a:r>
            <a:br>
              <a:rPr lang="ro-RO" b="1" dirty="0">
                <a:solidFill>
                  <a:srgbClr val="C00000"/>
                </a:solidFill>
              </a:rPr>
            </a:br>
            <a:r>
              <a:rPr lang="ro-RO" b="1" i="1" dirty="0">
                <a:solidFill>
                  <a:srgbClr val="C00000"/>
                </a:solidFill>
              </a:rPr>
              <a:t>Particular level.</a:t>
            </a:r>
            <a:r>
              <a:rPr lang="ro-RO" b="1" dirty="0"/>
              <a:t/>
            </a:r>
            <a:br>
              <a:rPr lang="ro-RO" b="1" dirty="0"/>
            </a:br>
            <a:endParaRPr lang="ru-RU" dirty="0"/>
          </a:p>
        </p:txBody>
      </p:sp>
    </p:spTree>
    <p:extLst>
      <p:ext uri="{BB962C8B-B14F-4D97-AF65-F5344CB8AC3E}">
        <p14:creationId xmlns:p14="http://schemas.microsoft.com/office/powerpoint/2010/main" val="15089899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682625"/>
          </a:xfrm>
        </p:spPr>
        <p:txBody>
          <a:bodyPr>
            <a:noAutofit/>
          </a:bodyPr>
          <a:lstStyle/>
          <a:p>
            <a:pPr algn="ctr"/>
            <a:r>
              <a:rPr lang="en-US" sz="2400" b="1" dirty="0"/>
              <a:t>RM-ODP </a:t>
            </a:r>
            <a:r>
              <a:rPr lang="en-US" sz="2400" b="1" u="sng" dirty="0">
                <a:hlinkClick r:id="rId2" tooltip="View model"/>
              </a:rPr>
              <a:t>view model</a:t>
            </a:r>
            <a:r>
              <a:rPr lang="en-US" sz="2400" b="1" dirty="0"/>
              <a:t>, which provides five generic and complementary viewpoints on the system and its environment</a:t>
            </a:r>
            <a:endParaRPr lang="ru-RU" sz="2400" b="1" dirty="0"/>
          </a:p>
        </p:txBody>
      </p:sp>
      <p:pic>
        <p:nvPicPr>
          <p:cNvPr id="10" name="Объект 9"/>
          <p:cNvPicPr>
            <a:picLocks noGrp="1" noChangeAspect="1"/>
          </p:cNvPicPr>
          <p:nvPr>
            <p:ph idx="1"/>
          </p:nvPr>
        </p:nvPicPr>
        <p:blipFill>
          <a:blip r:embed="rId3"/>
          <a:stretch>
            <a:fillRect/>
          </a:stretch>
        </p:blipFill>
        <p:spPr>
          <a:xfrm>
            <a:off x="1814945" y="1260764"/>
            <a:ext cx="8618922" cy="5445167"/>
          </a:xfrm>
          <a:prstGeom prst="rect">
            <a:avLst/>
          </a:prstGeom>
        </p:spPr>
      </p:pic>
    </p:spTree>
    <p:extLst>
      <p:ext uri="{BB962C8B-B14F-4D97-AF65-F5344CB8AC3E}">
        <p14:creationId xmlns:p14="http://schemas.microsoft.com/office/powerpoint/2010/main" val="7384357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87927"/>
            <a:ext cx="10938164" cy="5789036"/>
          </a:xfrm>
        </p:spPr>
        <p:txBody>
          <a:bodyPr>
            <a:normAutofit lnSpcReduction="10000"/>
          </a:bodyPr>
          <a:lstStyle/>
          <a:p>
            <a:r>
              <a:rPr lang="ro-RO" b="1" i="1" dirty="0">
                <a:solidFill>
                  <a:srgbClr val="002060"/>
                </a:solidFill>
              </a:rPr>
              <a:t>Standardul cadru ISO/IEC 15288</a:t>
            </a:r>
            <a:r>
              <a:rPr lang="ro-RO" b="1" dirty="0">
                <a:solidFill>
                  <a:srgbClr val="002060"/>
                </a:solidFill>
              </a:rPr>
              <a:t> </a:t>
            </a:r>
            <a:endParaRPr lang="ro-RO" b="1" dirty="0" smtClean="0">
              <a:solidFill>
                <a:srgbClr val="002060"/>
              </a:solidFill>
            </a:endParaRPr>
          </a:p>
          <a:p>
            <a:pPr marL="0" indent="0">
              <a:buNone/>
            </a:pPr>
            <a:r>
              <a:rPr lang="ro-RO" dirty="0" smtClean="0"/>
              <a:t>Standardul </a:t>
            </a:r>
            <a:r>
              <a:rPr lang="ro-RO" dirty="0"/>
              <a:t>cadru ISO / IEC 15288 este un </a:t>
            </a:r>
            <a:r>
              <a:rPr lang="ro-RO" b="1" i="1" dirty="0">
                <a:solidFill>
                  <a:srgbClr val="C00000"/>
                </a:solidFill>
              </a:rPr>
              <a:t>standard al sistemelor inginereşti</a:t>
            </a:r>
            <a:r>
              <a:rPr lang="ro-RO" dirty="0"/>
              <a:t> care acoperă </a:t>
            </a:r>
            <a:r>
              <a:rPr lang="ro-RO" b="1" i="1" dirty="0">
                <a:solidFill>
                  <a:srgbClr val="002060"/>
                </a:solidFill>
              </a:rPr>
              <a:t>procesele şi etapele ciclului de viaţă</a:t>
            </a:r>
            <a:r>
              <a:rPr lang="ro-RO" dirty="0"/>
              <a:t>. </a:t>
            </a:r>
            <a:endParaRPr lang="ro-RO" dirty="0" smtClean="0"/>
          </a:p>
          <a:p>
            <a:pPr marL="0" indent="0">
              <a:buNone/>
            </a:pPr>
            <a:r>
              <a:rPr lang="ro-RO" dirty="0" smtClean="0"/>
              <a:t>Planificarea </a:t>
            </a:r>
            <a:r>
              <a:rPr lang="ro-RO" dirty="0"/>
              <a:t>iniţială pentru standardul 15288 ISO / IEC: 2002 (E) a început în 1994, când necesitatea unui cadru comun pentru procesele sistemelor inginereşti a fost recunoscută. </a:t>
            </a:r>
            <a:endParaRPr lang="ro-RO" dirty="0" smtClean="0"/>
          </a:p>
          <a:p>
            <a:pPr marL="0" indent="0">
              <a:buNone/>
            </a:pPr>
            <a:r>
              <a:rPr lang="ro-RO" b="1" i="1" dirty="0" smtClean="0">
                <a:solidFill>
                  <a:srgbClr val="C00000"/>
                </a:solidFill>
              </a:rPr>
              <a:t>Standardul </a:t>
            </a:r>
            <a:r>
              <a:rPr lang="ro-RO" b="1" i="1" dirty="0">
                <a:solidFill>
                  <a:srgbClr val="C00000"/>
                </a:solidFill>
              </a:rPr>
              <a:t>MIL acceptat anterior STD 499A (1969) a fost anulat</a:t>
            </a:r>
            <a:r>
              <a:rPr lang="ro-RO" dirty="0"/>
              <a:t>, după o notă de la SECDEF, care interzice utilizarea celor mai multe standarde militare ale Statelor Unite ale Americii fără o derogare. </a:t>
            </a:r>
            <a:endParaRPr lang="ro-RO" dirty="0" smtClean="0"/>
          </a:p>
          <a:p>
            <a:pPr marL="0" indent="0">
              <a:buNone/>
            </a:pPr>
            <a:r>
              <a:rPr lang="ro-RO" dirty="0" smtClean="0"/>
              <a:t>Prima </a:t>
            </a:r>
            <a:r>
              <a:rPr lang="ro-RO" dirty="0"/>
              <a:t>ediţie a fost emisă la data de 1 noiembrie 2002. Stuart Arnold a fost editor, iar Harold Lawson a fost arhitectul standardului. În 2004 acest standard a fost adoptat ca IEEE 15288.</a:t>
            </a:r>
            <a:br>
              <a:rPr lang="ro-RO" dirty="0"/>
            </a:br>
            <a:r>
              <a:rPr lang="ro-RO" dirty="0"/>
              <a:t/>
            </a:r>
            <a:br>
              <a:rPr lang="ro-RO" dirty="0"/>
            </a:br>
            <a:endParaRPr lang="ru-RU" dirty="0"/>
          </a:p>
        </p:txBody>
      </p:sp>
    </p:spTree>
    <p:extLst>
      <p:ext uri="{BB962C8B-B14F-4D97-AF65-F5344CB8AC3E}">
        <p14:creationId xmlns:p14="http://schemas.microsoft.com/office/powerpoint/2010/main" val="3376996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634" name="Group 58"/>
          <p:cNvGrpSpPr>
            <a:grpSpLocks/>
          </p:cNvGrpSpPr>
          <p:nvPr/>
        </p:nvGrpSpPr>
        <p:grpSpPr bwMode="auto">
          <a:xfrm>
            <a:off x="1028701" y="762000"/>
            <a:ext cx="9388474" cy="5562600"/>
            <a:chOff x="158" y="73"/>
            <a:chExt cx="5444" cy="4083"/>
          </a:xfrm>
        </p:grpSpPr>
        <p:sp>
          <p:nvSpPr>
            <p:cNvPr id="197636" name="Rectangle 29"/>
            <p:cNvSpPr>
              <a:spLocks noChangeArrowheads="1"/>
            </p:cNvSpPr>
            <p:nvPr/>
          </p:nvSpPr>
          <p:spPr bwMode="auto">
            <a:xfrm>
              <a:off x="158" y="1253"/>
              <a:ext cx="5444" cy="2903"/>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197637" name="Rectangle 27"/>
            <p:cNvSpPr>
              <a:spLocks noChangeArrowheads="1"/>
            </p:cNvSpPr>
            <p:nvPr/>
          </p:nvSpPr>
          <p:spPr bwMode="auto">
            <a:xfrm>
              <a:off x="295" y="2432"/>
              <a:ext cx="5170" cy="1633"/>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197638" name="Rectangle 26"/>
            <p:cNvSpPr>
              <a:spLocks noChangeArrowheads="1"/>
            </p:cNvSpPr>
            <p:nvPr/>
          </p:nvSpPr>
          <p:spPr bwMode="auto">
            <a:xfrm>
              <a:off x="295" y="1344"/>
              <a:ext cx="5170" cy="907"/>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dirty="0">
                <a:solidFill>
                  <a:schemeClr val="bg1"/>
                </a:solidFill>
                <a:latin typeface="Times New Roman" panose="02020603050405020304" pitchFamily="18" charset="0"/>
              </a:endParaRPr>
            </a:p>
          </p:txBody>
        </p:sp>
        <p:sp>
          <p:nvSpPr>
            <p:cNvPr id="197639" name="Rectangle 25"/>
            <p:cNvSpPr>
              <a:spLocks noChangeArrowheads="1"/>
            </p:cNvSpPr>
            <p:nvPr/>
          </p:nvSpPr>
          <p:spPr bwMode="auto">
            <a:xfrm>
              <a:off x="158" y="73"/>
              <a:ext cx="5398" cy="998"/>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197640" name="Rectangle 4"/>
            <p:cNvSpPr>
              <a:spLocks noChangeArrowheads="1"/>
            </p:cNvSpPr>
            <p:nvPr/>
          </p:nvSpPr>
          <p:spPr bwMode="auto">
            <a:xfrm>
              <a:off x="1701" y="164"/>
              <a:ext cx="2586" cy="227"/>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800" b="1" i="1" dirty="0">
                  <a:latin typeface="Times New Roman" panose="02020603050405020304" pitchFamily="18" charset="0"/>
                </a:rPr>
                <a:t>Procese organizaționale</a:t>
              </a:r>
              <a:endParaRPr lang="ru-RU" altLang="ru-RU" sz="1800" dirty="0">
                <a:latin typeface="Arial" panose="020B0604020202020204" pitchFamily="34" charset="0"/>
              </a:endParaRPr>
            </a:p>
          </p:txBody>
        </p:sp>
        <p:sp>
          <p:nvSpPr>
            <p:cNvPr id="197641" name="Rectangle 5"/>
            <p:cNvSpPr>
              <a:spLocks noChangeArrowheads="1"/>
            </p:cNvSpPr>
            <p:nvPr/>
          </p:nvSpPr>
          <p:spPr bwMode="auto">
            <a:xfrm>
              <a:off x="294" y="618"/>
              <a:ext cx="1044" cy="40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dirty="0">
                  <a:latin typeface="Arial" panose="020B0604020202020204" pitchFamily="34" charset="0"/>
                </a:rPr>
                <a:t>Managmentul </a:t>
              </a:r>
              <a:endParaRPr lang="ru-RU" altLang="ru-RU" sz="1400" dirty="0">
                <a:latin typeface="Arial" panose="020B0604020202020204" pitchFamily="34" charset="0"/>
              </a:endParaRPr>
            </a:p>
            <a:p>
              <a:pPr algn="ctr">
                <a:spcBef>
                  <a:spcPct val="0"/>
                </a:spcBef>
                <a:buClrTx/>
                <a:buSzTx/>
                <a:buFontTx/>
                <a:buNone/>
              </a:pPr>
              <a:r>
                <a:rPr lang="ro-RO" altLang="ru-RU" sz="1400" dirty="0">
                  <a:latin typeface="Arial" panose="020B0604020202020204" pitchFamily="34" charset="0"/>
                </a:rPr>
                <a:t>proiectelor</a:t>
              </a:r>
              <a:endParaRPr lang="ru-RU" altLang="ru-RU" sz="1400" dirty="0">
                <a:latin typeface="Arial" panose="020B0604020202020204" pitchFamily="34" charset="0"/>
              </a:endParaRPr>
            </a:p>
          </p:txBody>
        </p:sp>
        <p:sp>
          <p:nvSpPr>
            <p:cNvPr id="197642" name="Rectangle 6"/>
            <p:cNvSpPr>
              <a:spLocks noChangeArrowheads="1"/>
            </p:cNvSpPr>
            <p:nvPr/>
          </p:nvSpPr>
          <p:spPr bwMode="auto">
            <a:xfrm>
              <a:off x="1564" y="618"/>
              <a:ext cx="1225" cy="40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dirty="0">
                  <a:latin typeface="Arial" panose="020B0604020202020204" pitchFamily="34" charset="0"/>
                </a:rPr>
                <a:t>Creare infrastructuă </a:t>
              </a:r>
            </a:p>
            <a:p>
              <a:pPr algn="ctr">
                <a:spcBef>
                  <a:spcPct val="0"/>
                </a:spcBef>
                <a:buClrTx/>
                <a:buSzTx/>
                <a:buFontTx/>
                <a:buNone/>
              </a:pPr>
              <a:r>
                <a:rPr lang="ro-RO" altLang="ru-RU" sz="1400" dirty="0">
                  <a:latin typeface="Arial" panose="020B0604020202020204" pitchFamily="34" charset="0"/>
                </a:rPr>
                <a:t>a proiectului</a:t>
              </a:r>
              <a:endParaRPr lang="ru-RU" altLang="ru-RU" sz="1400" dirty="0">
                <a:latin typeface="Arial" panose="020B0604020202020204" pitchFamily="34" charset="0"/>
              </a:endParaRPr>
            </a:p>
            <a:p>
              <a:pPr algn="ctr">
                <a:spcBef>
                  <a:spcPct val="0"/>
                </a:spcBef>
                <a:buClrTx/>
                <a:buSzTx/>
                <a:buFontTx/>
                <a:buNone/>
              </a:pPr>
              <a:endParaRPr lang="ru-RU" altLang="ru-RU" sz="1400" dirty="0">
                <a:latin typeface="Arial" panose="020B0604020202020204" pitchFamily="34" charset="0"/>
              </a:endParaRPr>
            </a:p>
          </p:txBody>
        </p:sp>
        <p:sp>
          <p:nvSpPr>
            <p:cNvPr id="197643" name="Rectangle 7"/>
            <p:cNvSpPr>
              <a:spLocks noChangeArrowheads="1"/>
            </p:cNvSpPr>
            <p:nvPr/>
          </p:nvSpPr>
          <p:spPr bwMode="auto">
            <a:xfrm>
              <a:off x="2970" y="618"/>
              <a:ext cx="1180" cy="40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dirty="0">
                  <a:latin typeface="Arial" panose="020B0604020202020204" pitchFamily="34" charset="0"/>
                </a:rPr>
                <a:t>Perfecționarea</a:t>
              </a:r>
              <a:endParaRPr lang="ru-RU" altLang="ru-RU" sz="1400" dirty="0">
                <a:latin typeface="Arial" panose="020B0604020202020204" pitchFamily="34" charset="0"/>
              </a:endParaRPr>
            </a:p>
            <a:p>
              <a:pPr algn="ctr">
                <a:spcBef>
                  <a:spcPct val="0"/>
                </a:spcBef>
                <a:buClrTx/>
                <a:buSzTx/>
                <a:buFontTx/>
                <a:buNone/>
              </a:pPr>
              <a:r>
                <a:rPr lang="ro-RO" altLang="ru-RU" sz="1400" dirty="0">
                  <a:latin typeface="Arial" panose="020B0604020202020204" pitchFamily="34" charset="0"/>
                </a:rPr>
                <a:t>CV</a:t>
              </a:r>
              <a:endParaRPr lang="ru-RU" altLang="ru-RU" sz="1400" dirty="0">
                <a:latin typeface="Arial" panose="020B0604020202020204" pitchFamily="34" charset="0"/>
              </a:endParaRPr>
            </a:p>
          </p:txBody>
        </p:sp>
        <p:sp>
          <p:nvSpPr>
            <p:cNvPr id="197644" name="Rectangle 8"/>
            <p:cNvSpPr>
              <a:spLocks noChangeArrowheads="1"/>
            </p:cNvSpPr>
            <p:nvPr/>
          </p:nvSpPr>
          <p:spPr bwMode="auto">
            <a:xfrm>
              <a:off x="4377" y="618"/>
              <a:ext cx="1088" cy="408"/>
            </a:xfrm>
            <a:prstGeom prst="rect">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dirty="0">
                  <a:latin typeface="Arial" panose="020B0604020202020204" pitchFamily="34" charset="0"/>
                </a:rPr>
                <a:t>Școlarizare</a:t>
              </a:r>
              <a:endParaRPr lang="ru-RU" altLang="ru-RU" sz="1400" dirty="0">
                <a:latin typeface="Arial" panose="020B0604020202020204" pitchFamily="34" charset="0"/>
              </a:endParaRPr>
            </a:p>
          </p:txBody>
        </p:sp>
        <p:sp>
          <p:nvSpPr>
            <p:cNvPr id="197645" name="Rectangle 9"/>
            <p:cNvSpPr>
              <a:spLocks noChangeArrowheads="1"/>
            </p:cNvSpPr>
            <p:nvPr/>
          </p:nvSpPr>
          <p:spPr bwMode="auto">
            <a:xfrm>
              <a:off x="1519" y="1396"/>
              <a:ext cx="2449" cy="227"/>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800" dirty="0">
                  <a:solidFill>
                    <a:schemeClr val="bg1"/>
                  </a:solidFill>
                  <a:latin typeface="Arial" panose="020B0604020202020204" pitchFamily="34" charset="0"/>
                </a:rPr>
                <a:t> </a:t>
              </a:r>
              <a:r>
                <a:rPr lang="ro-RO" altLang="ru-RU" sz="1800" b="1" dirty="0" smtClean="0">
                  <a:latin typeface="Times New Roman" panose="02020603050405020304" pitchFamily="18" charset="0"/>
                </a:rPr>
                <a:t>Procese primare</a:t>
              </a:r>
              <a:r>
                <a:rPr lang="ro-RO" altLang="ru-RU" sz="1800" dirty="0" smtClean="0">
                  <a:latin typeface="Times New Roman" panose="02020603050405020304" pitchFamily="18" charset="0"/>
                </a:rPr>
                <a:t> </a:t>
              </a:r>
              <a:endParaRPr lang="ru-RU" altLang="ru-RU" sz="1800" dirty="0">
                <a:latin typeface="Arial" panose="020B0604020202020204" pitchFamily="34" charset="0"/>
              </a:endParaRPr>
            </a:p>
          </p:txBody>
        </p:sp>
        <p:sp>
          <p:nvSpPr>
            <p:cNvPr id="197646" name="Rectangle 10"/>
            <p:cNvSpPr>
              <a:spLocks noChangeArrowheads="1"/>
            </p:cNvSpPr>
            <p:nvPr/>
          </p:nvSpPr>
          <p:spPr bwMode="auto">
            <a:xfrm>
              <a:off x="364" y="1933"/>
              <a:ext cx="793" cy="227"/>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dirty="0">
                  <a:latin typeface="Times New Roman" panose="02020603050405020304" pitchFamily="18" charset="0"/>
                </a:rPr>
                <a:t>Achiziția</a:t>
              </a:r>
              <a:r>
                <a:rPr lang="ro-RO" altLang="ru-RU" sz="2000" b="1" dirty="0">
                  <a:solidFill>
                    <a:schemeClr val="bg1"/>
                  </a:solidFill>
                  <a:latin typeface="Times New Roman" panose="02020603050405020304" pitchFamily="18" charset="0"/>
                </a:rPr>
                <a:t>  </a:t>
              </a:r>
              <a:endParaRPr lang="ru-RU" altLang="ru-RU" sz="2000" b="1" dirty="0">
                <a:solidFill>
                  <a:schemeClr val="bg1"/>
                </a:solidFill>
                <a:latin typeface="Arial" panose="020B0604020202020204" pitchFamily="34" charset="0"/>
              </a:endParaRPr>
            </a:p>
          </p:txBody>
        </p:sp>
        <p:sp>
          <p:nvSpPr>
            <p:cNvPr id="197647" name="Rectangle 11"/>
            <p:cNvSpPr>
              <a:spLocks noChangeArrowheads="1"/>
            </p:cNvSpPr>
            <p:nvPr/>
          </p:nvSpPr>
          <p:spPr bwMode="auto">
            <a:xfrm>
              <a:off x="2427" y="1933"/>
              <a:ext cx="906" cy="226"/>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dirty="0">
                  <a:latin typeface="Arial" panose="020B0604020202020204" pitchFamily="34" charset="0"/>
                </a:rPr>
                <a:t>Elaborarea</a:t>
              </a:r>
              <a:r>
                <a:rPr lang="ro-RO" altLang="ru-RU" sz="2000" b="1" dirty="0">
                  <a:solidFill>
                    <a:schemeClr val="bg1"/>
                  </a:solidFill>
                  <a:latin typeface="Arial" panose="020B0604020202020204" pitchFamily="34" charset="0"/>
                </a:rPr>
                <a:t> </a:t>
              </a:r>
              <a:endParaRPr lang="ru-RU" altLang="ru-RU" sz="2000" b="1" dirty="0">
                <a:solidFill>
                  <a:schemeClr val="bg1"/>
                </a:solidFill>
                <a:latin typeface="Arial" panose="020B0604020202020204" pitchFamily="34" charset="0"/>
              </a:endParaRPr>
            </a:p>
          </p:txBody>
        </p:sp>
        <p:sp>
          <p:nvSpPr>
            <p:cNvPr id="197648" name="Rectangle 12"/>
            <p:cNvSpPr>
              <a:spLocks noChangeArrowheads="1"/>
            </p:cNvSpPr>
            <p:nvPr/>
          </p:nvSpPr>
          <p:spPr bwMode="auto">
            <a:xfrm>
              <a:off x="3470" y="1933"/>
              <a:ext cx="793" cy="227"/>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800" b="1" dirty="0">
                  <a:latin typeface="Arial" panose="020B0604020202020204" pitchFamily="34" charset="0"/>
                </a:rPr>
                <a:t>Exploatarea </a:t>
              </a:r>
              <a:endParaRPr lang="ru-RU" altLang="ru-RU" sz="1800" b="1" dirty="0">
                <a:latin typeface="Arial" panose="020B0604020202020204" pitchFamily="34" charset="0"/>
              </a:endParaRPr>
            </a:p>
          </p:txBody>
        </p:sp>
        <p:sp>
          <p:nvSpPr>
            <p:cNvPr id="197649" name="Rectangle 13"/>
            <p:cNvSpPr>
              <a:spLocks noChangeArrowheads="1"/>
            </p:cNvSpPr>
            <p:nvPr/>
          </p:nvSpPr>
          <p:spPr bwMode="auto">
            <a:xfrm>
              <a:off x="4513" y="1933"/>
              <a:ext cx="884" cy="227"/>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800" b="1" dirty="0">
                  <a:latin typeface="Arial" panose="020B0604020202020204" pitchFamily="34" charset="0"/>
                </a:rPr>
                <a:t>Mentenanța </a:t>
              </a:r>
              <a:endParaRPr lang="ru-RU" altLang="ru-RU" sz="1800" b="1" dirty="0">
                <a:latin typeface="Arial" panose="020B0604020202020204" pitchFamily="34" charset="0"/>
              </a:endParaRPr>
            </a:p>
          </p:txBody>
        </p:sp>
        <p:sp>
          <p:nvSpPr>
            <p:cNvPr id="197650" name="Rectangle 14"/>
            <p:cNvSpPr>
              <a:spLocks noChangeArrowheads="1"/>
            </p:cNvSpPr>
            <p:nvPr/>
          </p:nvSpPr>
          <p:spPr bwMode="auto">
            <a:xfrm>
              <a:off x="1384" y="1933"/>
              <a:ext cx="793" cy="227"/>
            </a:xfrm>
            <a:prstGeom prst="rect">
              <a:avLst/>
            </a:prstGeom>
            <a:solidFill>
              <a:schemeClr val="accent2">
                <a:lumMod val="20000"/>
                <a:lumOff val="8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dirty="0">
                  <a:latin typeface="Arial" panose="020B0604020202020204" pitchFamily="34" charset="0"/>
                </a:rPr>
                <a:t>livrarea</a:t>
              </a:r>
              <a:endParaRPr lang="ru-RU" altLang="ru-RU" sz="2000" b="1" dirty="0">
                <a:latin typeface="Arial" panose="020B0604020202020204" pitchFamily="34" charset="0"/>
              </a:endParaRPr>
            </a:p>
          </p:txBody>
        </p:sp>
        <p:sp>
          <p:nvSpPr>
            <p:cNvPr id="197651" name="Rectangle 15"/>
            <p:cNvSpPr>
              <a:spLocks noChangeArrowheads="1"/>
            </p:cNvSpPr>
            <p:nvPr/>
          </p:nvSpPr>
          <p:spPr bwMode="auto">
            <a:xfrm>
              <a:off x="1746" y="2478"/>
              <a:ext cx="2495" cy="226"/>
            </a:xfrm>
            <a:prstGeom prst="rect">
              <a:avLst/>
            </a:prstGeom>
            <a:solidFill>
              <a:schemeClr val="accent6">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800" b="1" dirty="0">
                  <a:solidFill>
                    <a:schemeClr val="bg1"/>
                  </a:solidFill>
                  <a:latin typeface="Times New Roman" panose="02020603050405020304" pitchFamily="18" charset="0"/>
                </a:rPr>
                <a:t> </a:t>
              </a:r>
              <a:r>
                <a:rPr lang="ro-RO" altLang="ru-RU" sz="1800" b="1" dirty="0">
                  <a:latin typeface="Times New Roman" panose="02020603050405020304" pitchFamily="18" charset="0"/>
                </a:rPr>
                <a:t>Procesele auxiliare</a:t>
              </a:r>
              <a:r>
                <a:rPr lang="ro-RO" altLang="ru-RU" sz="1800" dirty="0">
                  <a:latin typeface="Times New Roman" panose="02020603050405020304" pitchFamily="18" charset="0"/>
                </a:rPr>
                <a:t> </a:t>
              </a:r>
              <a:endParaRPr lang="ru-RU" altLang="ru-RU" sz="1800" dirty="0">
                <a:latin typeface="Arial" panose="020B0604020202020204" pitchFamily="34" charset="0"/>
              </a:endParaRPr>
            </a:p>
          </p:txBody>
        </p:sp>
        <p:sp>
          <p:nvSpPr>
            <p:cNvPr id="197652" name="Rectangle 16"/>
            <p:cNvSpPr>
              <a:spLocks noChangeArrowheads="1"/>
            </p:cNvSpPr>
            <p:nvPr/>
          </p:nvSpPr>
          <p:spPr bwMode="auto">
            <a:xfrm>
              <a:off x="431" y="2931"/>
              <a:ext cx="1043" cy="318"/>
            </a:xfrm>
            <a:prstGeom prst="rect">
              <a:avLst/>
            </a:prstGeom>
            <a:solidFill>
              <a:schemeClr val="accent6">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2000" b="1" dirty="0">
                  <a:latin typeface="Times New Roman" panose="02020603050405020304" pitchFamily="18" charset="0"/>
                </a:rPr>
                <a:t>Documentarea</a:t>
              </a:r>
              <a:r>
                <a:rPr lang="ro-RO" altLang="en-US" sz="1400" b="1" dirty="0">
                  <a:solidFill>
                    <a:schemeClr val="bg1"/>
                  </a:solidFill>
                  <a:latin typeface="Times New Roman" panose="02020603050405020304" pitchFamily="18" charset="0"/>
                </a:rPr>
                <a:t> </a:t>
              </a:r>
              <a:endParaRPr lang="ru-RU" altLang="ru-RU" sz="1400" dirty="0">
                <a:solidFill>
                  <a:schemeClr val="bg1"/>
                </a:solidFill>
                <a:latin typeface="Arial" panose="020B0604020202020204" pitchFamily="34" charset="0"/>
              </a:endParaRPr>
            </a:p>
          </p:txBody>
        </p:sp>
        <p:sp>
          <p:nvSpPr>
            <p:cNvPr id="197653" name="Rectangle 18"/>
            <p:cNvSpPr>
              <a:spLocks noChangeArrowheads="1"/>
            </p:cNvSpPr>
            <p:nvPr/>
          </p:nvSpPr>
          <p:spPr bwMode="auto">
            <a:xfrm>
              <a:off x="430" y="3612"/>
              <a:ext cx="1044" cy="317"/>
            </a:xfrm>
            <a:prstGeom prst="rect">
              <a:avLst/>
            </a:prstGeom>
            <a:solidFill>
              <a:schemeClr val="accent6">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1400" b="1" dirty="0">
                  <a:latin typeface="Times New Roman" panose="02020603050405020304" pitchFamily="18" charset="0"/>
                </a:rPr>
                <a:t>Verificarea </a:t>
              </a:r>
            </a:p>
            <a:p>
              <a:pPr algn="ctr">
                <a:spcBef>
                  <a:spcPct val="0"/>
                </a:spcBef>
                <a:buClrTx/>
                <a:buSzTx/>
                <a:buFontTx/>
                <a:buNone/>
              </a:pPr>
              <a:r>
                <a:rPr lang="ro-RO" altLang="en-US" sz="1400" b="1" dirty="0">
                  <a:latin typeface="Times New Roman" panose="02020603050405020304" pitchFamily="18" charset="0"/>
                </a:rPr>
                <a:t>produselor</a:t>
              </a:r>
              <a:endParaRPr lang="ru-RU" altLang="ru-RU" sz="1400" dirty="0">
                <a:latin typeface="Arial" panose="020B0604020202020204" pitchFamily="34" charset="0"/>
              </a:endParaRPr>
            </a:p>
          </p:txBody>
        </p:sp>
        <p:sp>
          <p:nvSpPr>
            <p:cNvPr id="197654" name="Rectangle 19"/>
            <p:cNvSpPr>
              <a:spLocks noChangeArrowheads="1"/>
            </p:cNvSpPr>
            <p:nvPr/>
          </p:nvSpPr>
          <p:spPr bwMode="auto">
            <a:xfrm>
              <a:off x="4200" y="2931"/>
              <a:ext cx="997" cy="318"/>
            </a:xfrm>
            <a:prstGeom prst="rect">
              <a:avLst/>
            </a:prstGeom>
            <a:solidFill>
              <a:schemeClr val="accent6">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1400" b="1" dirty="0">
                  <a:latin typeface="Times New Roman" panose="02020603050405020304" pitchFamily="18" charset="0"/>
                </a:rPr>
                <a:t>Soluționarea</a:t>
              </a:r>
            </a:p>
            <a:p>
              <a:pPr algn="ctr">
                <a:spcBef>
                  <a:spcPct val="0"/>
                </a:spcBef>
                <a:buClrTx/>
                <a:buSzTx/>
                <a:buFontTx/>
                <a:buNone/>
              </a:pPr>
              <a:r>
                <a:rPr lang="ro-RO" altLang="en-US" sz="1400" b="1" dirty="0">
                  <a:latin typeface="Times New Roman" panose="02020603050405020304" pitchFamily="18" charset="0"/>
                </a:rPr>
                <a:t>problemelor</a:t>
              </a:r>
              <a:endParaRPr lang="ru-RU" altLang="ru-RU" sz="1400" dirty="0">
                <a:latin typeface="Arial" panose="020B0604020202020204" pitchFamily="34" charset="0"/>
              </a:endParaRPr>
            </a:p>
          </p:txBody>
        </p:sp>
        <p:sp>
          <p:nvSpPr>
            <p:cNvPr id="197655" name="Rectangle 20"/>
            <p:cNvSpPr>
              <a:spLocks noChangeArrowheads="1"/>
            </p:cNvSpPr>
            <p:nvPr/>
          </p:nvSpPr>
          <p:spPr bwMode="auto">
            <a:xfrm>
              <a:off x="3152" y="2931"/>
              <a:ext cx="952" cy="318"/>
            </a:xfrm>
            <a:prstGeom prst="rect">
              <a:avLst/>
            </a:prstGeom>
            <a:solidFill>
              <a:schemeClr val="accent6">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1400" b="1" dirty="0">
                  <a:latin typeface="Times New Roman" panose="02020603050405020304" pitchFamily="18" charset="0"/>
                </a:rPr>
                <a:t>Managementul</a:t>
              </a:r>
            </a:p>
            <a:p>
              <a:pPr algn="ctr">
                <a:spcBef>
                  <a:spcPct val="0"/>
                </a:spcBef>
                <a:buClrTx/>
                <a:buSzTx/>
                <a:buFontTx/>
                <a:buNone/>
              </a:pPr>
              <a:r>
                <a:rPr lang="ro-RO" altLang="en-US" sz="1400" b="1" dirty="0">
                  <a:latin typeface="Times New Roman" panose="02020603050405020304" pitchFamily="18" charset="0"/>
                </a:rPr>
                <a:t> configurației</a:t>
              </a:r>
              <a:endParaRPr lang="ru-RU" altLang="ru-RU" sz="1400" dirty="0">
                <a:latin typeface="Arial" panose="020B0604020202020204" pitchFamily="34" charset="0"/>
              </a:endParaRPr>
            </a:p>
          </p:txBody>
        </p:sp>
        <p:sp>
          <p:nvSpPr>
            <p:cNvPr id="197656" name="Rectangle 21"/>
            <p:cNvSpPr>
              <a:spLocks noChangeArrowheads="1"/>
            </p:cNvSpPr>
            <p:nvPr/>
          </p:nvSpPr>
          <p:spPr bwMode="auto">
            <a:xfrm>
              <a:off x="1565" y="2931"/>
              <a:ext cx="997" cy="318"/>
            </a:xfrm>
            <a:prstGeom prst="rect">
              <a:avLst/>
            </a:prstGeom>
            <a:solidFill>
              <a:schemeClr val="accent6">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1400" b="1" dirty="0">
                  <a:latin typeface="Times New Roman" panose="02020603050405020304" pitchFamily="18" charset="0"/>
                </a:rPr>
                <a:t>Asigurarea </a:t>
              </a:r>
            </a:p>
            <a:p>
              <a:pPr algn="ctr">
                <a:spcBef>
                  <a:spcPct val="0"/>
                </a:spcBef>
                <a:buClrTx/>
                <a:buSzTx/>
                <a:buFontTx/>
                <a:buNone/>
              </a:pPr>
              <a:r>
                <a:rPr lang="ro-RO" altLang="en-US" sz="1400" b="1" dirty="0">
                  <a:latin typeface="Times New Roman" panose="02020603050405020304" pitchFamily="18" charset="0"/>
                </a:rPr>
                <a:t> calității </a:t>
              </a:r>
              <a:endParaRPr lang="ru-RU" altLang="ru-RU" sz="1400" dirty="0">
                <a:latin typeface="Arial" panose="020B0604020202020204" pitchFamily="34" charset="0"/>
              </a:endParaRPr>
            </a:p>
          </p:txBody>
        </p:sp>
        <p:sp>
          <p:nvSpPr>
            <p:cNvPr id="197657" name="Rectangle 22"/>
            <p:cNvSpPr>
              <a:spLocks noChangeArrowheads="1"/>
            </p:cNvSpPr>
            <p:nvPr/>
          </p:nvSpPr>
          <p:spPr bwMode="auto">
            <a:xfrm>
              <a:off x="3152" y="3612"/>
              <a:ext cx="953" cy="324"/>
            </a:xfrm>
            <a:prstGeom prst="rect">
              <a:avLst/>
            </a:prstGeom>
            <a:solidFill>
              <a:schemeClr val="accent6">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1400" b="1" dirty="0">
                  <a:latin typeface="Times New Roman" panose="02020603050405020304" pitchFamily="18" charset="0"/>
                </a:rPr>
                <a:t>Revizuirea</a:t>
              </a:r>
            </a:p>
            <a:p>
              <a:pPr algn="ctr">
                <a:spcBef>
                  <a:spcPct val="0"/>
                </a:spcBef>
                <a:buClrTx/>
                <a:buSzTx/>
                <a:buFontTx/>
                <a:buNone/>
              </a:pPr>
              <a:r>
                <a:rPr lang="ro-RO" altLang="en-US" sz="1400" b="1" dirty="0">
                  <a:latin typeface="Times New Roman" panose="02020603050405020304" pitchFamily="18" charset="0"/>
                </a:rPr>
                <a:t> comună</a:t>
              </a:r>
              <a:endParaRPr lang="ru-RU" altLang="ru-RU" sz="1400" dirty="0">
                <a:latin typeface="Arial" panose="020B0604020202020204" pitchFamily="34" charset="0"/>
              </a:endParaRPr>
            </a:p>
          </p:txBody>
        </p:sp>
        <p:sp>
          <p:nvSpPr>
            <p:cNvPr id="197658" name="Rectangle 23"/>
            <p:cNvSpPr>
              <a:spLocks noChangeArrowheads="1"/>
            </p:cNvSpPr>
            <p:nvPr/>
          </p:nvSpPr>
          <p:spPr bwMode="auto">
            <a:xfrm>
              <a:off x="1565" y="3612"/>
              <a:ext cx="1043" cy="317"/>
            </a:xfrm>
            <a:prstGeom prst="rect">
              <a:avLst/>
            </a:prstGeom>
            <a:solidFill>
              <a:schemeClr val="accent6">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en-US" sz="1400" b="1" dirty="0">
                  <a:latin typeface="Times New Roman" panose="02020603050405020304" pitchFamily="18" charset="0"/>
                </a:rPr>
                <a:t>Validarea </a:t>
              </a:r>
            </a:p>
            <a:p>
              <a:pPr algn="ctr">
                <a:spcBef>
                  <a:spcPct val="0"/>
                </a:spcBef>
                <a:buClrTx/>
                <a:buSzTx/>
                <a:buFontTx/>
                <a:buNone/>
              </a:pPr>
              <a:r>
                <a:rPr lang="ro-RO" altLang="ru-RU" sz="1400" b="1" dirty="0">
                  <a:latin typeface="Arial" panose="020B0604020202020204" pitchFamily="34" charset="0"/>
                </a:rPr>
                <a:t>produswlor</a:t>
              </a:r>
              <a:endParaRPr lang="ru-RU" altLang="ru-RU" sz="1400" dirty="0">
                <a:latin typeface="Arial" panose="020B0604020202020204" pitchFamily="34" charset="0"/>
              </a:endParaRPr>
            </a:p>
          </p:txBody>
        </p:sp>
        <p:sp>
          <p:nvSpPr>
            <p:cNvPr id="197659" name="Rectangle 24"/>
            <p:cNvSpPr>
              <a:spLocks noChangeArrowheads="1"/>
            </p:cNvSpPr>
            <p:nvPr/>
          </p:nvSpPr>
          <p:spPr bwMode="auto">
            <a:xfrm>
              <a:off x="4217" y="3612"/>
              <a:ext cx="1046" cy="324"/>
            </a:xfrm>
            <a:prstGeom prst="rect">
              <a:avLst/>
            </a:prstGeom>
            <a:solidFill>
              <a:schemeClr val="accent6">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1400" b="1" dirty="0" smtClean="0">
                  <a:latin typeface="Arial" panose="020B0604020202020204" pitchFamily="34" charset="0"/>
                </a:rPr>
                <a:t>Auditul sistemului </a:t>
              </a:r>
              <a:endParaRPr lang="ru-RU" altLang="ru-RU" sz="1400" b="1" dirty="0">
                <a:latin typeface="Arial" panose="020B0604020202020204" pitchFamily="34" charset="0"/>
              </a:endParaRPr>
            </a:p>
          </p:txBody>
        </p:sp>
        <p:sp>
          <p:nvSpPr>
            <p:cNvPr id="197660" name="Line 28"/>
            <p:cNvSpPr>
              <a:spLocks noChangeShapeType="1"/>
            </p:cNvSpPr>
            <p:nvPr/>
          </p:nvSpPr>
          <p:spPr bwMode="auto">
            <a:xfrm>
              <a:off x="657" y="482"/>
              <a:ext cx="417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61" name="Line 30"/>
            <p:cNvSpPr>
              <a:spLocks noChangeShapeType="1"/>
            </p:cNvSpPr>
            <p:nvPr/>
          </p:nvSpPr>
          <p:spPr bwMode="auto">
            <a:xfrm>
              <a:off x="657" y="482"/>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62" name="Line 31"/>
            <p:cNvSpPr>
              <a:spLocks noChangeShapeType="1"/>
            </p:cNvSpPr>
            <p:nvPr/>
          </p:nvSpPr>
          <p:spPr bwMode="auto">
            <a:xfrm>
              <a:off x="2154" y="482"/>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63" name="Line 32"/>
            <p:cNvSpPr>
              <a:spLocks noChangeShapeType="1"/>
            </p:cNvSpPr>
            <p:nvPr/>
          </p:nvSpPr>
          <p:spPr bwMode="auto">
            <a:xfrm>
              <a:off x="3515" y="482"/>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64" name="Line 33"/>
            <p:cNvSpPr>
              <a:spLocks noChangeShapeType="1"/>
            </p:cNvSpPr>
            <p:nvPr/>
          </p:nvSpPr>
          <p:spPr bwMode="auto">
            <a:xfrm>
              <a:off x="4830" y="482"/>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65" name="Line 34"/>
            <p:cNvSpPr>
              <a:spLocks noChangeShapeType="1"/>
            </p:cNvSpPr>
            <p:nvPr/>
          </p:nvSpPr>
          <p:spPr bwMode="auto">
            <a:xfrm>
              <a:off x="2925" y="391"/>
              <a:ext cx="0"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66" name="Line 35"/>
            <p:cNvSpPr>
              <a:spLocks noChangeShapeType="1"/>
            </p:cNvSpPr>
            <p:nvPr/>
          </p:nvSpPr>
          <p:spPr bwMode="auto">
            <a:xfrm>
              <a:off x="1066" y="1071"/>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67" name="Line 36"/>
            <p:cNvSpPr>
              <a:spLocks noChangeShapeType="1"/>
            </p:cNvSpPr>
            <p:nvPr/>
          </p:nvSpPr>
          <p:spPr bwMode="auto">
            <a:xfrm>
              <a:off x="2699" y="1071"/>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68" name="Line 37"/>
            <p:cNvSpPr>
              <a:spLocks noChangeShapeType="1"/>
            </p:cNvSpPr>
            <p:nvPr/>
          </p:nvSpPr>
          <p:spPr bwMode="auto">
            <a:xfrm>
              <a:off x="4241" y="1071"/>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69" name="Line 38"/>
            <p:cNvSpPr>
              <a:spLocks noChangeShapeType="1"/>
            </p:cNvSpPr>
            <p:nvPr/>
          </p:nvSpPr>
          <p:spPr bwMode="auto">
            <a:xfrm>
              <a:off x="1066" y="2251"/>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0" name="Line 39"/>
            <p:cNvSpPr>
              <a:spLocks noChangeShapeType="1"/>
            </p:cNvSpPr>
            <p:nvPr/>
          </p:nvSpPr>
          <p:spPr bwMode="auto">
            <a:xfrm>
              <a:off x="2699" y="2251"/>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1" name="Line 40"/>
            <p:cNvSpPr>
              <a:spLocks noChangeShapeType="1"/>
            </p:cNvSpPr>
            <p:nvPr/>
          </p:nvSpPr>
          <p:spPr bwMode="auto">
            <a:xfrm>
              <a:off x="4286" y="2251"/>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2" name="Line 41"/>
            <p:cNvSpPr>
              <a:spLocks noChangeShapeType="1"/>
            </p:cNvSpPr>
            <p:nvPr/>
          </p:nvSpPr>
          <p:spPr bwMode="auto">
            <a:xfrm>
              <a:off x="703" y="1752"/>
              <a:ext cx="421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3" name="Line 42"/>
            <p:cNvSpPr>
              <a:spLocks noChangeShapeType="1"/>
            </p:cNvSpPr>
            <p:nvPr/>
          </p:nvSpPr>
          <p:spPr bwMode="auto">
            <a:xfrm>
              <a:off x="2835" y="1616"/>
              <a:ext cx="0" cy="3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4" name="Line 43"/>
            <p:cNvSpPr>
              <a:spLocks noChangeShapeType="1"/>
            </p:cNvSpPr>
            <p:nvPr/>
          </p:nvSpPr>
          <p:spPr bwMode="auto">
            <a:xfrm>
              <a:off x="703" y="1752"/>
              <a:ext cx="0"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5" name="Line 44"/>
            <p:cNvSpPr>
              <a:spLocks noChangeShapeType="1"/>
            </p:cNvSpPr>
            <p:nvPr/>
          </p:nvSpPr>
          <p:spPr bwMode="auto">
            <a:xfrm>
              <a:off x="1746" y="1752"/>
              <a:ext cx="0"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6" name="Line 45"/>
            <p:cNvSpPr>
              <a:spLocks noChangeShapeType="1"/>
            </p:cNvSpPr>
            <p:nvPr/>
          </p:nvSpPr>
          <p:spPr bwMode="auto">
            <a:xfrm>
              <a:off x="3878" y="1752"/>
              <a:ext cx="0"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7" name="Line 46"/>
            <p:cNvSpPr>
              <a:spLocks noChangeShapeType="1"/>
            </p:cNvSpPr>
            <p:nvPr/>
          </p:nvSpPr>
          <p:spPr bwMode="auto">
            <a:xfrm>
              <a:off x="4921" y="1752"/>
              <a:ext cx="0"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8" name="Line 47"/>
            <p:cNvSpPr>
              <a:spLocks noChangeShapeType="1"/>
            </p:cNvSpPr>
            <p:nvPr/>
          </p:nvSpPr>
          <p:spPr bwMode="auto">
            <a:xfrm>
              <a:off x="839" y="3430"/>
              <a:ext cx="39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79" name="Line 48"/>
            <p:cNvSpPr>
              <a:spLocks noChangeShapeType="1"/>
            </p:cNvSpPr>
            <p:nvPr/>
          </p:nvSpPr>
          <p:spPr bwMode="auto">
            <a:xfrm>
              <a:off x="839" y="2795"/>
              <a:ext cx="39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80" name="Line 49"/>
            <p:cNvSpPr>
              <a:spLocks noChangeShapeType="1"/>
            </p:cNvSpPr>
            <p:nvPr/>
          </p:nvSpPr>
          <p:spPr bwMode="auto">
            <a:xfrm>
              <a:off x="839" y="279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81" name="Line 50"/>
            <p:cNvSpPr>
              <a:spLocks noChangeShapeType="1"/>
            </p:cNvSpPr>
            <p:nvPr/>
          </p:nvSpPr>
          <p:spPr bwMode="auto">
            <a:xfrm>
              <a:off x="2064" y="279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82" name="Line 51"/>
            <p:cNvSpPr>
              <a:spLocks noChangeShapeType="1"/>
            </p:cNvSpPr>
            <p:nvPr/>
          </p:nvSpPr>
          <p:spPr bwMode="auto">
            <a:xfrm>
              <a:off x="3606" y="2795"/>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83" name="Line 52"/>
            <p:cNvSpPr>
              <a:spLocks noChangeShapeType="1"/>
            </p:cNvSpPr>
            <p:nvPr/>
          </p:nvSpPr>
          <p:spPr bwMode="auto">
            <a:xfrm>
              <a:off x="4740" y="2795"/>
              <a:ext cx="0"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84" name="Line 53"/>
            <p:cNvSpPr>
              <a:spLocks noChangeShapeType="1"/>
            </p:cNvSpPr>
            <p:nvPr/>
          </p:nvSpPr>
          <p:spPr bwMode="auto">
            <a:xfrm>
              <a:off x="3560" y="3430"/>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85" name="Line 54"/>
            <p:cNvSpPr>
              <a:spLocks noChangeShapeType="1"/>
            </p:cNvSpPr>
            <p:nvPr/>
          </p:nvSpPr>
          <p:spPr bwMode="auto">
            <a:xfrm>
              <a:off x="4785" y="3430"/>
              <a:ext cx="0" cy="1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86" name="Line 55"/>
            <p:cNvSpPr>
              <a:spLocks noChangeShapeType="1"/>
            </p:cNvSpPr>
            <p:nvPr/>
          </p:nvSpPr>
          <p:spPr bwMode="auto">
            <a:xfrm>
              <a:off x="839" y="3430"/>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87" name="Line 56"/>
            <p:cNvSpPr>
              <a:spLocks noChangeShapeType="1"/>
            </p:cNvSpPr>
            <p:nvPr/>
          </p:nvSpPr>
          <p:spPr bwMode="auto">
            <a:xfrm>
              <a:off x="2109" y="3430"/>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97688" name="Line 57"/>
            <p:cNvSpPr>
              <a:spLocks noChangeShapeType="1"/>
            </p:cNvSpPr>
            <p:nvPr/>
          </p:nvSpPr>
          <p:spPr bwMode="auto">
            <a:xfrm>
              <a:off x="2880" y="2704"/>
              <a:ext cx="0" cy="7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
        <p:nvSpPr>
          <p:cNvPr id="8251" name="Rectangle 59"/>
          <p:cNvSpPr>
            <a:spLocks noChangeArrowheads="1"/>
          </p:cNvSpPr>
          <p:nvPr/>
        </p:nvSpPr>
        <p:spPr bwMode="auto">
          <a:xfrm>
            <a:off x="149375" y="23741"/>
            <a:ext cx="106763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ro-RO" altLang="ru-RU" sz="3200" b="1" dirty="0" smtClean="0">
                <a:solidFill>
                  <a:schemeClr val="tx2"/>
                </a:solidFill>
                <a:effectLst>
                  <a:outerShdw blurRad="38100" dist="38100" dir="2700000" algn="tl">
                    <a:srgbClr val="C0C0C0"/>
                  </a:outerShdw>
                </a:effectLst>
                <a:latin typeface="Tahoma" panose="020B0604030504040204" pitchFamily="34" charset="0"/>
              </a:rPr>
              <a:t>Procesele Ciclului de Viață S.I.</a:t>
            </a:r>
            <a:r>
              <a:rPr lang="en-US" sz="3200" dirty="0"/>
              <a:t> SM ISO/ CEI 12207:2014 </a:t>
            </a:r>
            <a:endParaRPr lang="ru-RU" altLang="ru-RU" sz="3200" b="1" dirty="0">
              <a:solidFill>
                <a:schemeClr val="tx2"/>
              </a:solidFill>
              <a:effectLst>
                <a:outerShdw blurRad="38100" dist="38100" dir="2700000" algn="tl">
                  <a:srgbClr val="C0C0C0"/>
                </a:outerShdw>
              </a:effectLst>
              <a:latin typeface="Tahoma" panose="020B0604030504040204" pitchFamily="34" charset="0"/>
            </a:endParaRPr>
          </a:p>
        </p:txBody>
      </p:sp>
    </p:spTree>
    <p:extLst>
      <p:ext uri="{BB962C8B-B14F-4D97-AF65-F5344CB8AC3E}">
        <p14:creationId xmlns:p14="http://schemas.microsoft.com/office/powerpoint/2010/main" val="143018875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734647" y="180109"/>
            <a:ext cx="8708847" cy="5472545"/>
          </a:xfrm>
          <a:prstGeom prst="rect">
            <a:avLst/>
          </a:prstGeom>
        </p:spPr>
      </p:pic>
      <p:sp>
        <p:nvSpPr>
          <p:cNvPr id="5" name="TextBox 4"/>
          <p:cNvSpPr txBox="1"/>
          <p:nvPr/>
        </p:nvSpPr>
        <p:spPr>
          <a:xfrm>
            <a:off x="1011382" y="6137564"/>
            <a:ext cx="8174181" cy="523220"/>
          </a:xfrm>
          <a:prstGeom prst="rect">
            <a:avLst/>
          </a:prstGeom>
          <a:noFill/>
        </p:spPr>
        <p:txBody>
          <a:bodyPr wrap="square" rtlCol="0">
            <a:spAutoFit/>
          </a:bodyPr>
          <a:lstStyle/>
          <a:p>
            <a:r>
              <a:rPr lang="ro-RO" sz="2800" b="1" i="1" dirty="0" smtClean="0">
                <a:solidFill>
                  <a:srgbClr val="002060"/>
                </a:solidFill>
              </a:rPr>
              <a:t>Process  Component </a:t>
            </a:r>
            <a:r>
              <a:rPr lang="ro-RO" sz="2800" b="1" i="1" dirty="0">
                <a:solidFill>
                  <a:srgbClr val="002060"/>
                </a:solidFill>
              </a:rPr>
              <a:t>Composition at multiple </a:t>
            </a:r>
            <a:r>
              <a:rPr lang="ro-RO" sz="2800" b="1" i="1" dirty="0" smtClean="0">
                <a:solidFill>
                  <a:srgbClr val="002060"/>
                </a:solidFill>
              </a:rPr>
              <a:t>levels</a:t>
            </a:r>
            <a:endParaRPr lang="ru-RU" sz="2800" b="1" i="1" dirty="0">
              <a:solidFill>
                <a:srgbClr val="002060"/>
              </a:solidFill>
            </a:endParaRPr>
          </a:p>
        </p:txBody>
      </p:sp>
    </p:spTree>
    <p:extLst>
      <p:ext uri="{BB962C8B-B14F-4D97-AF65-F5344CB8AC3E}">
        <p14:creationId xmlns:p14="http://schemas.microsoft.com/office/powerpoint/2010/main" val="3153559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1307523" y="318655"/>
            <a:ext cx="10713026" cy="6191250"/>
          </a:xfrm>
          <a:prstGeom prst="rect">
            <a:avLst/>
          </a:prstGeom>
        </p:spPr>
      </p:pic>
      <p:sp>
        <p:nvSpPr>
          <p:cNvPr id="6" name="TextBox 5"/>
          <p:cNvSpPr txBox="1"/>
          <p:nvPr/>
        </p:nvSpPr>
        <p:spPr>
          <a:xfrm>
            <a:off x="110836" y="5375564"/>
            <a:ext cx="6553200" cy="1200329"/>
          </a:xfrm>
          <a:prstGeom prst="rect">
            <a:avLst/>
          </a:prstGeom>
          <a:noFill/>
        </p:spPr>
        <p:txBody>
          <a:bodyPr wrap="square" rtlCol="0">
            <a:spAutoFit/>
          </a:bodyPr>
          <a:lstStyle/>
          <a:p>
            <a:r>
              <a:rPr lang="ro-RO" b="1" i="1" dirty="0"/>
              <a:t>ISO / IEC / IEEE 15288 "Sisteme şi Software Engineering-Procese ale ciclului de viaţă </a:t>
            </a:r>
            <a:r>
              <a:rPr lang="ro-RO" b="1" i="1" dirty="0" smtClean="0"/>
              <a:t>al sistemului</a:t>
            </a:r>
            <a:r>
              <a:rPr lang="ro-RO" b="1" i="1" dirty="0"/>
              <a:t>" </a:t>
            </a:r>
            <a:r>
              <a:rPr lang="ro-RO" b="1" i="1" dirty="0">
                <a:solidFill>
                  <a:srgbClr val="C00000"/>
                </a:solidFill>
              </a:rPr>
              <a:t>https://www.acq.osd.mil/se/docs/15288-Guide-2017.pdf</a:t>
            </a:r>
            <a:r>
              <a:rPr lang="ro-RO" b="1" dirty="0"/>
              <a:t/>
            </a:r>
            <a:br>
              <a:rPr lang="ro-RO" b="1" dirty="0"/>
            </a:br>
            <a:endParaRPr lang="ru-RU" dirty="0"/>
          </a:p>
        </p:txBody>
      </p:sp>
    </p:spTree>
    <p:extLst>
      <p:ext uri="{BB962C8B-B14F-4D97-AF65-F5344CB8AC3E}">
        <p14:creationId xmlns:p14="http://schemas.microsoft.com/office/powerpoint/2010/main" val="37052140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32509"/>
            <a:ext cx="10515600" cy="5844454"/>
          </a:xfrm>
        </p:spPr>
        <p:txBody>
          <a:bodyPr>
            <a:normAutofit fontScale="92500"/>
          </a:bodyPr>
          <a:lstStyle/>
          <a:p>
            <a:r>
              <a:rPr lang="ro-RO" sz="3200" dirty="0"/>
              <a:t>Standardul defineşte procesele împărţite în patru categorii</a:t>
            </a:r>
            <a:r>
              <a:rPr lang="ro-RO" sz="3200" dirty="0" smtClean="0"/>
              <a:t>:</a:t>
            </a:r>
          </a:p>
          <a:p>
            <a:pPr marL="0" indent="0">
              <a:buNone/>
            </a:pPr>
            <a:r>
              <a:rPr lang="ro-RO" sz="3200" dirty="0" smtClean="0"/>
              <a:t> </a:t>
            </a:r>
            <a:r>
              <a:rPr lang="ro-RO" sz="3200" dirty="0"/>
              <a:t>- </a:t>
            </a:r>
            <a:r>
              <a:rPr lang="ro-RO" sz="3200" b="1" i="1" dirty="0">
                <a:solidFill>
                  <a:srgbClr val="002060"/>
                </a:solidFill>
              </a:rPr>
              <a:t>procesele acordului; </a:t>
            </a:r>
            <a:endParaRPr lang="ro-RO" sz="3200" b="1" i="1" dirty="0" smtClean="0">
              <a:solidFill>
                <a:srgbClr val="002060"/>
              </a:solidFill>
            </a:endParaRPr>
          </a:p>
          <a:p>
            <a:pPr>
              <a:buFontTx/>
              <a:buChar char="-"/>
            </a:pPr>
            <a:r>
              <a:rPr lang="ro-RO" sz="3200" b="1" i="1" dirty="0" smtClean="0">
                <a:solidFill>
                  <a:srgbClr val="002060"/>
                </a:solidFill>
              </a:rPr>
              <a:t>procesele </a:t>
            </a:r>
            <a:r>
              <a:rPr lang="ro-RO" sz="3200" b="1" i="1" dirty="0">
                <a:solidFill>
                  <a:srgbClr val="002060"/>
                </a:solidFill>
              </a:rPr>
              <a:t>de organizare a proiectelor; </a:t>
            </a:r>
            <a:endParaRPr lang="ro-RO" sz="3200" b="1" i="1" dirty="0" smtClean="0">
              <a:solidFill>
                <a:srgbClr val="002060"/>
              </a:solidFill>
            </a:endParaRPr>
          </a:p>
          <a:p>
            <a:pPr>
              <a:buFontTx/>
              <a:buChar char="-"/>
            </a:pPr>
            <a:r>
              <a:rPr lang="ro-RO" sz="3200" b="1" i="1" dirty="0" smtClean="0">
                <a:solidFill>
                  <a:srgbClr val="002060"/>
                </a:solidFill>
              </a:rPr>
              <a:t>procesele </a:t>
            </a:r>
            <a:r>
              <a:rPr lang="ro-RO" sz="3200" b="1" i="1" dirty="0">
                <a:solidFill>
                  <a:srgbClr val="002060"/>
                </a:solidFill>
              </a:rPr>
              <a:t>de management tethnic; </a:t>
            </a:r>
            <a:endParaRPr lang="ro-RO" sz="3200" b="1" i="1" dirty="0" smtClean="0">
              <a:solidFill>
                <a:srgbClr val="002060"/>
              </a:solidFill>
            </a:endParaRPr>
          </a:p>
          <a:p>
            <a:pPr>
              <a:buFontTx/>
              <a:buChar char="-"/>
            </a:pPr>
            <a:r>
              <a:rPr lang="ro-RO" sz="3200" b="1" i="1" dirty="0" smtClean="0">
                <a:solidFill>
                  <a:srgbClr val="002060"/>
                </a:solidFill>
              </a:rPr>
              <a:t>procesele </a:t>
            </a:r>
            <a:r>
              <a:rPr lang="ro-RO" sz="3200" b="1" i="1" dirty="0">
                <a:solidFill>
                  <a:srgbClr val="002060"/>
                </a:solidFill>
              </a:rPr>
              <a:t>tehnice. </a:t>
            </a:r>
            <a:endParaRPr lang="ro-RO" sz="3200" b="1" i="1" dirty="0" smtClean="0">
              <a:solidFill>
                <a:srgbClr val="002060"/>
              </a:solidFill>
            </a:endParaRPr>
          </a:p>
          <a:p>
            <a:pPr marL="0" indent="0">
              <a:buNone/>
            </a:pPr>
            <a:r>
              <a:rPr lang="ro-RO" sz="3200" dirty="0" smtClean="0"/>
              <a:t>Fiecare </a:t>
            </a:r>
            <a:r>
              <a:rPr lang="ro-RO" sz="3200" dirty="0"/>
              <a:t>proces este definit printr-un scop, rezultate, şi activităţi. </a:t>
            </a:r>
            <a:endParaRPr lang="ro-RO" sz="3200" dirty="0" smtClean="0"/>
          </a:p>
          <a:p>
            <a:pPr marL="0" indent="0">
              <a:buNone/>
            </a:pPr>
            <a:r>
              <a:rPr lang="ro-RO" sz="3200" dirty="0" smtClean="0"/>
              <a:t>ISO </a:t>
            </a:r>
            <a:r>
              <a:rPr lang="ro-RO" sz="3200" dirty="0"/>
              <a:t>15288 cuprinde 30 de procese care au 123 de rezultate obţinute din 403 activităţi. </a:t>
            </a:r>
            <a:endParaRPr lang="ro-RO" sz="3200" dirty="0" smtClean="0"/>
          </a:p>
          <a:p>
            <a:pPr marL="0" indent="0">
              <a:buNone/>
            </a:pPr>
            <a:r>
              <a:rPr lang="ro-RO" sz="3200" dirty="0" smtClean="0"/>
              <a:t>Exemple </a:t>
            </a:r>
            <a:r>
              <a:rPr lang="ro-RO" sz="3200" dirty="0"/>
              <a:t>ale etapelor ciclului de viaţă descrise în document sunt: </a:t>
            </a:r>
            <a:r>
              <a:rPr lang="ro-RO" sz="3200" b="1" i="1" dirty="0">
                <a:solidFill>
                  <a:srgbClr val="C00000"/>
                </a:solidFill>
              </a:rPr>
              <a:t>concept, dezvoltare, producţie, utilizare, suport şi retragere.</a:t>
            </a:r>
            <a:br>
              <a:rPr lang="ro-RO" sz="3200" b="1" i="1" dirty="0">
                <a:solidFill>
                  <a:srgbClr val="C00000"/>
                </a:solidFill>
              </a:rPr>
            </a:br>
            <a:endParaRPr lang="ru-RU" sz="3200" b="1" i="1" dirty="0">
              <a:solidFill>
                <a:srgbClr val="C00000"/>
              </a:solidFill>
            </a:endParaRPr>
          </a:p>
        </p:txBody>
      </p:sp>
    </p:spTree>
    <p:extLst>
      <p:ext uri="{BB962C8B-B14F-4D97-AF65-F5344CB8AC3E}">
        <p14:creationId xmlns:p14="http://schemas.microsoft.com/office/powerpoint/2010/main" val="8538541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40327" y="360218"/>
            <a:ext cx="11526982" cy="6220691"/>
          </a:xfrm>
        </p:spPr>
        <p:txBody>
          <a:bodyPr>
            <a:normAutofit fontScale="92500" lnSpcReduction="20000"/>
          </a:bodyPr>
          <a:lstStyle/>
          <a:p>
            <a:r>
              <a:rPr lang="ro-RO" b="1" i="1" dirty="0">
                <a:solidFill>
                  <a:srgbClr val="002060"/>
                </a:solidFill>
              </a:rPr>
              <a:t>Standardul cadru ISO/IEC 12207</a:t>
            </a:r>
            <a:r>
              <a:rPr lang="ro-RO" b="1" dirty="0">
                <a:solidFill>
                  <a:srgbClr val="002060"/>
                </a:solidFill>
              </a:rPr>
              <a:t> </a:t>
            </a:r>
            <a:endParaRPr lang="ro-RO" b="1" dirty="0" smtClean="0">
              <a:solidFill>
                <a:srgbClr val="002060"/>
              </a:solidFill>
            </a:endParaRPr>
          </a:p>
          <a:p>
            <a:pPr marL="0" indent="0">
              <a:buNone/>
            </a:pPr>
            <a:r>
              <a:rPr lang="ro-RO" dirty="0" smtClean="0"/>
              <a:t>Domeniul </a:t>
            </a:r>
            <a:r>
              <a:rPr lang="ro-RO" dirty="0"/>
              <a:t>de aplicare a standardului este „Standardizarea în domeniul sistemelor din tehnologia informaţiei (inclusiv sisteme cu microprocesor) şi echipamente“. </a:t>
            </a:r>
            <a:endParaRPr lang="ro-RO" dirty="0" smtClean="0"/>
          </a:p>
          <a:p>
            <a:pPr marL="0" indent="0">
              <a:buNone/>
            </a:pPr>
            <a:r>
              <a:rPr lang="ro-RO" dirty="0" smtClean="0"/>
              <a:t>Standardul </a:t>
            </a:r>
            <a:r>
              <a:rPr lang="ro-RO" dirty="0"/>
              <a:t>stabileşte o arhitectură de nivel superior a ciclului de viaţă al software. </a:t>
            </a:r>
            <a:endParaRPr lang="ro-RO" dirty="0" smtClean="0"/>
          </a:p>
          <a:p>
            <a:pPr marL="0" indent="0">
              <a:buNone/>
            </a:pPr>
            <a:r>
              <a:rPr lang="ro-RO" dirty="0" smtClean="0"/>
              <a:t>Ciclul </a:t>
            </a:r>
            <a:r>
              <a:rPr lang="ro-RO" dirty="0"/>
              <a:t>de viaţă începe cu o idee sau o necesitate care poate fi satisfăcută în întregime sau parţial de software şi se termină cu retragerea software. Arhitectura este construită cu un set de procese şi interdependenţele dintre aceste procese. </a:t>
            </a:r>
            <a:endParaRPr lang="ro-RO" dirty="0" smtClean="0"/>
          </a:p>
          <a:p>
            <a:pPr marL="0" indent="0">
              <a:buNone/>
            </a:pPr>
            <a:r>
              <a:rPr lang="ro-RO" b="1" i="1" dirty="0" smtClean="0"/>
              <a:t>Derivarea </a:t>
            </a:r>
            <a:r>
              <a:rPr lang="ro-RO" b="1" i="1" dirty="0"/>
              <a:t>proceselor se bazează pe două principii fundamentale</a:t>
            </a:r>
            <a:r>
              <a:rPr lang="ro-RO" b="1" i="1" dirty="0">
                <a:solidFill>
                  <a:srgbClr val="C00000"/>
                </a:solidFill>
              </a:rPr>
              <a:t>: modularitatea </a:t>
            </a:r>
            <a:r>
              <a:rPr lang="ro-RO" b="1" i="1" dirty="0"/>
              <a:t>şi </a:t>
            </a:r>
            <a:r>
              <a:rPr lang="ro-RO" b="1" i="1" dirty="0">
                <a:solidFill>
                  <a:srgbClr val="C00000"/>
                </a:solidFill>
              </a:rPr>
              <a:t>responsabilitatea.</a:t>
            </a:r>
            <a:br>
              <a:rPr lang="ro-RO" b="1" i="1" dirty="0">
                <a:solidFill>
                  <a:srgbClr val="C00000"/>
                </a:solidFill>
              </a:rPr>
            </a:br>
            <a:endParaRPr lang="ro-RO" b="1" i="1" dirty="0" smtClean="0">
              <a:solidFill>
                <a:srgbClr val="C00000"/>
              </a:solidFill>
            </a:endParaRPr>
          </a:p>
          <a:p>
            <a:pPr marL="0" indent="0">
              <a:buNone/>
            </a:pPr>
            <a:r>
              <a:rPr lang="ro-RO" b="1" i="1" dirty="0" smtClean="0">
                <a:solidFill>
                  <a:srgbClr val="C00000"/>
                </a:solidFill>
              </a:rPr>
              <a:t>Modularitatea</a:t>
            </a:r>
            <a:r>
              <a:rPr lang="ro-RO" b="1" i="1" dirty="0">
                <a:solidFill>
                  <a:srgbClr val="C00000"/>
                </a:solidFill>
              </a:rPr>
              <a:t>.</a:t>
            </a:r>
            <a:r>
              <a:rPr lang="ro-RO" b="1" i="1" dirty="0"/>
              <a:t> </a:t>
            </a:r>
            <a:r>
              <a:rPr lang="ro-RO" b="1" dirty="0"/>
              <a:t>Procesele sunt modulare; adică, ele sunt maxim de coeziune şi minim cuplat la măsura practică fezabilă. </a:t>
            </a:r>
            <a:r>
              <a:rPr lang="ro-RO" b="1" dirty="0" smtClean="0"/>
              <a:t>Un </a:t>
            </a:r>
            <a:r>
              <a:rPr lang="ro-RO" b="1" dirty="0"/>
              <a:t>proces individual este dedicat unei funcţii unice</a:t>
            </a:r>
            <a:r>
              <a:rPr lang="ro-RO" b="1" dirty="0" smtClean="0"/>
              <a:t>.</a:t>
            </a:r>
          </a:p>
          <a:p>
            <a:pPr marL="0" indent="0">
              <a:buNone/>
            </a:pPr>
            <a:r>
              <a:rPr lang="ro-RO" b="1" i="1" dirty="0">
                <a:solidFill>
                  <a:srgbClr val="C00000"/>
                </a:solidFill>
              </a:rPr>
              <a:t>Responsabilitatea</a:t>
            </a:r>
            <a:r>
              <a:rPr lang="ro-RO" b="1" dirty="0"/>
              <a:t>. Un proces este considerat a fi responsabil al unei părţi a ciclului de viaţă a software. Cu alte cuvinte, fiecare parte are anumite responsabilităţi. Responsabilitatea este unul dintre principiile-cheie ale managementului calităţii totale.</a:t>
            </a:r>
            <a:br>
              <a:rPr lang="ro-RO" b="1" dirty="0"/>
            </a:br>
            <a:r>
              <a:rPr lang="ro-RO" b="1" dirty="0"/>
              <a:t/>
            </a:r>
            <a:br>
              <a:rPr lang="ro-RO" b="1" dirty="0"/>
            </a:br>
            <a:endParaRPr lang="ru-RU" dirty="0"/>
          </a:p>
        </p:txBody>
      </p:sp>
    </p:spTree>
    <p:extLst>
      <p:ext uri="{BB962C8B-B14F-4D97-AF65-F5344CB8AC3E}">
        <p14:creationId xmlns:p14="http://schemas.microsoft.com/office/powerpoint/2010/main" val="35329239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40327" y="401782"/>
            <a:ext cx="11249891" cy="6096000"/>
          </a:xfrm>
        </p:spPr>
        <p:txBody>
          <a:bodyPr>
            <a:normAutofit/>
          </a:bodyPr>
          <a:lstStyle/>
          <a:p>
            <a:r>
              <a:rPr lang="ro-RO" b="1" i="1" dirty="0">
                <a:solidFill>
                  <a:srgbClr val="002060"/>
                </a:solidFill>
              </a:rPr>
              <a:t>Procesele ciclului de viaţă</a:t>
            </a:r>
            <a:r>
              <a:rPr lang="ro-RO" b="1" dirty="0">
                <a:solidFill>
                  <a:srgbClr val="002060"/>
                </a:solidFill>
              </a:rPr>
              <a:t>. </a:t>
            </a:r>
            <a:endParaRPr lang="ro-RO" b="1" dirty="0" smtClean="0">
              <a:solidFill>
                <a:srgbClr val="002060"/>
              </a:solidFill>
            </a:endParaRPr>
          </a:p>
          <a:p>
            <a:pPr marL="0" indent="0">
              <a:buNone/>
            </a:pPr>
            <a:r>
              <a:rPr lang="ro-RO" dirty="0" smtClean="0"/>
              <a:t>Procesele </a:t>
            </a:r>
            <a:r>
              <a:rPr lang="ro-RO" dirty="0"/>
              <a:t>sunt grupate în trei clase: </a:t>
            </a:r>
            <a:r>
              <a:rPr lang="ro-RO" i="1" dirty="0"/>
              <a:t>primae; de suport;</a:t>
            </a:r>
            <a:r>
              <a:rPr lang="ro-RO" dirty="0"/>
              <a:t/>
            </a:r>
            <a:br>
              <a:rPr lang="ro-RO" dirty="0"/>
            </a:br>
            <a:r>
              <a:rPr lang="ro-RO" i="1" dirty="0"/>
              <a:t>organizatoric </a:t>
            </a:r>
            <a:r>
              <a:rPr lang="ro-RO" dirty="0"/>
              <a:t>(fig.4.7): </a:t>
            </a:r>
            <a:endParaRPr lang="ro-RO" dirty="0" smtClean="0"/>
          </a:p>
          <a:p>
            <a:pPr>
              <a:buFontTx/>
              <a:buChar char="-"/>
            </a:pPr>
            <a:r>
              <a:rPr lang="ro-RO" b="1" i="1" dirty="0" smtClean="0">
                <a:solidFill>
                  <a:srgbClr val="C00000"/>
                </a:solidFill>
              </a:rPr>
              <a:t>procesele </a:t>
            </a:r>
            <a:r>
              <a:rPr lang="ro-RO" b="1" i="1" dirty="0">
                <a:solidFill>
                  <a:srgbClr val="C00000"/>
                </a:solidFill>
              </a:rPr>
              <a:t>primare </a:t>
            </a:r>
            <a:r>
              <a:rPr lang="ro-RO" dirty="0"/>
              <a:t>reprezintă cele mai importante mişcări ale ciclului de viaţă; achiziţie, furnizare, dezvoltare, exploatare şi întreţinere; </a:t>
            </a:r>
            <a:endParaRPr lang="ro-RO" dirty="0" smtClean="0"/>
          </a:p>
          <a:p>
            <a:pPr>
              <a:buFontTx/>
              <a:buChar char="-"/>
            </a:pPr>
            <a:r>
              <a:rPr lang="ro-RO" b="1" i="1" dirty="0" smtClean="0">
                <a:solidFill>
                  <a:srgbClr val="C00000"/>
                </a:solidFill>
              </a:rPr>
              <a:t>procesele </a:t>
            </a:r>
            <a:r>
              <a:rPr lang="ro-RO" b="1" i="1" dirty="0">
                <a:solidFill>
                  <a:srgbClr val="C00000"/>
                </a:solidFill>
              </a:rPr>
              <a:t>de suport </a:t>
            </a:r>
            <a:r>
              <a:rPr lang="ro-RO" dirty="0"/>
              <a:t>sunt documentaţia, managementul configuraţiei, asigurarea calităţii, revizuirea comună, auditul, verificarea, validarea şi problema-rezoluţie. Un proces de suport sprijină un alt proces în realizarea unei funcţii specializate; </a:t>
            </a:r>
            <a:endParaRPr lang="ro-RO" dirty="0" smtClean="0"/>
          </a:p>
          <a:p>
            <a:pPr>
              <a:buFontTx/>
              <a:buChar char="-"/>
            </a:pPr>
            <a:r>
              <a:rPr lang="ro-RO" b="1" i="1" dirty="0" smtClean="0">
                <a:solidFill>
                  <a:srgbClr val="C00000"/>
                </a:solidFill>
              </a:rPr>
              <a:t>procesele </a:t>
            </a:r>
            <a:r>
              <a:rPr lang="ro-RO" b="1" i="1" dirty="0">
                <a:solidFill>
                  <a:srgbClr val="C00000"/>
                </a:solidFill>
              </a:rPr>
              <a:t>organizaţionale </a:t>
            </a:r>
            <a:r>
              <a:rPr lang="ro-RO" dirty="0"/>
              <a:t>sunt managementul, infrastructura, îmbunătăţirea şi instruirea. O organizaţie poate lansa un proces organizatoric pentru a stabili, a controla şi a îmbunătăţi un proces al ciclului de viaţă.</a:t>
            </a:r>
            <a:br>
              <a:rPr lang="ro-RO" dirty="0"/>
            </a:br>
            <a:endParaRPr lang="ru-RU" dirty="0"/>
          </a:p>
        </p:txBody>
      </p:sp>
    </p:spTree>
    <p:extLst>
      <p:ext uri="{BB962C8B-B14F-4D97-AF65-F5344CB8AC3E}">
        <p14:creationId xmlns:p14="http://schemas.microsoft.com/office/powerpoint/2010/main" val="2260641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780000" y="548409"/>
            <a:ext cx="8543925" cy="5800725"/>
          </a:xfrm>
          <a:prstGeom prst="rect">
            <a:avLst/>
          </a:prstGeom>
        </p:spPr>
      </p:pic>
      <p:sp>
        <p:nvSpPr>
          <p:cNvPr id="5" name="TextBox 4"/>
          <p:cNvSpPr txBox="1"/>
          <p:nvPr/>
        </p:nvSpPr>
        <p:spPr>
          <a:xfrm>
            <a:off x="318655" y="4599709"/>
            <a:ext cx="4904509" cy="646331"/>
          </a:xfrm>
          <a:prstGeom prst="rect">
            <a:avLst/>
          </a:prstGeom>
          <a:noFill/>
        </p:spPr>
        <p:txBody>
          <a:bodyPr wrap="square" rtlCol="0">
            <a:spAutoFit/>
          </a:bodyPr>
          <a:lstStyle/>
          <a:p>
            <a:r>
              <a:rPr lang="ro-RO" i="1" dirty="0"/>
              <a:t>Procesele ciclului de viaţă. </a:t>
            </a:r>
            <a:endParaRPr lang="ro-RO" i="1" dirty="0" smtClean="0"/>
          </a:p>
          <a:p>
            <a:r>
              <a:rPr lang="ro-RO" i="1" dirty="0" smtClean="0"/>
              <a:t>Standardul </a:t>
            </a:r>
            <a:r>
              <a:rPr lang="ro-RO" i="1" dirty="0"/>
              <a:t>cadru ISO/IEC </a:t>
            </a:r>
            <a:r>
              <a:rPr lang="ro-RO" i="1" dirty="0" smtClean="0"/>
              <a:t>12207</a:t>
            </a:r>
            <a:endParaRPr lang="ru-RU" dirty="0"/>
          </a:p>
        </p:txBody>
      </p:sp>
    </p:spTree>
    <p:extLst>
      <p:ext uri="{BB962C8B-B14F-4D97-AF65-F5344CB8AC3E}">
        <p14:creationId xmlns:p14="http://schemas.microsoft.com/office/powerpoint/2010/main" val="4102992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461318" y="180109"/>
            <a:ext cx="8128345" cy="3083502"/>
          </a:xfrm>
          <a:prstGeom prst="rect">
            <a:avLst/>
          </a:prstGeom>
        </p:spPr>
      </p:pic>
      <p:sp>
        <p:nvSpPr>
          <p:cNvPr id="5" name="TextBox 4"/>
          <p:cNvSpPr txBox="1"/>
          <p:nvPr/>
        </p:nvSpPr>
        <p:spPr>
          <a:xfrm>
            <a:off x="443346" y="3560618"/>
            <a:ext cx="10571018" cy="1569660"/>
          </a:xfrm>
          <a:prstGeom prst="rect">
            <a:avLst/>
          </a:prstGeom>
          <a:noFill/>
        </p:spPr>
        <p:txBody>
          <a:bodyPr wrap="square" rtlCol="0">
            <a:spAutoFit/>
          </a:bodyPr>
          <a:lstStyle/>
          <a:p>
            <a:r>
              <a:rPr lang="ro-RO" sz="2400" b="1" i="1" dirty="0">
                <a:solidFill>
                  <a:srgbClr val="C00000"/>
                </a:solidFill>
              </a:rPr>
              <a:t>Structura unui proces al ciclului de viaţă</a:t>
            </a:r>
            <a:r>
              <a:rPr lang="ro-RO" sz="2400" b="1" dirty="0">
                <a:solidFill>
                  <a:srgbClr val="C00000"/>
                </a:solidFill>
              </a:rPr>
              <a:t>. </a:t>
            </a:r>
            <a:endParaRPr lang="ro-RO" sz="2400" b="1" dirty="0" smtClean="0">
              <a:solidFill>
                <a:srgbClr val="C00000"/>
              </a:solidFill>
            </a:endParaRPr>
          </a:p>
          <a:p>
            <a:r>
              <a:rPr lang="ro-RO" sz="2400" b="1" dirty="0" smtClean="0"/>
              <a:t>Fiecare </a:t>
            </a:r>
            <a:r>
              <a:rPr lang="ro-RO" sz="2400" b="1" dirty="0"/>
              <a:t>proces este proiectat în funcţie de propriile </a:t>
            </a:r>
            <a:r>
              <a:rPr lang="ro-RO" sz="2400" b="1" i="1" dirty="0">
                <a:solidFill>
                  <a:srgbClr val="C00000"/>
                </a:solidFill>
              </a:rPr>
              <a:t>activităţi </a:t>
            </a:r>
            <a:r>
              <a:rPr lang="ro-RO" sz="2400" b="1" i="1" dirty="0" smtClean="0">
                <a:solidFill>
                  <a:srgbClr val="C00000"/>
                </a:solidFill>
              </a:rPr>
              <a:t>constitutive</a:t>
            </a:r>
            <a:r>
              <a:rPr lang="ro-RO" sz="2400" b="1" dirty="0" smtClean="0"/>
              <a:t>. </a:t>
            </a:r>
          </a:p>
          <a:p>
            <a:r>
              <a:rPr lang="ro-RO" sz="2400" b="1" dirty="0" smtClean="0"/>
              <a:t>O </a:t>
            </a:r>
            <a:r>
              <a:rPr lang="ro-RO" sz="2400" b="1" dirty="0"/>
              <a:t>activitate în cadrul unui proces este un </a:t>
            </a:r>
            <a:r>
              <a:rPr lang="ro-RO" sz="2400" b="1" i="1" dirty="0">
                <a:solidFill>
                  <a:srgbClr val="C00000"/>
                </a:solidFill>
              </a:rPr>
              <a:t>set de sarcini coerente</a:t>
            </a:r>
            <a:r>
              <a:rPr lang="ro-RO" sz="2400" b="1" dirty="0"/>
              <a:t>.</a:t>
            </a:r>
            <a:br>
              <a:rPr lang="ro-RO" sz="2400" b="1" dirty="0"/>
            </a:br>
            <a:endParaRPr lang="ru-RU" sz="2400" dirty="0"/>
          </a:p>
        </p:txBody>
      </p:sp>
    </p:spTree>
    <p:extLst>
      <p:ext uri="{BB962C8B-B14F-4D97-AF65-F5344CB8AC3E}">
        <p14:creationId xmlns:p14="http://schemas.microsoft.com/office/powerpoint/2010/main" val="3981288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374073"/>
            <a:ext cx="11333018" cy="6109854"/>
          </a:xfrm>
        </p:spPr>
        <p:txBody>
          <a:bodyPr>
            <a:normAutofit lnSpcReduction="10000"/>
          </a:bodyPr>
          <a:lstStyle/>
          <a:p>
            <a:r>
              <a:rPr lang="ro-RO" b="1" i="1" dirty="0">
                <a:solidFill>
                  <a:srgbClr val="002060"/>
                </a:solidFill>
              </a:rPr>
              <a:t>Natura sarcinilor</a:t>
            </a:r>
            <a:r>
              <a:rPr lang="ro-RO" b="1" dirty="0">
                <a:solidFill>
                  <a:srgbClr val="002060"/>
                </a:solidFill>
              </a:rPr>
              <a:t>. </a:t>
            </a:r>
            <a:endParaRPr lang="ro-RO" b="1" dirty="0" smtClean="0">
              <a:solidFill>
                <a:srgbClr val="002060"/>
              </a:solidFill>
            </a:endParaRPr>
          </a:p>
          <a:p>
            <a:pPr marL="0" indent="0">
              <a:buNone/>
            </a:pPr>
            <a:r>
              <a:rPr lang="ro-RO" dirty="0" smtClean="0"/>
              <a:t>O </a:t>
            </a:r>
            <a:r>
              <a:rPr lang="ro-RO" dirty="0"/>
              <a:t>sarcină este un set de acţiuni elementare sau atomice. </a:t>
            </a:r>
            <a:endParaRPr lang="ro-RO" dirty="0" smtClean="0"/>
          </a:p>
          <a:p>
            <a:pPr marL="0" indent="0">
              <a:buNone/>
            </a:pPr>
            <a:r>
              <a:rPr lang="ro-RO" dirty="0" smtClean="0"/>
              <a:t>O </a:t>
            </a:r>
            <a:r>
              <a:rPr lang="ro-RO" dirty="0"/>
              <a:t>sarcină consumă intrări (date, informaţii, control) şi produce rezultate (date, informaţii, control). </a:t>
            </a:r>
            <a:endParaRPr lang="ro-RO" dirty="0" smtClean="0"/>
          </a:p>
          <a:p>
            <a:pPr marL="0" indent="0">
              <a:buNone/>
            </a:pPr>
            <a:r>
              <a:rPr lang="ro-RO" dirty="0" smtClean="0"/>
              <a:t>eSarcina Este </a:t>
            </a:r>
            <a:r>
              <a:rPr lang="ro-RO" dirty="0"/>
              <a:t>exprimată sub forma unei autodeclaraţii, a unei cerinţe, a unei recomandări sau a unei acţiuni admise. </a:t>
            </a:r>
            <a:endParaRPr lang="ro-RO" dirty="0" smtClean="0"/>
          </a:p>
          <a:p>
            <a:pPr marL="0" indent="0">
              <a:buNone/>
            </a:pPr>
            <a:r>
              <a:rPr lang="ro-RO" dirty="0" smtClean="0"/>
              <a:t>În </a:t>
            </a:r>
            <a:r>
              <a:rPr lang="ro-RO" dirty="0"/>
              <a:t>acest scop, standardul foloseşte cu atenţie anumite verbe auxiliare (</a:t>
            </a:r>
            <a:r>
              <a:rPr lang="ro-RO" b="1" i="1" dirty="0">
                <a:solidFill>
                  <a:srgbClr val="002060"/>
                </a:solidFill>
              </a:rPr>
              <a:t>va, ar trebui </a:t>
            </a:r>
            <a:r>
              <a:rPr lang="ro-RO" b="1" dirty="0">
                <a:solidFill>
                  <a:srgbClr val="002060"/>
                </a:solidFill>
              </a:rPr>
              <a:t>şi </a:t>
            </a:r>
            <a:r>
              <a:rPr lang="ro-RO" b="1" i="1" dirty="0">
                <a:solidFill>
                  <a:srgbClr val="002060"/>
                </a:solidFill>
              </a:rPr>
              <a:t>poate</a:t>
            </a:r>
            <a:r>
              <a:rPr lang="ro-RO" dirty="0"/>
              <a:t>) să facă diferenţa între formele distincte ale unei sarcini. </a:t>
            </a:r>
            <a:endParaRPr lang="ro-RO" dirty="0" smtClean="0"/>
          </a:p>
          <a:p>
            <a:pPr marL="0" indent="0">
              <a:buNone/>
            </a:pPr>
            <a:r>
              <a:rPr lang="ro-RO" b="1" i="1" dirty="0" smtClean="0">
                <a:solidFill>
                  <a:srgbClr val="002060"/>
                </a:solidFill>
              </a:rPr>
              <a:t>Va</a:t>
            </a:r>
            <a:r>
              <a:rPr lang="ro-RO" i="1" dirty="0" smtClean="0"/>
              <a:t> </a:t>
            </a:r>
            <a:r>
              <a:rPr lang="ro-RO" dirty="0"/>
              <a:t>este folosit pentru a exprima o declaraţie de sine stătătoare de intenţie sau de intenţie a unei părţi, </a:t>
            </a:r>
            <a:endParaRPr lang="ro-RO" dirty="0" smtClean="0"/>
          </a:p>
          <a:p>
            <a:pPr marL="0" indent="0">
              <a:buNone/>
            </a:pPr>
            <a:r>
              <a:rPr lang="ro-RO" b="1" i="1" dirty="0" smtClean="0">
                <a:solidFill>
                  <a:srgbClr val="002060"/>
                </a:solidFill>
              </a:rPr>
              <a:t>trebuie </a:t>
            </a:r>
            <a:r>
              <a:rPr lang="ro-RO" dirty="0"/>
              <a:t>să exprime o dispoziţie obligatorie între două sau mai multe părţi, să exprime o recomandare printre alte posibilităţi şi </a:t>
            </a:r>
            <a:endParaRPr lang="ro-RO" dirty="0" smtClean="0"/>
          </a:p>
          <a:p>
            <a:pPr marL="0" indent="0">
              <a:buNone/>
            </a:pPr>
            <a:r>
              <a:rPr lang="ro-RO" b="1" i="1" dirty="0" smtClean="0">
                <a:solidFill>
                  <a:srgbClr val="002060"/>
                </a:solidFill>
              </a:rPr>
              <a:t>poate</a:t>
            </a:r>
            <a:r>
              <a:rPr lang="ro-RO" i="1" dirty="0" smtClean="0"/>
              <a:t> </a:t>
            </a:r>
            <a:r>
              <a:rPr lang="ro-RO" dirty="0"/>
              <a:t>un curs de acţiune admisibil în limitele standardului</a:t>
            </a:r>
            <a:br>
              <a:rPr lang="ro-RO" dirty="0"/>
            </a:br>
            <a:endParaRPr lang="ru-RU" dirty="0"/>
          </a:p>
        </p:txBody>
      </p:sp>
    </p:spTree>
    <p:extLst>
      <p:ext uri="{BB962C8B-B14F-4D97-AF65-F5344CB8AC3E}">
        <p14:creationId xmlns:p14="http://schemas.microsoft.com/office/powerpoint/2010/main" val="29671018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18655" y="318655"/>
            <a:ext cx="11596253" cy="6165272"/>
          </a:xfrm>
        </p:spPr>
        <p:txBody>
          <a:bodyPr>
            <a:normAutofit fontScale="92500"/>
          </a:bodyPr>
          <a:lstStyle/>
          <a:p>
            <a:r>
              <a:rPr lang="ro-RO" b="1" i="1" dirty="0">
                <a:solidFill>
                  <a:srgbClr val="002060"/>
                </a:solidFill>
              </a:rPr>
              <a:t>Cerinţe preliminare pentru utilizarea standardului</a:t>
            </a:r>
            <a:r>
              <a:rPr lang="ro-RO" b="1" dirty="0">
                <a:solidFill>
                  <a:srgbClr val="002060"/>
                </a:solidFill>
              </a:rPr>
              <a:t>. </a:t>
            </a:r>
            <a:endParaRPr lang="ro-RO" b="1" dirty="0" smtClean="0">
              <a:solidFill>
                <a:srgbClr val="002060"/>
              </a:solidFill>
            </a:endParaRPr>
          </a:p>
          <a:p>
            <a:pPr marL="0" indent="0">
              <a:buNone/>
            </a:pPr>
            <a:r>
              <a:rPr lang="ro-RO" dirty="0" smtClean="0"/>
              <a:t>Standardul </a:t>
            </a:r>
            <a:r>
              <a:rPr lang="ro-RO" dirty="0"/>
              <a:t>acoperă întregul ciclu de viaţă al </a:t>
            </a:r>
            <a:r>
              <a:rPr lang="ro-RO" b="1" i="1" dirty="0">
                <a:solidFill>
                  <a:srgbClr val="002060"/>
                </a:solidFill>
              </a:rPr>
              <a:t>unui sistem software </a:t>
            </a:r>
            <a:r>
              <a:rPr lang="ro-RO" dirty="0"/>
              <a:t>şi se ocupă de diferite părţi independente din ciclul de viaţă. </a:t>
            </a:r>
            <a:endParaRPr lang="ro-RO" dirty="0" smtClean="0"/>
          </a:p>
          <a:p>
            <a:pPr marL="0" indent="0">
              <a:buNone/>
            </a:pPr>
            <a:r>
              <a:rPr lang="ro-RO" dirty="0" smtClean="0"/>
              <a:t>Standardul </a:t>
            </a:r>
            <a:r>
              <a:rPr lang="ro-RO" dirty="0"/>
              <a:t>acceptă şi reconciliază diferite obiective, uneori conflictuale, ale fazelor ciclului de viaţă şi ale părţilor. </a:t>
            </a:r>
            <a:endParaRPr lang="ro-RO" dirty="0" smtClean="0"/>
          </a:p>
          <a:p>
            <a:pPr marL="0" indent="0">
              <a:buNone/>
            </a:pPr>
            <a:r>
              <a:rPr lang="ro-RO" b="1" i="1" dirty="0" smtClean="0">
                <a:solidFill>
                  <a:srgbClr val="C00000"/>
                </a:solidFill>
              </a:rPr>
              <a:t>Citirea </a:t>
            </a:r>
            <a:r>
              <a:rPr lang="ro-RO" b="1" i="1" dirty="0">
                <a:solidFill>
                  <a:srgbClr val="C00000"/>
                </a:solidFill>
              </a:rPr>
              <a:t>standardului în afara contextului obiectivelor unei organizaţii şi a nevoilor unui proiect </a:t>
            </a:r>
            <a:r>
              <a:rPr lang="ro-RO" dirty="0"/>
              <a:t>pot avea un impact negativ asupra interpretării corecte a standardului. </a:t>
            </a:r>
            <a:endParaRPr lang="ro-RO" dirty="0" smtClean="0"/>
          </a:p>
          <a:p>
            <a:pPr marL="0" indent="0">
              <a:buNone/>
            </a:pPr>
            <a:r>
              <a:rPr lang="ro-RO" dirty="0" smtClean="0"/>
              <a:t>Pentru </a:t>
            </a:r>
            <a:r>
              <a:rPr lang="ro-RO" dirty="0"/>
              <a:t>utilizarea eficientă şi productivă a standardului trebuie îndeplinite următoarele cerinţe (respectând ordinea): </a:t>
            </a:r>
            <a:endParaRPr lang="ro-RO" dirty="0" smtClean="0"/>
          </a:p>
          <a:p>
            <a:pPr marL="514350" indent="-514350">
              <a:buAutoNum type="arabicPeriod"/>
            </a:pPr>
            <a:r>
              <a:rPr lang="ro-RO" dirty="0" smtClean="0"/>
              <a:t>Instruirea </a:t>
            </a:r>
            <a:r>
              <a:rPr lang="ro-RO" dirty="0"/>
              <a:t>personalului; </a:t>
            </a:r>
            <a:endParaRPr lang="ro-RO" dirty="0" smtClean="0"/>
          </a:p>
          <a:p>
            <a:pPr marL="514350" indent="-514350">
              <a:buAutoNum type="arabicPeriod"/>
            </a:pPr>
            <a:r>
              <a:rPr lang="ro-RO" dirty="0" smtClean="0"/>
              <a:t>Familiarizarea </a:t>
            </a:r>
            <a:r>
              <a:rPr lang="ro-RO" dirty="0"/>
              <a:t>cu politicile organizaţiei; </a:t>
            </a:r>
            <a:endParaRPr lang="ro-RO" dirty="0" smtClean="0"/>
          </a:p>
          <a:p>
            <a:pPr marL="514350" indent="-514350">
              <a:buAutoNum type="arabicPeriod"/>
            </a:pPr>
            <a:r>
              <a:rPr lang="ro-RO" dirty="0" smtClean="0"/>
              <a:t>Familiarizarea </a:t>
            </a:r>
            <a:r>
              <a:rPr lang="ro-RO" dirty="0"/>
              <a:t>cu mediul proiectului; </a:t>
            </a:r>
            <a:endParaRPr lang="ro-RO" dirty="0" smtClean="0"/>
          </a:p>
          <a:p>
            <a:pPr marL="514350" indent="-514350">
              <a:buAutoNum type="arabicPeriod"/>
            </a:pPr>
            <a:r>
              <a:rPr lang="ro-RO" dirty="0" smtClean="0"/>
              <a:t>Cunoaşterea </a:t>
            </a:r>
            <a:r>
              <a:rPr lang="ro-RO" dirty="0"/>
              <a:t>standardului.</a:t>
            </a:r>
            <a:br>
              <a:rPr lang="ro-RO" dirty="0"/>
            </a:br>
            <a:endParaRPr lang="ru-RU" dirty="0"/>
          </a:p>
        </p:txBody>
      </p:sp>
    </p:spTree>
    <p:extLst>
      <p:ext uri="{BB962C8B-B14F-4D97-AF65-F5344CB8AC3E}">
        <p14:creationId xmlns:p14="http://schemas.microsoft.com/office/powerpoint/2010/main" val="2370120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01782" y="415637"/>
            <a:ext cx="11353800" cy="6192982"/>
          </a:xfrm>
        </p:spPr>
        <p:txBody>
          <a:bodyPr>
            <a:normAutofit fontScale="85000" lnSpcReduction="10000"/>
          </a:bodyPr>
          <a:lstStyle/>
          <a:p>
            <a:r>
              <a:rPr lang="ro-RO" dirty="0" smtClean="0"/>
              <a:t>Standardul </a:t>
            </a:r>
            <a:r>
              <a:rPr lang="ro-RO" dirty="0"/>
              <a:t>începe cu o introducere care conţine motivul şi intenţia de bază a standardul. </a:t>
            </a:r>
            <a:endParaRPr lang="ro-RO" dirty="0" smtClean="0"/>
          </a:p>
          <a:p>
            <a:pPr marL="0" indent="0">
              <a:buNone/>
            </a:pPr>
            <a:r>
              <a:rPr lang="ro-RO" dirty="0" smtClean="0"/>
              <a:t>Materialul </a:t>
            </a:r>
            <a:r>
              <a:rPr lang="ro-RO" dirty="0"/>
              <a:t>tehnic este organizat în 7 secţiuni şi 4 anexe: </a:t>
            </a:r>
            <a:endParaRPr lang="ro-RO" dirty="0" smtClean="0"/>
          </a:p>
          <a:p>
            <a:pPr marL="0" indent="0">
              <a:buNone/>
            </a:pPr>
            <a:r>
              <a:rPr lang="ro-RO" dirty="0" smtClean="0">
                <a:solidFill>
                  <a:srgbClr val="002060"/>
                </a:solidFill>
              </a:rPr>
              <a:t>Secţiunea </a:t>
            </a:r>
            <a:r>
              <a:rPr lang="ro-RO" dirty="0">
                <a:solidFill>
                  <a:srgbClr val="002060"/>
                </a:solidFill>
              </a:rPr>
              <a:t>1</a:t>
            </a:r>
            <a:r>
              <a:rPr lang="ro-RO" dirty="0"/>
              <a:t> - Domeniul de aplicare; </a:t>
            </a:r>
            <a:endParaRPr lang="ro-RO" dirty="0" smtClean="0"/>
          </a:p>
          <a:p>
            <a:pPr marL="0" indent="0">
              <a:buNone/>
            </a:pPr>
            <a:r>
              <a:rPr lang="ro-RO" dirty="0" smtClean="0">
                <a:solidFill>
                  <a:srgbClr val="002060"/>
                </a:solidFill>
              </a:rPr>
              <a:t>Secţiunea </a:t>
            </a:r>
            <a:r>
              <a:rPr lang="ro-RO" dirty="0">
                <a:solidFill>
                  <a:srgbClr val="002060"/>
                </a:solidFill>
              </a:rPr>
              <a:t>2</a:t>
            </a:r>
            <a:r>
              <a:rPr lang="ro-RO" dirty="0"/>
              <a:t> - Referinţe normative; </a:t>
            </a:r>
            <a:endParaRPr lang="ro-RO" dirty="0" smtClean="0"/>
          </a:p>
          <a:p>
            <a:pPr marL="0" indent="0">
              <a:buNone/>
            </a:pPr>
            <a:r>
              <a:rPr lang="ro-RO" dirty="0" smtClean="0">
                <a:solidFill>
                  <a:srgbClr val="002060"/>
                </a:solidFill>
              </a:rPr>
              <a:t>Secţiunea </a:t>
            </a:r>
            <a:r>
              <a:rPr lang="ro-RO" dirty="0">
                <a:solidFill>
                  <a:srgbClr val="002060"/>
                </a:solidFill>
              </a:rPr>
              <a:t>3 </a:t>
            </a:r>
            <a:r>
              <a:rPr lang="ro-RO" dirty="0"/>
              <a:t>- Definiţii; </a:t>
            </a:r>
            <a:endParaRPr lang="ro-RO" dirty="0" smtClean="0"/>
          </a:p>
          <a:p>
            <a:pPr marL="0" indent="0">
              <a:buNone/>
            </a:pPr>
            <a:r>
              <a:rPr lang="ro-RO" dirty="0" smtClean="0">
                <a:solidFill>
                  <a:srgbClr val="002060"/>
                </a:solidFill>
              </a:rPr>
              <a:t>Secţiunea </a:t>
            </a:r>
            <a:r>
              <a:rPr lang="ro-RO" dirty="0">
                <a:solidFill>
                  <a:srgbClr val="002060"/>
                </a:solidFill>
              </a:rPr>
              <a:t>4 </a:t>
            </a:r>
            <a:r>
              <a:rPr lang="ro-RO" dirty="0"/>
              <a:t>- Prezentarea generală a proceselor ciclului de viaţă la nivel înalt; </a:t>
            </a:r>
            <a:endParaRPr lang="ro-RO" dirty="0" smtClean="0"/>
          </a:p>
          <a:p>
            <a:pPr marL="0" indent="0">
              <a:buNone/>
            </a:pPr>
            <a:r>
              <a:rPr lang="ro-RO" dirty="0" smtClean="0">
                <a:solidFill>
                  <a:srgbClr val="002060"/>
                </a:solidFill>
              </a:rPr>
              <a:t>Secţiunea </a:t>
            </a:r>
            <a:r>
              <a:rPr lang="ro-RO" dirty="0">
                <a:solidFill>
                  <a:srgbClr val="002060"/>
                </a:solidFill>
              </a:rPr>
              <a:t>5 </a:t>
            </a:r>
            <a:r>
              <a:rPr lang="ro-RO" dirty="0"/>
              <a:t>- Activităţile şi sarcinile celor cinci procese primare; </a:t>
            </a:r>
            <a:endParaRPr lang="ro-RO" dirty="0" smtClean="0"/>
          </a:p>
          <a:p>
            <a:pPr marL="0" indent="0">
              <a:buNone/>
            </a:pPr>
            <a:r>
              <a:rPr lang="ro-RO" dirty="0" smtClean="0">
                <a:solidFill>
                  <a:srgbClr val="002060"/>
                </a:solidFill>
              </a:rPr>
              <a:t>Secţiunea </a:t>
            </a:r>
            <a:r>
              <a:rPr lang="ro-RO" dirty="0">
                <a:solidFill>
                  <a:srgbClr val="002060"/>
                </a:solidFill>
              </a:rPr>
              <a:t>6 </a:t>
            </a:r>
            <a:r>
              <a:rPr lang="ro-RO" dirty="0"/>
              <a:t>- Activităţile şi sarcinile celor opt procese de suport; </a:t>
            </a:r>
            <a:endParaRPr lang="ro-RO" dirty="0" smtClean="0"/>
          </a:p>
          <a:p>
            <a:pPr marL="0" indent="0">
              <a:buNone/>
            </a:pPr>
            <a:r>
              <a:rPr lang="ro-RO" dirty="0" smtClean="0">
                <a:solidFill>
                  <a:srgbClr val="002060"/>
                </a:solidFill>
              </a:rPr>
              <a:t>Secţiunea </a:t>
            </a:r>
            <a:r>
              <a:rPr lang="ro-RO" dirty="0">
                <a:solidFill>
                  <a:srgbClr val="002060"/>
                </a:solidFill>
              </a:rPr>
              <a:t>7 </a:t>
            </a:r>
            <a:r>
              <a:rPr lang="ro-RO" dirty="0"/>
              <a:t>- Activităţile şi sarcinile celor patru procese organizaţionale; </a:t>
            </a:r>
            <a:endParaRPr lang="ro-RO" dirty="0" smtClean="0"/>
          </a:p>
          <a:p>
            <a:pPr marL="0" indent="0">
              <a:buNone/>
            </a:pPr>
            <a:endParaRPr lang="ro-RO" dirty="0" smtClean="0"/>
          </a:p>
          <a:p>
            <a:pPr marL="0" indent="0">
              <a:buNone/>
            </a:pPr>
            <a:r>
              <a:rPr lang="ro-RO" dirty="0" smtClean="0">
                <a:solidFill>
                  <a:srgbClr val="C00000"/>
                </a:solidFill>
              </a:rPr>
              <a:t>Anexa </a:t>
            </a:r>
            <a:r>
              <a:rPr lang="ro-RO" dirty="0">
                <a:solidFill>
                  <a:srgbClr val="C00000"/>
                </a:solidFill>
              </a:rPr>
              <a:t>A </a:t>
            </a:r>
            <a:r>
              <a:rPr lang="ro-RO" dirty="0"/>
              <a:t>- Activităţi şi sarcini privind adaptarea standardului pentru un </a:t>
            </a:r>
            <a:r>
              <a:rPr lang="ro-RO" dirty="0" smtClean="0"/>
              <a:t>proiect software</a:t>
            </a:r>
            <a:r>
              <a:rPr lang="ro-RO" dirty="0"/>
              <a:t>; </a:t>
            </a:r>
            <a:endParaRPr lang="ro-RO" dirty="0" smtClean="0"/>
          </a:p>
          <a:p>
            <a:pPr marL="0" indent="0">
              <a:buNone/>
            </a:pPr>
            <a:r>
              <a:rPr lang="ro-RO" dirty="0" smtClean="0">
                <a:solidFill>
                  <a:srgbClr val="C00000"/>
                </a:solidFill>
              </a:rPr>
              <a:t>Anexa </a:t>
            </a:r>
            <a:r>
              <a:rPr lang="ro-RO" dirty="0">
                <a:solidFill>
                  <a:srgbClr val="C00000"/>
                </a:solidFill>
              </a:rPr>
              <a:t>B</a:t>
            </a:r>
            <a:r>
              <a:rPr lang="ro-RO" dirty="0"/>
              <a:t> - Scurtă îndrumare privind adaptarea standardului; </a:t>
            </a:r>
            <a:endParaRPr lang="ro-RO" dirty="0" smtClean="0"/>
          </a:p>
          <a:p>
            <a:pPr marL="0" indent="0">
              <a:buNone/>
            </a:pPr>
            <a:r>
              <a:rPr lang="ro-RO" dirty="0" smtClean="0">
                <a:solidFill>
                  <a:srgbClr val="C00000"/>
                </a:solidFill>
              </a:rPr>
              <a:t>Anexa </a:t>
            </a:r>
            <a:r>
              <a:rPr lang="ro-RO" dirty="0">
                <a:solidFill>
                  <a:srgbClr val="C00000"/>
                </a:solidFill>
              </a:rPr>
              <a:t>C</a:t>
            </a:r>
            <a:r>
              <a:rPr lang="ro-RO" dirty="0"/>
              <a:t> - Informaţii generale privind procesele, </a:t>
            </a:r>
            <a:endParaRPr lang="ro-RO" dirty="0" smtClean="0"/>
          </a:p>
          <a:p>
            <a:pPr marL="0" indent="0">
              <a:buNone/>
            </a:pPr>
            <a:r>
              <a:rPr lang="ro-RO" dirty="0">
                <a:solidFill>
                  <a:srgbClr val="C00000"/>
                </a:solidFill>
              </a:rPr>
              <a:t>Anexa </a:t>
            </a:r>
            <a:r>
              <a:rPr lang="ro-RO" dirty="0" smtClean="0">
                <a:solidFill>
                  <a:srgbClr val="C00000"/>
                </a:solidFill>
              </a:rPr>
              <a:t>D</a:t>
            </a:r>
            <a:r>
              <a:rPr lang="ro-RO" dirty="0" smtClean="0"/>
              <a:t> - Organizaţiile </a:t>
            </a:r>
            <a:r>
              <a:rPr lang="ro-RO" dirty="0"/>
              <a:t>şi relaţiile acestora.</a:t>
            </a:r>
            <a:br>
              <a:rPr lang="ro-RO" dirty="0"/>
            </a:br>
            <a:endParaRPr lang="ru-RU" dirty="0"/>
          </a:p>
        </p:txBody>
      </p:sp>
    </p:spTree>
    <p:extLst>
      <p:ext uri="{BB962C8B-B14F-4D97-AF65-F5344CB8AC3E}">
        <p14:creationId xmlns:p14="http://schemas.microsoft.com/office/powerpoint/2010/main" val="982415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itle 1"/>
          <p:cNvSpPr>
            <a:spLocks noGrp="1"/>
          </p:cNvSpPr>
          <p:nvPr>
            <p:ph type="title"/>
          </p:nvPr>
        </p:nvSpPr>
        <p:spPr>
          <a:xfrm>
            <a:off x="2193925" y="306388"/>
            <a:ext cx="7799388" cy="912812"/>
          </a:xfrm>
        </p:spPr>
        <p:txBody>
          <a:bodyPr/>
          <a:lstStyle/>
          <a:p>
            <a:pPr eaLnBrk="1" hangingPunct="1"/>
            <a:r>
              <a:rPr lang="ro-RO" altLang="en-US" b="1" dirty="0" smtClean="0"/>
              <a:t>Procese primare</a:t>
            </a:r>
            <a:endParaRPr lang="en-US" altLang="en-US" dirty="0" smtClean="0"/>
          </a:p>
        </p:txBody>
      </p:sp>
      <p:sp>
        <p:nvSpPr>
          <p:cNvPr id="3" name="Text Placeholder 2"/>
          <p:cNvSpPr>
            <a:spLocks noGrp="1"/>
          </p:cNvSpPr>
          <p:nvPr>
            <p:ph type="body" sz="half" idx="1"/>
          </p:nvPr>
        </p:nvSpPr>
        <p:spPr>
          <a:xfrm>
            <a:off x="1774825" y="1412875"/>
            <a:ext cx="8642350" cy="5329238"/>
          </a:xfrm>
        </p:spPr>
        <p:txBody>
          <a:bodyPr>
            <a:normAutofit fontScale="70000" lnSpcReduction="20000"/>
          </a:bodyPr>
          <a:lstStyle/>
          <a:p>
            <a:pPr eaLnBrk="1" hangingPunct="1">
              <a:defRPr/>
            </a:pPr>
            <a:endParaRPr lang="en-US" dirty="0" smtClean="0"/>
          </a:p>
          <a:p>
            <a:pPr lvl="1" eaLnBrk="1" hangingPunct="1">
              <a:defRPr/>
            </a:pPr>
            <a:r>
              <a:rPr lang="ro-RO" sz="3500" dirty="0"/>
              <a:t>achiziție – definește activitățile de achizitor, organizaţia care achiziţionează un sistem, un PP sau un serviciu soft; </a:t>
            </a:r>
            <a:endParaRPr lang="en-US" sz="3500" dirty="0"/>
          </a:p>
          <a:p>
            <a:pPr lvl="1" eaLnBrk="1" hangingPunct="1">
              <a:defRPr/>
            </a:pPr>
            <a:r>
              <a:rPr lang="ro-RO" sz="3500" dirty="0"/>
              <a:t>aprovizionare – defineşte activităţile de furnizor, organizaţie care livrează sistemul, PP sau prestează serviciul solicitat de achizitor; </a:t>
            </a:r>
            <a:endParaRPr lang="en-US" sz="3500" dirty="0"/>
          </a:p>
          <a:p>
            <a:pPr lvl="1" eaLnBrk="1" hangingPunct="1">
              <a:defRPr/>
            </a:pPr>
            <a:r>
              <a:rPr lang="ro-RO" sz="3500" dirty="0"/>
              <a:t>elaborare</a:t>
            </a:r>
            <a:r>
              <a:rPr lang="en-US" sz="3500" dirty="0"/>
              <a:t>/</a:t>
            </a:r>
            <a:r>
              <a:rPr lang="ro-RO" sz="3500" dirty="0"/>
              <a:t>dezvoltare - defineşte activităţile de dezvoltator, organizaţia care defineşte şi dezvoltă produsul program;</a:t>
            </a:r>
            <a:endParaRPr lang="en-US" sz="3500" dirty="0"/>
          </a:p>
          <a:p>
            <a:pPr lvl="1" eaLnBrk="1" hangingPunct="1">
              <a:defRPr/>
            </a:pPr>
            <a:r>
              <a:rPr lang="ro-RO" sz="3500" dirty="0"/>
              <a:t>exploatare - defineşte activităţile operatorului – organizaţie, care oferă servicii de operare a unui sistem informatic în mediul său pentru utilizatorii săi;</a:t>
            </a:r>
            <a:endParaRPr lang="en-US" sz="3500" dirty="0"/>
          </a:p>
          <a:p>
            <a:pPr lvl="1" eaLnBrk="1" hangingPunct="1">
              <a:defRPr/>
            </a:pPr>
            <a:r>
              <a:rPr lang="ro-RO" sz="3500" dirty="0"/>
              <a:t>întreţinere - defineşte activităţile de mentenanţă a organizaţiei care oferă serviciul de menţinere a PP, de gestionare a modificărilor pentru a-l menţine actualizat şi operaţional. Acest proces include activitățile de migrare şi de retragere din uz a PP. </a:t>
            </a:r>
            <a:endParaRPr lang="en-US" sz="3500" dirty="0"/>
          </a:p>
        </p:txBody>
      </p:sp>
    </p:spTree>
    <p:extLst>
      <p:ext uri="{BB962C8B-B14F-4D97-AF65-F5344CB8AC3E}">
        <p14:creationId xmlns:p14="http://schemas.microsoft.com/office/powerpoint/2010/main" val="41678386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87927" y="471055"/>
            <a:ext cx="11471563" cy="5705908"/>
          </a:xfrm>
        </p:spPr>
        <p:txBody>
          <a:bodyPr>
            <a:normAutofit/>
          </a:bodyPr>
          <a:lstStyle/>
          <a:p>
            <a:r>
              <a:rPr lang="ro-RO" b="1" i="1" dirty="0">
                <a:solidFill>
                  <a:srgbClr val="002060"/>
                </a:solidFill>
              </a:rPr>
              <a:t>Standardul cadru ISO/IEC 10746-3:2009</a:t>
            </a:r>
            <a:r>
              <a:rPr lang="ro-RO" dirty="0"/>
              <a:t/>
            </a:r>
            <a:br>
              <a:rPr lang="ro-RO" dirty="0"/>
            </a:br>
            <a:r>
              <a:rPr lang="ro-RO" i="1" dirty="0">
                <a:solidFill>
                  <a:srgbClr val="C00000"/>
                </a:solidFill>
              </a:rPr>
              <a:t>Tehnologia informaţiei - model de referinţă - prelucrare distribuită deschisă</a:t>
            </a:r>
            <a:r>
              <a:rPr lang="ro-RO" i="1" dirty="0"/>
              <a:t>: arhitectura </a:t>
            </a:r>
            <a:r>
              <a:rPr lang="ro-RO" dirty="0"/>
              <a:t>ISO / IEC 10746 oferă un cadru de coordonare pentru standardizarea </a:t>
            </a:r>
            <a:r>
              <a:rPr lang="ro-RO" i="1" dirty="0"/>
              <a:t>procesării distribuite deschisă </a:t>
            </a:r>
            <a:r>
              <a:rPr lang="ro-RO" dirty="0"/>
              <a:t>(ODP - open distributed processing). </a:t>
            </a:r>
            <a:endParaRPr lang="ro-RO" dirty="0" smtClean="0"/>
          </a:p>
          <a:p>
            <a:pPr marL="0" indent="0">
              <a:buNone/>
            </a:pPr>
            <a:r>
              <a:rPr lang="ro-RO" dirty="0" smtClean="0"/>
              <a:t>Aceasta </a:t>
            </a:r>
            <a:r>
              <a:rPr lang="ro-RO" dirty="0"/>
              <a:t>susţine independenţa de distribuţie, de portabilitate, platformă şi tehnologie. </a:t>
            </a:r>
            <a:endParaRPr lang="ro-RO" dirty="0" smtClean="0"/>
          </a:p>
          <a:p>
            <a:pPr marL="0" indent="0">
              <a:buNone/>
            </a:pPr>
            <a:r>
              <a:rPr lang="ro-RO" dirty="0" smtClean="0"/>
              <a:t>Aceasta </a:t>
            </a:r>
            <a:r>
              <a:rPr lang="ro-RO" dirty="0"/>
              <a:t>stabileşte un cadru arhitectural de întreprindere pentru specificarea sistemelor </a:t>
            </a:r>
            <a:r>
              <a:rPr lang="ro-RO" dirty="0" smtClean="0"/>
              <a:t>ODP. </a:t>
            </a:r>
          </a:p>
          <a:p>
            <a:pPr marL="0" indent="0">
              <a:buNone/>
            </a:pPr>
            <a:r>
              <a:rPr lang="ro-RO" dirty="0" smtClean="0"/>
              <a:t>ISO </a:t>
            </a:r>
            <a:r>
              <a:rPr lang="ro-RO" dirty="0"/>
              <a:t>/ IEC 10746 defineşte noţiunile esenţiale necesare pentru a specifica sisteme de prelucrare distribuite deschise din cinci puncte de vedere prescrise. Acesta oferă un cadru bine dezvoltat pentru structurarea specificaţiei pe scară largă a sistemelor distribuite</a:t>
            </a:r>
            <a:r>
              <a:rPr lang="ro-RO" dirty="0" smtClean="0"/>
              <a:t>.</a:t>
            </a:r>
            <a:endParaRPr lang="ru-RU" dirty="0"/>
          </a:p>
        </p:txBody>
      </p:sp>
    </p:spTree>
    <p:extLst>
      <p:ext uri="{BB962C8B-B14F-4D97-AF65-F5344CB8AC3E}">
        <p14:creationId xmlns:p14="http://schemas.microsoft.com/office/powerpoint/2010/main" val="19973460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77091" y="415636"/>
            <a:ext cx="11360727" cy="6012873"/>
          </a:xfrm>
        </p:spPr>
        <p:txBody>
          <a:bodyPr/>
          <a:lstStyle/>
          <a:p>
            <a:r>
              <a:rPr lang="ro-RO" dirty="0"/>
              <a:t>Cadrul de specificaţie furnizat de ISO / IEC 10746 pentru sistem are patru elemente fundamentale: </a:t>
            </a:r>
            <a:endParaRPr lang="ro-RO" dirty="0" smtClean="0"/>
          </a:p>
          <a:p>
            <a:pPr>
              <a:buFontTx/>
              <a:buChar char="-"/>
            </a:pPr>
            <a:r>
              <a:rPr lang="ro-RO" dirty="0" smtClean="0"/>
              <a:t>o </a:t>
            </a:r>
            <a:r>
              <a:rPr lang="ro-RO" b="1" i="1" dirty="0">
                <a:solidFill>
                  <a:srgbClr val="C00000"/>
                </a:solidFill>
              </a:rPr>
              <a:t>abordare de modelare obiectuală </a:t>
            </a:r>
            <a:r>
              <a:rPr lang="ro-RO" dirty="0"/>
              <a:t>pentru specificaţia sistemului; </a:t>
            </a:r>
            <a:endParaRPr lang="ro-RO" dirty="0" smtClean="0"/>
          </a:p>
          <a:p>
            <a:pPr>
              <a:buFontTx/>
              <a:buChar char="-"/>
            </a:pPr>
            <a:r>
              <a:rPr lang="ro-RO" b="1" i="1" dirty="0" smtClean="0">
                <a:solidFill>
                  <a:srgbClr val="C00000"/>
                </a:solidFill>
              </a:rPr>
              <a:t>specificarea </a:t>
            </a:r>
            <a:r>
              <a:rPr lang="ro-RO" b="1" i="1" dirty="0">
                <a:solidFill>
                  <a:srgbClr val="C00000"/>
                </a:solidFill>
              </a:rPr>
              <a:t>unui sistem </a:t>
            </a:r>
            <a:r>
              <a:rPr lang="ro-RO" dirty="0"/>
              <a:t>în ceea ce priveşte </a:t>
            </a:r>
            <a:r>
              <a:rPr lang="ro-RO" b="1" i="1" dirty="0">
                <a:solidFill>
                  <a:srgbClr val="C00000"/>
                </a:solidFill>
              </a:rPr>
              <a:t>Caietul de sarcini </a:t>
            </a:r>
            <a:r>
              <a:rPr lang="ro-RO" dirty="0"/>
              <a:t>distincte, dar interdependente de opinie; </a:t>
            </a:r>
            <a:endParaRPr lang="ro-RO" dirty="0" smtClean="0"/>
          </a:p>
          <a:p>
            <a:pPr>
              <a:buFontTx/>
              <a:buChar char="-"/>
            </a:pPr>
            <a:r>
              <a:rPr lang="ro-RO" b="1" i="1" dirty="0" smtClean="0">
                <a:solidFill>
                  <a:srgbClr val="C00000"/>
                </a:solidFill>
              </a:rPr>
              <a:t>definirea </a:t>
            </a:r>
            <a:r>
              <a:rPr lang="ro-RO" b="1" i="1" dirty="0">
                <a:solidFill>
                  <a:srgbClr val="C00000"/>
                </a:solidFill>
              </a:rPr>
              <a:t>unei infrastructuri de sistem </a:t>
            </a:r>
            <a:r>
              <a:rPr lang="ro-RO" dirty="0"/>
              <a:t>care ar asigura furnizarea transparentă de distribuţie pentru aplicaţii de sistem; </a:t>
            </a:r>
            <a:endParaRPr lang="ro-RO" dirty="0" smtClean="0"/>
          </a:p>
          <a:p>
            <a:pPr>
              <a:buFontTx/>
              <a:buChar char="-"/>
            </a:pPr>
            <a:r>
              <a:rPr lang="ro-RO" dirty="0" smtClean="0"/>
              <a:t>un </a:t>
            </a:r>
            <a:r>
              <a:rPr lang="ro-RO" b="1" i="1" dirty="0">
                <a:solidFill>
                  <a:srgbClr val="C00000"/>
                </a:solidFill>
              </a:rPr>
              <a:t>cadru pentru evaluarea sistemului la conformitate</a:t>
            </a:r>
            <a:r>
              <a:rPr lang="ro-RO" dirty="0"/>
              <a:t>.</a:t>
            </a:r>
            <a:br>
              <a:rPr lang="ro-RO" dirty="0"/>
            </a:br>
            <a:endParaRPr lang="ru-RU" dirty="0"/>
          </a:p>
        </p:txBody>
      </p:sp>
    </p:spTree>
    <p:extLst>
      <p:ext uri="{BB962C8B-B14F-4D97-AF65-F5344CB8AC3E}">
        <p14:creationId xmlns:p14="http://schemas.microsoft.com/office/powerpoint/2010/main" val="2133341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729345" y="867713"/>
            <a:ext cx="8507557" cy="5520412"/>
          </a:xfrm>
          <a:prstGeom prst="rect">
            <a:avLst/>
          </a:prstGeom>
        </p:spPr>
      </p:pic>
      <p:sp>
        <p:nvSpPr>
          <p:cNvPr id="5" name="TextBox 4"/>
          <p:cNvSpPr txBox="1"/>
          <p:nvPr/>
        </p:nvSpPr>
        <p:spPr>
          <a:xfrm>
            <a:off x="290945" y="498381"/>
            <a:ext cx="4017819" cy="369332"/>
          </a:xfrm>
          <a:prstGeom prst="rect">
            <a:avLst/>
          </a:prstGeom>
          <a:noFill/>
        </p:spPr>
        <p:txBody>
          <a:bodyPr wrap="square" rtlCol="0">
            <a:spAutoFit/>
          </a:bodyPr>
          <a:lstStyle/>
          <a:p>
            <a:r>
              <a:rPr lang="ro-RO" b="1" i="1" dirty="0">
                <a:solidFill>
                  <a:srgbClr val="002060"/>
                </a:solidFill>
              </a:rPr>
              <a:t>cinci puncte de vedere ISO / IEC 10746</a:t>
            </a:r>
            <a:endParaRPr lang="ru-RU" dirty="0"/>
          </a:p>
        </p:txBody>
      </p:sp>
    </p:spTree>
    <p:extLst>
      <p:ext uri="{BB962C8B-B14F-4D97-AF65-F5344CB8AC3E}">
        <p14:creationId xmlns:p14="http://schemas.microsoft.com/office/powerpoint/2010/main" val="2573389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29491"/>
            <a:ext cx="10515600" cy="5747472"/>
          </a:xfrm>
        </p:spPr>
        <p:txBody>
          <a:bodyPr/>
          <a:lstStyle/>
          <a:p>
            <a:pPr marL="0" indent="0">
              <a:buNone/>
            </a:pPr>
            <a:r>
              <a:rPr lang="ro-RO" dirty="0"/>
              <a:t>ISO / IEC 10746-3: 2009 precizează caracteristicile necesare care califică procesarea distribuită ca fiind deschisă, adică constrângerile la care trebuie să se conformeze standardele de ODP. </a:t>
            </a:r>
            <a:endParaRPr lang="ro-RO" dirty="0" smtClean="0"/>
          </a:p>
          <a:p>
            <a:pPr marL="0" indent="0">
              <a:buNone/>
            </a:pPr>
            <a:r>
              <a:rPr lang="ro-RO" dirty="0" smtClean="0"/>
              <a:t>Acesta </a:t>
            </a:r>
            <a:r>
              <a:rPr lang="ro-RO" dirty="0"/>
              <a:t>utilizează tehnici descriptive la ISO / IEC 10746-2 pentru a defini </a:t>
            </a:r>
            <a:r>
              <a:rPr lang="ro-RO" b="1" i="1" dirty="0">
                <a:solidFill>
                  <a:srgbClr val="002060"/>
                </a:solidFill>
              </a:rPr>
              <a:t>cinci puncte de vedere ISO / IEC 10746</a:t>
            </a:r>
            <a:r>
              <a:rPr lang="ro-RO" dirty="0"/>
              <a:t>. </a:t>
            </a:r>
            <a:endParaRPr lang="ro-RO" dirty="0" smtClean="0"/>
          </a:p>
          <a:p>
            <a:pPr marL="0" indent="0">
              <a:buNone/>
            </a:pPr>
            <a:r>
              <a:rPr lang="ro-RO" dirty="0" smtClean="0"/>
              <a:t>Aceste </a:t>
            </a:r>
            <a:r>
              <a:rPr lang="ro-RO" dirty="0"/>
              <a:t>puncte de vedere sunt capitole componente ale Caietului de sarcini al unui sistem, creat pentru a reuni piese specifice de informaţii relevante pentru unele părţi interesate sau domeniu de interes. </a:t>
            </a:r>
            <a:endParaRPr lang="ro-RO" dirty="0" smtClean="0"/>
          </a:p>
          <a:p>
            <a:pPr marL="0" indent="0">
              <a:buNone/>
            </a:pPr>
            <a:r>
              <a:rPr lang="ro-RO" b="1" i="1" dirty="0" smtClean="0">
                <a:solidFill>
                  <a:srgbClr val="002060"/>
                </a:solidFill>
              </a:rPr>
              <a:t>ISO </a:t>
            </a:r>
            <a:r>
              <a:rPr lang="ro-RO" b="1" i="1" dirty="0">
                <a:solidFill>
                  <a:srgbClr val="002060"/>
                </a:solidFill>
              </a:rPr>
              <a:t>/ IEC 10746-3: 2009 </a:t>
            </a:r>
            <a:r>
              <a:rPr lang="ro-RO" b="1" i="1" dirty="0">
                <a:solidFill>
                  <a:srgbClr val="C00000"/>
                </a:solidFill>
              </a:rPr>
              <a:t>defineşte, de asemenea, o taxonomie pentru funcţii şi structuri pentru a realiza </a:t>
            </a:r>
            <a:r>
              <a:rPr lang="ro-RO" b="1" i="1" dirty="0" smtClean="0">
                <a:solidFill>
                  <a:srgbClr val="C00000"/>
                </a:solidFill>
              </a:rPr>
              <a:t>transparența </a:t>
            </a:r>
            <a:r>
              <a:rPr lang="ro-RO" b="1" i="1" dirty="0">
                <a:solidFill>
                  <a:srgbClr val="C00000"/>
                </a:solidFill>
              </a:rPr>
              <a:t>de distribuţie</a:t>
            </a:r>
            <a:r>
              <a:rPr lang="ro-RO" dirty="0"/>
              <a:t>.</a:t>
            </a:r>
            <a:br>
              <a:rPr lang="ro-RO" dirty="0"/>
            </a:br>
            <a:endParaRPr lang="ru-RU" dirty="0"/>
          </a:p>
        </p:txBody>
      </p:sp>
    </p:spTree>
    <p:extLst>
      <p:ext uri="{BB962C8B-B14F-4D97-AF65-F5344CB8AC3E}">
        <p14:creationId xmlns:p14="http://schemas.microsoft.com/office/powerpoint/2010/main" val="33186621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734291"/>
            <a:ext cx="10515600" cy="5442672"/>
          </a:xfrm>
        </p:spPr>
        <p:txBody>
          <a:bodyPr>
            <a:normAutofit lnSpcReduction="10000"/>
          </a:bodyPr>
          <a:lstStyle/>
          <a:p>
            <a:pPr marL="0" indent="0">
              <a:buNone/>
            </a:pPr>
            <a:r>
              <a:rPr lang="ro-RO" b="1" i="1" dirty="0">
                <a:solidFill>
                  <a:srgbClr val="002060"/>
                </a:solidFill>
              </a:rPr>
              <a:t>Standardul cadru IEEE 1471 </a:t>
            </a:r>
            <a:endParaRPr lang="ro-RO" b="1" i="1" dirty="0" smtClean="0">
              <a:solidFill>
                <a:srgbClr val="002060"/>
              </a:solidFill>
            </a:endParaRPr>
          </a:p>
          <a:p>
            <a:r>
              <a:rPr lang="ro-RO" b="1" i="1" dirty="0" smtClean="0">
                <a:solidFill>
                  <a:srgbClr val="C00000"/>
                </a:solidFill>
              </a:rPr>
              <a:t>IEEE </a:t>
            </a:r>
            <a:r>
              <a:rPr lang="ro-RO" b="1" i="1" dirty="0">
                <a:solidFill>
                  <a:srgbClr val="C00000"/>
                </a:solidFill>
              </a:rPr>
              <a:t>1471 este un standard pentru a descrie arhitectura unui "sistem software intensiv", </a:t>
            </a:r>
            <a:endParaRPr lang="ro-RO" b="1" i="1" dirty="0" smtClean="0">
              <a:solidFill>
                <a:srgbClr val="C00000"/>
              </a:solidFill>
            </a:endParaRPr>
          </a:p>
          <a:p>
            <a:pPr marL="0" indent="0">
              <a:buNone/>
            </a:pPr>
            <a:r>
              <a:rPr lang="ro-RO" dirty="0" smtClean="0"/>
              <a:t>de </a:t>
            </a:r>
            <a:r>
              <a:rPr lang="ro-RO" dirty="0"/>
              <a:t>asemenea, cunoscut sub numele de </a:t>
            </a:r>
            <a:r>
              <a:rPr lang="ro-RO" b="1" i="1" dirty="0">
                <a:solidFill>
                  <a:srgbClr val="C00000"/>
                </a:solidFill>
              </a:rPr>
              <a:t>arhitectura software</a:t>
            </a:r>
            <a:r>
              <a:rPr lang="ro-RO" dirty="0"/>
              <a:t>. </a:t>
            </a:r>
            <a:endParaRPr lang="ro-RO" dirty="0" smtClean="0"/>
          </a:p>
          <a:p>
            <a:pPr marL="0" indent="0">
              <a:buNone/>
            </a:pPr>
            <a:r>
              <a:rPr lang="ro-RO" dirty="0" smtClean="0"/>
              <a:t>A </a:t>
            </a:r>
            <a:r>
              <a:rPr lang="ro-RO" dirty="0"/>
              <a:t>fost mult timp recunoscut faptul că "arhitectura" are o puternică influenţă asupra ciclului de viaţă a unui sistem. Cu toate acestea, până relativ recent, problemele de hardware au avut tendinţa de a domina gândirea arhitecturală, iar aspectele software când au fost luate in consideraţie, au fost adesea primele compromise sub presiunea de dezvoltare. </a:t>
            </a:r>
            <a:endParaRPr lang="ro-RO" dirty="0" smtClean="0"/>
          </a:p>
          <a:p>
            <a:pPr marL="0" indent="0">
              <a:buNone/>
            </a:pPr>
            <a:r>
              <a:rPr lang="ro-RO" dirty="0" smtClean="0"/>
              <a:t>IEEE </a:t>
            </a:r>
            <a:r>
              <a:rPr lang="ro-RO" dirty="0"/>
              <a:t>1471 a fost creat pentru a oferi o bază pentru gândire despre arhitectura sistemelor software intensive.</a:t>
            </a:r>
            <a:br>
              <a:rPr lang="ro-RO" dirty="0"/>
            </a:br>
            <a:endParaRPr lang="ru-RU" dirty="0"/>
          </a:p>
          <a:p>
            <a:endParaRPr lang="ru-RU" dirty="0"/>
          </a:p>
        </p:txBody>
      </p:sp>
    </p:spTree>
    <p:extLst>
      <p:ext uri="{BB962C8B-B14F-4D97-AF65-F5344CB8AC3E}">
        <p14:creationId xmlns:p14="http://schemas.microsoft.com/office/powerpoint/2010/main" val="1456347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60218"/>
            <a:ext cx="10515600" cy="5816745"/>
          </a:xfrm>
        </p:spPr>
        <p:txBody>
          <a:bodyPr/>
          <a:lstStyle/>
          <a:p>
            <a:r>
              <a:rPr lang="ro-RO" dirty="0"/>
              <a:t>Sistemele intensive de software sunt sisteme complexe în care software are o influenţă esenţială asupra proiectării, construcţiei, desfăşurării şi evoluţiei sistemului în ansamblu. </a:t>
            </a:r>
            <a:endParaRPr lang="ro-RO" dirty="0" smtClean="0"/>
          </a:p>
          <a:p>
            <a:r>
              <a:rPr lang="ro-RO" dirty="0" smtClean="0"/>
              <a:t>Există </a:t>
            </a:r>
            <a:r>
              <a:rPr lang="ro-RO" dirty="0"/>
              <a:t>un număr tot mai mare de cunoştinţe în aplicarea conceptelor arhitecturale privind aceste sisteme pentru a obţine avantajele unor costuri reduse şi o calitate sporită, cum ar fi utilitatea, flexibilitatea, fiabilitatea, interoperabilitatea şi alte calităţi ale sistemului.</a:t>
            </a:r>
            <a:br>
              <a:rPr lang="ro-RO" dirty="0"/>
            </a:br>
            <a:endParaRPr lang="ru-RU" dirty="0"/>
          </a:p>
        </p:txBody>
      </p:sp>
    </p:spTree>
    <p:extLst>
      <p:ext uri="{BB962C8B-B14F-4D97-AF65-F5344CB8AC3E}">
        <p14:creationId xmlns:p14="http://schemas.microsoft.com/office/powerpoint/2010/main" val="848097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29491" y="471055"/>
            <a:ext cx="11457709" cy="5999018"/>
          </a:xfrm>
        </p:spPr>
        <p:txBody>
          <a:bodyPr>
            <a:normAutofit fontScale="92500" lnSpcReduction="20000"/>
          </a:bodyPr>
          <a:lstStyle/>
          <a:p>
            <a:r>
              <a:rPr lang="ro-RO" b="1" i="1" dirty="0">
                <a:solidFill>
                  <a:srgbClr val="C00000"/>
                </a:solidFill>
              </a:rPr>
              <a:t>Contribuţiile IEEE 1471 pot fi rezumate după cum urmează</a:t>
            </a:r>
            <a:r>
              <a:rPr lang="ro-RO" dirty="0"/>
              <a:t>: </a:t>
            </a:r>
            <a:endParaRPr lang="ro-RO" dirty="0" smtClean="0"/>
          </a:p>
          <a:p>
            <a:pPr>
              <a:buFontTx/>
              <a:buChar char="-"/>
            </a:pPr>
            <a:r>
              <a:rPr lang="ro-RO" dirty="0" smtClean="0"/>
              <a:t>oferă </a:t>
            </a:r>
            <a:r>
              <a:rPr lang="ro-RO" dirty="0"/>
              <a:t>definiţii şi un metamodel pentru descrierea arhitecturii; </a:t>
            </a:r>
            <a:endParaRPr lang="ro-RO" dirty="0" smtClean="0"/>
          </a:p>
          <a:p>
            <a:pPr>
              <a:buFontTx/>
              <a:buChar char="-"/>
            </a:pPr>
            <a:r>
              <a:rPr lang="ro-RO" dirty="0" smtClean="0"/>
              <a:t>afirmă </a:t>
            </a:r>
            <a:r>
              <a:rPr lang="ro-RO" dirty="0"/>
              <a:t>că o arhitectură ar trebui să abordeze preocupările părţilor interesate dintr-un system; </a:t>
            </a:r>
            <a:endParaRPr lang="ro-RO" dirty="0" smtClean="0"/>
          </a:p>
          <a:p>
            <a:pPr>
              <a:buFontTx/>
              <a:buChar char="-"/>
            </a:pPr>
            <a:r>
              <a:rPr lang="ro-RO" dirty="0" smtClean="0"/>
              <a:t>afirmă </a:t>
            </a:r>
            <a:r>
              <a:rPr lang="ro-RO" dirty="0"/>
              <a:t>că descrierile de arhitectură sunt în mod inerent </a:t>
            </a:r>
            <a:r>
              <a:rPr lang="ro-RO" b="1" i="1" dirty="0">
                <a:solidFill>
                  <a:srgbClr val="C00000"/>
                </a:solidFill>
              </a:rPr>
              <a:t>multi-view</a:t>
            </a:r>
            <a:r>
              <a:rPr lang="ro-RO" dirty="0"/>
              <a:t>, nu </a:t>
            </a:r>
            <a:r>
              <a:rPr lang="ro-RO" b="1" i="1" dirty="0">
                <a:solidFill>
                  <a:srgbClr val="C00000"/>
                </a:solidFill>
              </a:rPr>
              <a:t>single-view</a:t>
            </a:r>
            <a:r>
              <a:rPr lang="ro-RO" dirty="0"/>
              <a:t>, care surprinde în mod adecvat toate preocupările părţilor interesate; </a:t>
            </a:r>
            <a:endParaRPr lang="ro-RO" dirty="0" smtClean="0"/>
          </a:p>
          <a:p>
            <a:pPr>
              <a:buFontTx/>
              <a:buChar char="-"/>
            </a:pPr>
            <a:r>
              <a:rPr lang="ro-RO" b="1" i="1" dirty="0" smtClean="0"/>
              <a:t>separă </a:t>
            </a:r>
            <a:r>
              <a:rPr lang="ro-RO" b="1" i="1" dirty="0"/>
              <a:t>noţiunea de </a:t>
            </a:r>
            <a:r>
              <a:rPr lang="ro-RO" b="1" i="1" dirty="0">
                <a:solidFill>
                  <a:srgbClr val="C00000"/>
                </a:solidFill>
              </a:rPr>
              <a:t>view </a:t>
            </a:r>
            <a:r>
              <a:rPr lang="ro-RO" b="1" i="1" dirty="0"/>
              <a:t>din</a:t>
            </a:r>
            <a:r>
              <a:rPr lang="ro-RO" b="1" i="1" dirty="0">
                <a:solidFill>
                  <a:srgbClr val="C00000"/>
                </a:solidFill>
              </a:rPr>
              <a:t> viewpoint</a:t>
            </a:r>
            <a:r>
              <a:rPr lang="ro-RO" dirty="0"/>
              <a:t>, în cazul în care un punct de vedere identifică setul de preocupări şi reprezentări / tehnici de modelare etc. folosit pentru a descrie arhitectura care abordează aceste preocupări şi un </a:t>
            </a:r>
            <a:r>
              <a:rPr lang="ro-RO" i="1" dirty="0"/>
              <a:t>view </a:t>
            </a:r>
            <a:r>
              <a:rPr lang="ro-RO" dirty="0"/>
              <a:t>este rezultatul aplicării unui </a:t>
            </a:r>
            <a:r>
              <a:rPr lang="ro-RO" i="1" dirty="0"/>
              <a:t>viewpoint </a:t>
            </a:r>
            <a:r>
              <a:rPr lang="ro-RO" dirty="0"/>
              <a:t>la un anumit system</a:t>
            </a:r>
            <a:r>
              <a:rPr lang="ro-RO" dirty="0" smtClean="0"/>
              <a:t>;</a:t>
            </a:r>
          </a:p>
          <a:p>
            <a:pPr>
              <a:buFontTx/>
              <a:buChar char="-"/>
            </a:pPr>
            <a:r>
              <a:rPr lang="ro-RO" dirty="0" smtClean="0"/>
              <a:t>stabileşte </a:t>
            </a:r>
            <a:r>
              <a:rPr lang="ro-RO" dirty="0"/>
              <a:t>cerinţele de conţinut pentru descriere arhitecturală şi ideea că o descriere arhitecturală corectă are o corespondenţă 1-la-1 între punctele de vedere şi opiniile sale; </a:t>
            </a:r>
            <a:endParaRPr lang="ro-RO" dirty="0" smtClean="0"/>
          </a:p>
          <a:p>
            <a:pPr>
              <a:buFontTx/>
              <a:buChar char="-"/>
            </a:pPr>
            <a:r>
              <a:rPr lang="ro-RO" dirty="0" smtClean="0"/>
              <a:t>oferă </a:t>
            </a:r>
            <a:r>
              <a:rPr lang="ro-RO" dirty="0"/>
              <a:t>îndrumări pentru captarea raţională a arhitecturii şi identificarea </a:t>
            </a:r>
            <a:r>
              <a:rPr lang="ro-RO" dirty="0" smtClean="0"/>
              <a:t>neconcordanţelor/problemelor </a:t>
            </a:r>
            <a:r>
              <a:rPr lang="ro-RO" dirty="0"/>
              <a:t>nerezolvate între punctele de vedere în cadrul descrierii unei arhitecturi.</a:t>
            </a:r>
            <a:br>
              <a:rPr lang="ro-RO" dirty="0"/>
            </a:br>
            <a:r>
              <a:rPr lang="ro-RO" dirty="0"/>
              <a:t/>
            </a:r>
            <a:br>
              <a:rPr lang="ro-RO" dirty="0"/>
            </a:br>
            <a:endParaRPr lang="ru-RU" dirty="0"/>
          </a:p>
        </p:txBody>
      </p:sp>
    </p:spTree>
    <p:extLst>
      <p:ext uri="{BB962C8B-B14F-4D97-AF65-F5344CB8AC3E}">
        <p14:creationId xmlns:p14="http://schemas.microsoft.com/office/powerpoint/2010/main" val="35919577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57200"/>
            <a:ext cx="10515600" cy="5719763"/>
          </a:xfrm>
        </p:spPr>
        <p:txBody>
          <a:bodyPr>
            <a:normAutofit lnSpcReduction="10000"/>
          </a:bodyPr>
          <a:lstStyle/>
          <a:p>
            <a:r>
              <a:rPr lang="ro-RO" dirty="0"/>
              <a:t>IEEE 1471 prevede anexe informative care se referă la conceptele sale ca fiind concepte de arhitectură în alte standarde, inclusiv RM-ODP şi IEEE 12207. </a:t>
            </a:r>
            <a:endParaRPr lang="ro-RO" dirty="0" smtClean="0"/>
          </a:p>
          <a:p>
            <a:pPr marL="0" indent="0">
              <a:buNone/>
            </a:pPr>
            <a:r>
              <a:rPr lang="ro-RO" dirty="0" smtClean="0"/>
              <a:t>Conform </a:t>
            </a:r>
            <a:r>
              <a:rPr lang="ro-RO" dirty="0"/>
              <a:t>IEEE 1471, o descriere arhitecturală poate fi utilizată pentru următoarele: </a:t>
            </a:r>
            <a:endParaRPr lang="ro-RO" dirty="0" smtClean="0"/>
          </a:p>
          <a:p>
            <a:pPr>
              <a:buFontTx/>
              <a:buChar char="-"/>
            </a:pPr>
            <a:r>
              <a:rPr lang="ro-RO" dirty="0" smtClean="0"/>
              <a:t>exprimarea </a:t>
            </a:r>
            <a:r>
              <a:rPr lang="ro-RO" dirty="0"/>
              <a:t>sistemului şi evoluţia sa; </a:t>
            </a:r>
            <a:endParaRPr lang="ro-RO" dirty="0" smtClean="0"/>
          </a:p>
          <a:p>
            <a:pPr>
              <a:buFontTx/>
              <a:buChar char="-"/>
            </a:pPr>
            <a:r>
              <a:rPr lang="ro-RO" dirty="0" smtClean="0"/>
              <a:t>comunicarea </a:t>
            </a:r>
            <a:r>
              <a:rPr lang="ro-RO" dirty="0"/>
              <a:t>între părţile interesate de sistem; </a:t>
            </a:r>
            <a:endParaRPr lang="ro-RO" dirty="0" smtClean="0"/>
          </a:p>
          <a:p>
            <a:pPr>
              <a:buFontTx/>
              <a:buChar char="-"/>
            </a:pPr>
            <a:r>
              <a:rPr lang="ro-RO" dirty="0" smtClean="0"/>
              <a:t>evaluarea </a:t>
            </a:r>
            <a:r>
              <a:rPr lang="ro-RO" dirty="0"/>
              <a:t>şi compararea arhitecturi în mod coerent; </a:t>
            </a:r>
            <a:endParaRPr lang="ro-RO" dirty="0" smtClean="0"/>
          </a:p>
          <a:p>
            <a:pPr>
              <a:buFontTx/>
              <a:buChar char="-"/>
            </a:pPr>
            <a:r>
              <a:rPr lang="ro-RO" dirty="0" smtClean="0"/>
              <a:t>planificarea</a:t>
            </a:r>
            <a:r>
              <a:rPr lang="ro-RO" dirty="0"/>
              <a:t>, gestionarea şi executarea activităţilor de dezvoltare a sistemului; </a:t>
            </a:r>
            <a:endParaRPr lang="ro-RO" dirty="0" smtClean="0"/>
          </a:p>
          <a:p>
            <a:pPr>
              <a:buFontTx/>
              <a:buChar char="-"/>
            </a:pPr>
            <a:r>
              <a:rPr lang="ro-RO" dirty="0" smtClean="0"/>
              <a:t>exprimarea </a:t>
            </a:r>
            <a:r>
              <a:rPr lang="ro-RO" dirty="0"/>
              <a:t>caracteristicilor persistente şi principiilor de susţinere a unui sistem pentru a ghida o schimbare acceptabilă.</a:t>
            </a:r>
            <a:br>
              <a:rPr lang="ro-RO" dirty="0"/>
            </a:br>
            <a:endParaRPr lang="ru-RU" dirty="0"/>
          </a:p>
        </p:txBody>
      </p:sp>
    </p:spTree>
    <p:extLst>
      <p:ext uri="{BB962C8B-B14F-4D97-AF65-F5344CB8AC3E}">
        <p14:creationId xmlns:p14="http://schemas.microsoft.com/office/powerpoint/2010/main" val="37380268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18655"/>
            <a:ext cx="10515600" cy="5858308"/>
          </a:xfrm>
        </p:spPr>
        <p:txBody>
          <a:bodyPr/>
          <a:lstStyle/>
          <a:p>
            <a:r>
              <a:rPr lang="ro-RO" b="1" dirty="0">
                <a:solidFill>
                  <a:srgbClr val="002060"/>
                </a:solidFill>
              </a:rPr>
              <a:t>Cadrul federal enterprise architecture framework (FEAF) </a:t>
            </a:r>
            <a:endParaRPr lang="ro-RO" b="1" dirty="0" smtClean="0">
              <a:solidFill>
                <a:srgbClr val="002060"/>
              </a:solidFill>
            </a:endParaRPr>
          </a:p>
          <a:p>
            <a:pPr marL="0" indent="0">
              <a:buNone/>
            </a:pPr>
            <a:r>
              <a:rPr lang="ro-RO" dirty="0" smtClean="0"/>
              <a:t>O </a:t>
            </a:r>
            <a:r>
              <a:rPr lang="ro-RO" dirty="0"/>
              <a:t>arhitectură de întreprindere federală (FEA) este arhitectura de intreprindere a unui guvern federal. </a:t>
            </a:r>
            <a:endParaRPr lang="ro-RO" dirty="0" smtClean="0"/>
          </a:p>
          <a:p>
            <a:pPr marL="0" indent="0">
              <a:buNone/>
            </a:pPr>
            <a:r>
              <a:rPr lang="ro-RO" dirty="0" smtClean="0"/>
              <a:t>Acesta </a:t>
            </a:r>
            <a:r>
              <a:rPr lang="ro-RO" dirty="0"/>
              <a:t>oferă o abordare comună pentru integrarea strategică, afaceri şi management tehnologic, ca parte a structurii organizaţionale şi îmbunătăţirea performanţelor. </a:t>
            </a:r>
            <a:endParaRPr lang="ro-RO" dirty="0" smtClean="0"/>
          </a:p>
          <a:p>
            <a:pPr marL="0" indent="0">
              <a:buNone/>
            </a:pPr>
            <a:r>
              <a:rPr lang="ro-RO" dirty="0" smtClean="0"/>
              <a:t>Cea </a:t>
            </a:r>
            <a:r>
              <a:rPr lang="ro-RO" dirty="0"/>
              <a:t>mai familiară FEA este arhitectura de întreprindere a guvernului federal al Statelor Unite.</a:t>
            </a:r>
            <a:br>
              <a:rPr lang="ro-RO" dirty="0"/>
            </a:br>
            <a:endParaRPr lang="ru-RU" dirty="0"/>
          </a:p>
        </p:txBody>
      </p:sp>
    </p:spTree>
    <p:extLst>
      <p:ext uri="{BB962C8B-B14F-4D97-AF65-F5344CB8AC3E}">
        <p14:creationId xmlns:p14="http://schemas.microsoft.com/office/powerpoint/2010/main" val="370408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3890761" y="210095"/>
            <a:ext cx="7774766" cy="6356960"/>
          </a:xfrm>
          <a:prstGeom prst="rect">
            <a:avLst/>
          </a:prstGeom>
        </p:spPr>
      </p:pic>
      <p:sp>
        <p:nvSpPr>
          <p:cNvPr id="5" name="TextBox 4"/>
          <p:cNvSpPr txBox="1"/>
          <p:nvPr/>
        </p:nvSpPr>
        <p:spPr>
          <a:xfrm>
            <a:off x="0" y="4350326"/>
            <a:ext cx="4087090" cy="1754326"/>
          </a:xfrm>
          <a:prstGeom prst="rect">
            <a:avLst/>
          </a:prstGeom>
          <a:noFill/>
        </p:spPr>
        <p:txBody>
          <a:bodyPr wrap="square" rtlCol="0">
            <a:spAutoFit/>
          </a:bodyPr>
          <a:lstStyle/>
          <a:p>
            <a:r>
              <a:rPr lang="ro-RO" dirty="0"/>
              <a:t>CPM constă din două etape: </a:t>
            </a:r>
            <a:endParaRPr lang="ro-RO" dirty="0" smtClean="0"/>
          </a:p>
          <a:p>
            <a:pPr marL="342900" indent="-342900">
              <a:buAutoNum type="arabicParenBoth"/>
            </a:pPr>
            <a:r>
              <a:rPr lang="ro-RO" dirty="0" smtClean="0"/>
              <a:t>Organizarea </a:t>
            </a:r>
            <a:r>
              <a:rPr lang="ro-RO" dirty="0"/>
              <a:t>și planificarea și </a:t>
            </a:r>
            <a:endParaRPr lang="ro-RO" dirty="0" smtClean="0"/>
          </a:p>
          <a:p>
            <a:pPr marL="342900" indent="-342900">
              <a:buAutoNum type="arabicParenBoth"/>
            </a:pPr>
            <a:r>
              <a:rPr lang="ro-RO" dirty="0" smtClean="0"/>
              <a:t>Implementarea </a:t>
            </a:r>
            <a:r>
              <a:rPr lang="ro-RO" dirty="0"/>
              <a:t>și măsurarea</a:t>
            </a:r>
            <a:r>
              <a:rPr lang="ro-RO" dirty="0" smtClean="0"/>
              <a:t>.</a:t>
            </a:r>
          </a:p>
          <a:p>
            <a:r>
              <a:rPr lang="ro-RO" dirty="0" smtClean="0"/>
              <a:t> </a:t>
            </a:r>
            <a:r>
              <a:rPr lang="ro-RO" dirty="0"/>
              <a:t>Deși fazele sunt arătate ca secvențiale, de fapt există iterații frecvente și importante în interiorul și între faze</a:t>
            </a:r>
            <a:r>
              <a:rPr lang="ro-RO" dirty="0" smtClean="0"/>
              <a:t>.</a:t>
            </a:r>
            <a:endParaRPr lang="ru-RU" dirty="0"/>
          </a:p>
        </p:txBody>
      </p:sp>
    </p:spTree>
    <p:extLst>
      <p:ext uri="{BB962C8B-B14F-4D97-AF65-F5344CB8AC3E}">
        <p14:creationId xmlns:p14="http://schemas.microsoft.com/office/powerpoint/2010/main" val="4193978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ctrTitle"/>
          </p:nvPr>
        </p:nvSpPr>
        <p:spPr>
          <a:xfrm>
            <a:off x="2209800" y="304800"/>
            <a:ext cx="7772400" cy="1193800"/>
          </a:xfrm>
        </p:spPr>
        <p:txBody>
          <a:bodyPr/>
          <a:lstStyle/>
          <a:p>
            <a:pPr algn="ctr">
              <a:defRPr/>
            </a:pPr>
            <a:r>
              <a:rPr lang="ro-RO" altLang="ru-RU" b="1" dirty="0"/>
              <a:t>Procese </a:t>
            </a:r>
            <a:r>
              <a:rPr lang="ro-RO" altLang="ru-RU" b="1" dirty="0" smtClean="0"/>
              <a:t>primare a cv</a:t>
            </a:r>
            <a:endParaRPr lang="ru-RU" altLang="ru-RU" dirty="0"/>
          </a:p>
        </p:txBody>
      </p:sp>
      <p:grpSp>
        <p:nvGrpSpPr>
          <p:cNvPr id="201732" name="Group 61"/>
          <p:cNvGrpSpPr>
            <a:grpSpLocks/>
          </p:cNvGrpSpPr>
          <p:nvPr/>
        </p:nvGrpSpPr>
        <p:grpSpPr bwMode="auto">
          <a:xfrm>
            <a:off x="1752601" y="2209800"/>
            <a:ext cx="8664575" cy="3733800"/>
            <a:chOff x="144" y="528"/>
            <a:chExt cx="5458" cy="2352"/>
          </a:xfrm>
        </p:grpSpPr>
        <p:sp>
          <p:nvSpPr>
            <p:cNvPr id="201733" name="Rectangle 7"/>
            <p:cNvSpPr>
              <a:spLocks noChangeArrowheads="1"/>
            </p:cNvSpPr>
            <p:nvPr/>
          </p:nvSpPr>
          <p:spPr bwMode="auto">
            <a:xfrm>
              <a:off x="158" y="1253"/>
              <a:ext cx="5444" cy="1627"/>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01734" name="Rectangle 9"/>
            <p:cNvSpPr>
              <a:spLocks noChangeArrowheads="1"/>
            </p:cNvSpPr>
            <p:nvPr/>
          </p:nvSpPr>
          <p:spPr bwMode="auto">
            <a:xfrm>
              <a:off x="295" y="1344"/>
              <a:ext cx="5170" cy="907"/>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01735" name="Rectangle 10"/>
            <p:cNvSpPr>
              <a:spLocks noChangeArrowheads="1"/>
            </p:cNvSpPr>
            <p:nvPr/>
          </p:nvSpPr>
          <p:spPr bwMode="auto">
            <a:xfrm>
              <a:off x="144" y="528"/>
              <a:ext cx="5398" cy="503"/>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spcBef>
                  <a:spcPct val="0"/>
                </a:spcBef>
                <a:buClrTx/>
                <a:buSzTx/>
                <a:buFontTx/>
                <a:buNone/>
              </a:pPr>
              <a:endParaRPr lang="ru-RU" altLang="ru-RU" sz="2400">
                <a:solidFill>
                  <a:schemeClr val="bg1"/>
                </a:solidFill>
                <a:latin typeface="Times New Roman" panose="02020603050405020304" pitchFamily="18" charset="0"/>
              </a:endParaRPr>
            </a:p>
          </p:txBody>
        </p:sp>
        <p:sp>
          <p:nvSpPr>
            <p:cNvPr id="201736" name="Rectangle 11"/>
            <p:cNvSpPr>
              <a:spLocks noChangeArrowheads="1"/>
            </p:cNvSpPr>
            <p:nvPr/>
          </p:nvSpPr>
          <p:spPr bwMode="auto">
            <a:xfrm>
              <a:off x="1632" y="672"/>
              <a:ext cx="2586" cy="22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400" b="1" i="1">
                  <a:solidFill>
                    <a:schemeClr val="bg1"/>
                  </a:solidFill>
                  <a:latin typeface="Times New Roman" panose="02020603050405020304" pitchFamily="18" charset="0"/>
                </a:rPr>
                <a:t>Procese organizaționale</a:t>
              </a:r>
              <a:endParaRPr lang="ru-RU" altLang="ru-RU" sz="2400">
                <a:solidFill>
                  <a:schemeClr val="bg1"/>
                </a:solidFill>
                <a:latin typeface="Arial" panose="020B0604020202020204" pitchFamily="34" charset="0"/>
              </a:endParaRPr>
            </a:p>
          </p:txBody>
        </p:sp>
        <p:sp>
          <p:nvSpPr>
            <p:cNvPr id="201737" name="Rectangle 16"/>
            <p:cNvSpPr>
              <a:spLocks noChangeArrowheads="1"/>
            </p:cNvSpPr>
            <p:nvPr/>
          </p:nvSpPr>
          <p:spPr bwMode="auto">
            <a:xfrm>
              <a:off x="1746" y="1389"/>
              <a:ext cx="2449" cy="22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400" b="1">
                  <a:solidFill>
                    <a:schemeClr val="bg1"/>
                  </a:solidFill>
                  <a:latin typeface="Times New Roman" panose="02020603050405020304" pitchFamily="18" charset="0"/>
                </a:rPr>
                <a:t>Procese primare</a:t>
              </a:r>
              <a:endParaRPr lang="ru-RU" altLang="ru-RU" sz="2400" b="1">
                <a:solidFill>
                  <a:srgbClr val="030CC3"/>
                </a:solidFill>
                <a:latin typeface="Arial" panose="020B0604020202020204" pitchFamily="34" charset="0"/>
              </a:endParaRPr>
            </a:p>
          </p:txBody>
        </p:sp>
        <p:sp>
          <p:nvSpPr>
            <p:cNvPr id="201738" name="Rectangle 17"/>
            <p:cNvSpPr>
              <a:spLocks noChangeArrowheads="1"/>
            </p:cNvSpPr>
            <p:nvPr/>
          </p:nvSpPr>
          <p:spPr bwMode="auto">
            <a:xfrm>
              <a:off x="364" y="1933"/>
              <a:ext cx="793" cy="22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400" b="1">
                  <a:solidFill>
                    <a:schemeClr val="bg1"/>
                  </a:solidFill>
                  <a:latin typeface="Times New Roman" panose="02020603050405020304" pitchFamily="18" charset="0"/>
                </a:rPr>
                <a:t>Achiziția</a:t>
              </a:r>
              <a:endParaRPr lang="ru-RU" altLang="ru-RU" sz="1400" b="1">
                <a:solidFill>
                  <a:schemeClr val="bg1"/>
                </a:solidFill>
                <a:latin typeface="Arial" panose="020B0604020202020204" pitchFamily="34" charset="0"/>
              </a:endParaRPr>
            </a:p>
          </p:txBody>
        </p:sp>
        <p:sp>
          <p:nvSpPr>
            <p:cNvPr id="201739" name="Rectangle 18"/>
            <p:cNvSpPr>
              <a:spLocks noChangeArrowheads="1"/>
            </p:cNvSpPr>
            <p:nvPr/>
          </p:nvSpPr>
          <p:spPr bwMode="auto">
            <a:xfrm>
              <a:off x="2381" y="1933"/>
              <a:ext cx="952" cy="1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b="1">
                  <a:solidFill>
                    <a:schemeClr val="bg1"/>
                  </a:solidFill>
                  <a:latin typeface="Arial" panose="020B0604020202020204" pitchFamily="34" charset="0"/>
                </a:rPr>
                <a:t>Elaborare </a:t>
              </a:r>
              <a:endParaRPr lang="ru-RU" altLang="ru-RU" sz="2000" b="1">
                <a:solidFill>
                  <a:schemeClr val="bg1"/>
                </a:solidFill>
                <a:latin typeface="Arial" panose="020B0604020202020204" pitchFamily="34" charset="0"/>
              </a:endParaRPr>
            </a:p>
          </p:txBody>
        </p:sp>
        <p:sp>
          <p:nvSpPr>
            <p:cNvPr id="201740" name="Rectangle 19"/>
            <p:cNvSpPr>
              <a:spLocks noChangeArrowheads="1"/>
            </p:cNvSpPr>
            <p:nvPr/>
          </p:nvSpPr>
          <p:spPr bwMode="auto">
            <a:xfrm>
              <a:off x="3470" y="1933"/>
              <a:ext cx="906" cy="18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a:solidFill>
                    <a:schemeClr val="bg1"/>
                  </a:solidFill>
                  <a:latin typeface="Arial" panose="020B0604020202020204" pitchFamily="34" charset="0"/>
                </a:rPr>
                <a:t>Exploatare</a:t>
              </a:r>
              <a:endParaRPr lang="ru-RU" altLang="ru-RU" sz="2000" b="1">
                <a:solidFill>
                  <a:srgbClr val="030CC3"/>
                </a:solidFill>
                <a:latin typeface="Arial" panose="020B0604020202020204" pitchFamily="34" charset="0"/>
              </a:endParaRPr>
            </a:p>
          </p:txBody>
        </p:sp>
        <p:sp>
          <p:nvSpPr>
            <p:cNvPr id="201741" name="Rectangle 20"/>
            <p:cNvSpPr>
              <a:spLocks noChangeArrowheads="1"/>
            </p:cNvSpPr>
            <p:nvPr/>
          </p:nvSpPr>
          <p:spPr bwMode="auto">
            <a:xfrm>
              <a:off x="4513" y="1933"/>
              <a:ext cx="884" cy="22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000">
                  <a:solidFill>
                    <a:schemeClr val="bg1"/>
                  </a:solidFill>
                  <a:latin typeface="Arial" panose="020B0604020202020204" pitchFamily="34" charset="0"/>
                </a:rPr>
                <a:t>Mentenanța</a:t>
              </a:r>
              <a:endParaRPr lang="ru-RU" altLang="ru-RU" sz="2000" b="1">
                <a:solidFill>
                  <a:srgbClr val="030CC3"/>
                </a:solidFill>
                <a:latin typeface="Arial" panose="020B0604020202020204" pitchFamily="34" charset="0"/>
              </a:endParaRPr>
            </a:p>
          </p:txBody>
        </p:sp>
        <p:sp>
          <p:nvSpPr>
            <p:cNvPr id="201742" name="Rectangle 21"/>
            <p:cNvSpPr>
              <a:spLocks noChangeArrowheads="1"/>
            </p:cNvSpPr>
            <p:nvPr/>
          </p:nvSpPr>
          <p:spPr bwMode="auto">
            <a:xfrm>
              <a:off x="1384" y="1933"/>
              <a:ext cx="793" cy="22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400" b="1">
                  <a:solidFill>
                    <a:schemeClr val="bg1"/>
                  </a:solidFill>
                  <a:latin typeface="Arial" panose="020B0604020202020204" pitchFamily="34" charset="0"/>
                </a:rPr>
                <a:t>livrare</a:t>
              </a:r>
              <a:endParaRPr lang="ru-RU" altLang="ru-RU" sz="2400" b="1">
                <a:solidFill>
                  <a:schemeClr val="bg1"/>
                </a:solidFill>
                <a:latin typeface="Arial" panose="020B0604020202020204" pitchFamily="34" charset="0"/>
              </a:endParaRPr>
            </a:p>
          </p:txBody>
        </p:sp>
        <p:sp>
          <p:nvSpPr>
            <p:cNvPr id="201743" name="Rectangle 22"/>
            <p:cNvSpPr>
              <a:spLocks noChangeArrowheads="1"/>
            </p:cNvSpPr>
            <p:nvPr/>
          </p:nvSpPr>
          <p:spPr bwMode="auto">
            <a:xfrm>
              <a:off x="1746" y="2478"/>
              <a:ext cx="2495" cy="22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18"/>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18"/>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18"/>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18"/>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5pPr>
              <a:lvl6pPr marL="25146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6pPr>
              <a:lvl7pPr marL="29718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7pPr>
              <a:lvl8pPr marL="34290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8pPr>
              <a:lvl9pPr marL="3886200" indent="-228600" defTabSz="4572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18"/>
                </a:defRPr>
              </a:lvl9pPr>
            </a:lstStyle>
            <a:p>
              <a:pPr algn="ctr">
                <a:spcBef>
                  <a:spcPct val="0"/>
                </a:spcBef>
                <a:buClrTx/>
                <a:buSzTx/>
                <a:buFontTx/>
                <a:buNone/>
              </a:pPr>
              <a:r>
                <a:rPr lang="ro-RO" altLang="ru-RU" sz="2400" b="1" i="1">
                  <a:solidFill>
                    <a:schemeClr val="bg1"/>
                  </a:solidFill>
                  <a:latin typeface="Times New Roman" panose="02020603050405020304" pitchFamily="18" charset="0"/>
                </a:rPr>
                <a:t>Procesele auxiliare</a:t>
              </a:r>
              <a:endParaRPr lang="ru-RU" altLang="ru-RU" sz="2400" i="1">
                <a:solidFill>
                  <a:schemeClr val="bg1"/>
                </a:solidFill>
                <a:latin typeface="Arial" panose="020B0604020202020204" pitchFamily="34" charset="0"/>
              </a:endParaRPr>
            </a:p>
          </p:txBody>
        </p:sp>
        <p:sp>
          <p:nvSpPr>
            <p:cNvPr id="201744" name="Line 37"/>
            <p:cNvSpPr>
              <a:spLocks noChangeShapeType="1"/>
            </p:cNvSpPr>
            <p:nvPr/>
          </p:nvSpPr>
          <p:spPr bwMode="auto">
            <a:xfrm>
              <a:off x="1066" y="1071"/>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45" name="Line 38"/>
            <p:cNvSpPr>
              <a:spLocks noChangeShapeType="1"/>
            </p:cNvSpPr>
            <p:nvPr/>
          </p:nvSpPr>
          <p:spPr bwMode="auto">
            <a:xfrm>
              <a:off x="2699" y="1071"/>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46" name="Line 39"/>
            <p:cNvSpPr>
              <a:spLocks noChangeShapeType="1"/>
            </p:cNvSpPr>
            <p:nvPr/>
          </p:nvSpPr>
          <p:spPr bwMode="auto">
            <a:xfrm>
              <a:off x="4241" y="1071"/>
              <a:ext cx="0" cy="18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47" name="Line 40"/>
            <p:cNvSpPr>
              <a:spLocks noChangeShapeType="1"/>
            </p:cNvSpPr>
            <p:nvPr/>
          </p:nvSpPr>
          <p:spPr bwMode="auto">
            <a:xfrm>
              <a:off x="1066" y="2251"/>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48" name="Line 41"/>
            <p:cNvSpPr>
              <a:spLocks noChangeShapeType="1"/>
            </p:cNvSpPr>
            <p:nvPr/>
          </p:nvSpPr>
          <p:spPr bwMode="auto">
            <a:xfrm>
              <a:off x="2699" y="2251"/>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49" name="Line 42"/>
            <p:cNvSpPr>
              <a:spLocks noChangeShapeType="1"/>
            </p:cNvSpPr>
            <p:nvPr/>
          </p:nvSpPr>
          <p:spPr bwMode="auto">
            <a:xfrm>
              <a:off x="4286" y="2251"/>
              <a:ext cx="0" cy="181"/>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50" name="Line 43"/>
            <p:cNvSpPr>
              <a:spLocks noChangeShapeType="1"/>
            </p:cNvSpPr>
            <p:nvPr/>
          </p:nvSpPr>
          <p:spPr bwMode="auto">
            <a:xfrm>
              <a:off x="703" y="1752"/>
              <a:ext cx="421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51" name="Line 44"/>
            <p:cNvSpPr>
              <a:spLocks noChangeShapeType="1"/>
            </p:cNvSpPr>
            <p:nvPr/>
          </p:nvSpPr>
          <p:spPr bwMode="auto">
            <a:xfrm>
              <a:off x="2835" y="1616"/>
              <a:ext cx="0" cy="3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52" name="Line 45"/>
            <p:cNvSpPr>
              <a:spLocks noChangeShapeType="1"/>
            </p:cNvSpPr>
            <p:nvPr/>
          </p:nvSpPr>
          <p:spPr bwMode="auto">
            <a:xfrm>
              <a:off x="703" y="1752"/>
              <a:ext cx="0"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53" name="Line 46"/>
            <p:cNvSpPr>
              <a:spLocks noChangeShapeType="1"/>
            </p:cNvSpPr>
            <p:nvPr/>
          </p:nvSpPr>
          <p:spPr bwMode="auto">
            <a:xfrm>
              <a:off x="1746" y="1752"/>
              <a:ext cx="0"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54" name="Line 47"/>
            <p:cNvSpPr>
              <a:spLocks noChangeShapeType="1"/>
            </p:cNvSpPr>
            <p:nvPr/>
          </p:nvSpPr>
          <p:spPr bwMode="auto">
            <a:xfrm>
              <a:off x="3878" y="1752"/>
              <a:ext cx="0"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201755" name="Line 48"/>
            <p:cNvSpPr>
              <a:spLocks noChangeShapeType="1"/>
            </p:cNvSpPr>
            <p:nvPr/>
          </p:nvSpPr>
          <p:spPr bwMode="auto">
            <a:xfrm>
              <a:off x="4921" y="1752"/>
              <a:ext cx="0" cy="18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grpSp>
    </p:spTree>
    <p:extLst>
      <p:ext uri="{BB962C8B-B14F-4D97-AF65-F5344CB8AC3E}">
        <p14:creationId xmlns:p14="http://schemas.microsoft.com/office/powerpoint/2010/main" val="16170613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stretch>
            <a:fillRect/>
          </a:stretch>
        </p:blipFill>
        <p:spPr>
          <a:xfrm>
            <a:off x="2147454" y="222250"/>
            <a:ext cx="8617527" cy="6483350"/>
          </a:xfrm>
          <a:prstGeom prst="rect">
            <a:avLst/>
          </a:prstGeom>
        </p:spPr>
      </p:pic>
    </p:spTree>
    <p:extLst>
      <p:ext uri="{BB962C8B-B14F-4D97-AF65-F5344CB8AC3E}">
        <p14:creationId xmlns:p14="http://schemas.microsoft.com/office/powerpoint/2010/main" val="19105542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318655"/>
            <a:ext cx="10515600" cy="5858308"/>
          </a:xfrm>
        </p:spPr>
        <p:txBody>
          <a:bodyPr/>
          <a:lstStyle/>
          <a:p>
            <a:r>
              <a:rPr lang="ro-RO" dirty="0"/>
              <a:t>Modelul consolidat de referinţă al cadrului Arhitectural Enterprise (Federal FEAF) înzestrează agenţiile federale cu un limbaj comun şi un cadru pentru descrierea şi analiza investiţiilor. </a:t>
            </a:r>
            <a:endParaRPr lang="ro-RO" dirty="0" smtClean="0"/>
          </a:p>
          <a:p>
            <a:r>
              <a:rPr lang="ro-RO" dirty="0" smtClean="0"/>
              <a:t>Acesta </a:t>
            </a:r>
            <a:r>
              <a:rPr lang="ro-RO" dirty="0"/>
              <a:t>constă dintr-un set de modele de referinţă interdependente concepute pentru a facilita </a:t>
            </a:r>
            <a:r>
              <a:rPr lang="ro-RO" dirty="0" smtClean="0"/>
              <a:t>analiza </a:t>
            </a:r>
            <a:r>
              <a:rPr lang="ro-RO" dirty="0"/>
              <a:t>ecoagenţiilor şi identificarea investiţiilor repetitive, lacunele şi oportunităţile de colaborare în cadrul şi între agenţii. </a:t>
            </a:r>
            <a:endParaRPr lang="ro-RO" dirty="0" smtClean="0"/>
          </a:p>
          <a:p>
            <a:r>
              <a:rPr lang="ro-RO" dirty="0" smtClean="0"/>
              <a:t>Prin </a:t>
            </a:r>
            <a:r>
              <a:rPr lang="ro-RO" dirty="0"/>
              <a:t>utilizarea FEAF şi vocabularul ei, portofoliile IT pot fi mai bine gestionate şi genera efectul de levier în cadrul Guvernului federal, consolidarea colaborării şi, în cele din urmă, transformarea Guvernului federal.</a:t>
            </a:r>
            <a:br>
              <a:rPr lang="ro-RO" dirty="0"/>
            </a:br>
            <a:r>
              <a:rPr lang="ro-RO" dirty="0"/>
              <a:t/>
            </a:r>
            <a:br>
              <a:rPr lang="ro-RO" dirty="0"/>
            </a:br>
            <a:endParaRPr lang="ru-RU" dirty="0"/>
          </a:p>
        </p:txBody>
      </p:sp>
    </p:spTree>
    <p:extLst>
      <p:ext uri="{BB962C8B-B14F-4D97-AF65-F5344CB8AC3E}">
        <p14:creationId xmlns:p14="http://schemas.microsoft.com/office/powerpoint/2010/main" val="33658017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29491"/>
            <a:ext cx="10515600" cy="5747472"/>
          </a:xfrm>
        </p:spPr>
        <p:txBody>
          <a:bodyPr/>
          <a:lstStyle/>
          <a:p>
            <a:pPr marL="0" indent="0">
              <a:buNone/>
            </a:pPr>
            <a:r>
              <a:rPr lang="ro-RO" dirty="0"/>
              <a:t>În antrepriza FEA, segmentul şi arhitectura soluţie oferă diferite perspective de afaceri prin varierea nivelului de detaliere şi la abordarea preocupărilor legate şi distincte. </a:t>
            </a:r>
            <a:endParaRPr lang="ro-RO" dirty="0" smtClean="0"/>
          </a:p>
          <a:p>
            <a:pPr marL="0" indent="0">
              <a:buNone/>
            </a:pPr>
            <a:r>
              <a:rPr lang="ro-RO" dirty="0" smtClean="0"/>
              <a:t>Aşa </a:t>
            </a:r>
            <a:r>
              <a:rPr lang="ro-RO" dirty="0"/>
              <a:t>cum întreprinderile sunt organizate ierarhic, există puncte de vedere diferite oferite de fiecare tip de arhitectură. </a:t>
            </a:r>
            <a:endParaRPr lang="ro-RO" dirty="0" smtClean="0"/>
          </a:p>
          <a:p>
            <a:pPr marL="0" indent="0">
              <a:buNone/>
            </a:pPr>
            <a:r>
              <a:rPr lang="ro-RO" dirty="0" smtClean="0"/>
              <a:t>Federal </a:t>
            </a:r>
            <a:r>
              <a:rPr lang="ro-RO" dirty="0"/>
              <a:t>Enterprise Architecture Practice Guidance (2006) a definit trei tipuri de arhitectură: </a:t>
            </a:r>
            <a:endParaRPr lang="ro-RO" dirty="0" smtClean="0"/>
          </a:p>
          <a:p>
            <a:pPr>
              <a:buFontTx/>
              <a:buChar char="-"/>
            </a:pPr>
            <a:r>
              <a:rPr lang="ro-RO" dirty="0" smtClean="0"/>
              <a:t>Arhitectura </a:t>
            </a:r>
            <a:r>
              <a:rPr lang="ro-RO" dirty="0"/>
              <a:t>Enterprise; </a:t>
            </a:r>
            <a:endParaRPr lang="ro-RO" dirty="0" smtClean="0"/>
          </a:p>
          <a:p>
            <a:pPr>
              <a:buFontTx/>
              <a:buChar char="-"/>
            </a:pPr>
            <a:r>
              <a:rPr lang="ro-RO" dirty="0" smtClean="0"/>
              <a:t>Arhitectura </a:t>
            </a:r>
            <a:r>
              <a:rPr lang="ro-RO" dirty="0"/>
              <a:t>Segment; </a:t>
            </a:r>
            <a:endParaRPr lang="ro-RO" dirty="0" smtClean="0"/>
          </a:p>
          <a:p>
            <a:pPr>
              <a:buFontTx/>
              <a:buChar char="-"/>
            </a:pPr>
            <a:r>
              <a:rPr lang="ro-RO" dirty="0" smtClean="0"/>
              <a:t>Arhitectura </a:t>
            </a:r>
            <a:r>
              <a:rPr lang="ro-RO" dirty="0"/>
              <a:t>Soluţiei.</a:t>
            </a:r>
            <a:br>
              <a:rPr lang="ro-RO" dirty="0"/>
            </a:br>
            <a:endParaRPr lang="ru-RU" dirty="0"/>
          </a:p>
        </p:txBody>
      </p:sp>
    </p:spTree>
    <p:extLst>
      <p:ext uri="{BB962C8B-B14F-4D97-AF65-F5344CB8AC3E}">
        <p14:creationId xmlns:p14="http://schemas.microsoft.com/office/powerpoint/2010/main" val="23184947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74073" y="443344"/>
            <a:ext cx="11499272" cy="6012873"/>
          </a:xfrm>
        </p:spPr>
        <p:txBody>
          <a:bodyPr/>
          <a:lstStyle/>
          <a:p>
            <a:r>
              <a:rPr lang="ro-RO" dirty="0"/>
              <a:t>FEA este construita în baza unui set de modele de referinţă care dezvoltă o taxonomie şi ontologie comună pentru a descrie resurse IT. </a:t>
            </a:r>
            <a:endParaRPr lang="ro-RO" dirty="0" smtClean="0"/>
          </a:p>
          <a:p>
            <a:r>
              <a:rPr lang="ro-RO" dirty="0" smtClean="0"/>
              <a:t>Modelele </a:t>
            </a:r>
            <a:r>
              <a:rPr lang="ro-RO" dirty="0"/>
              <a:t>de referinţă FEA II includ următoarele: </a:t>
            </a:r>
            <a:endParaRPr lang="ro-RO" dirty="0" smtClean="0"/>
          </a:p>
          <a:p>
            <a:pPr>
              <a:buFontTx/>
              <a:buChar char="-"/>
            </a:pPr>
            <a:r>
              <a:rPr lang="ro-RO" dirty="0" smtClean="0"/>
              <a:t>model </a:t>
            </a:r>
            <a:r>
              <a:rPr lang="ro-RO" dirty="0"/>
              <a:t>de referinţă pe performanţă (PRM); </a:t>
            </a:r>
            <a:endParaRPr lang="ro-RO" dirty="0" smtClean="0"/>
          </a:p>
          <a:p>
            <a:pPr>
              <a:buFontTx/>
              <a:buChar char="-"/>
            </a:pPr>
            <a:r>
              <a:rPr lang="ro-RO" dirty="0" smtClean="0"/>
              <a:t>model </a:t>
            </a:r>
            <a:r>
              <a:rPr lang="ro-RO" dirty="0"/>
              <a:t>de referinţă de afaceri (BRM); </a:t>
            </a:r>
            <a:endParaRPr lang="ro-RO" dirty="0" smtClean="0"/>
          </a:p>
          <a:p>
            <a:pPr>
              <a:buFontTx/>
              <a:buChar char="-"/>
            </a:pPr>
            <a:r>
              <a:rPr lang="ro-RO" dirty="0" smtClean="0"/>
              <a:t>model </a:t>
            </a:r>
            <a:r>
              <a:rPr lang="ro-RO" dirty="0"/>
              <a:t>de referinţă de date (DRM); </a:t>
            </a:r>
            <a:endParaRPr lang="ro-RO" dirty="0" smtClean="0"/>
          </a:p>
          <a:p>
            <a:pPr>
              <a:buFontTx/>
              <a:buChar char="-"/>
            </a:pPr>
            <a:r>
              <a:rPr lang="ro-RO" dirty="0" smtClean="0"/>
              <a:t>model </a:t>
            </a:r>
            <a:r>
              <a:rPr lang="ro-RO" dirty="0"/>
              <a:t>de referinţă de aplicare (ARM); </a:t>
            </a:r>
            <a:endParaRPr lang="ro-RO" dirty="0" smtClean="0"/>
          </a:p>
          <a:p>
            <a:pPr>
              <a:buFontTx/>
              <a:buChar char="-"/>
            </a:pPr>
            <a:r>
              <a:rPr lang="ro-RO" dirty="0" smtClean="0"/>
              <a:t>model </a:t>
            </a:r>
            <a:r>
              <a:rPr lang="ro-RO" dirty="0"/>
              <a:t>de referinţă pe infrastructură (IRM); </a:t>
            </a:r>
            <a:endParaRPr lang="ro-RO" dirty="0" smtClean="0"/>
          </a:p>
          <a:p>
            <a:pPr>
              <a:buFontTx/>
              <a:buChar char="-"/>
            </a:pPr>
            <a:r>
              <a:rPr lang="ro-RO" dirty="0" smtClean="0"/>
              <a:t>model </a:t>
            </a:r>
            <a:r>
              <a:rPr lang="ro-RO" dirty="0"/>
              <a:t>de referinţă pe securitate model (SRM).</a:t>
            </a:r>
            <a:br>
              <a:rPr lang="ro-RO" dirty="0"/>
            </a:br>
            <a:endParaRPr lang="ru-RU" dirty="0"/>
          </a:p>
        </p:txBody>
      </p:sp>
    </p:spTree>
    <p:extLst>
      <p:ext uri="{BB962C8B-B14F-4D97-AF65-F5344CB8AC3E}">
        <p14:creationId xmlns:p14="http://schemas.microsoft.com/office/powerpoint/2010/main" val="1282308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p:cNvPicPr>
          <p:nvPr>
            <p:ph idx="1"/>
          </p:nvPr>
        </p:nvPicPr>
        <p:blipFill>
          <a:blip r:embed="rId2"/>
          <a:stretch>
            <a:fillRect/>
          </a:stretch>
        </p:blipFill>
        <p:spPr>
          <a:xfrm>
            <a:off x="4133850" y="419100"/>
            <a:ext cx="7867650" cy="6115050"/>
          </a:xfrm>
          <a:prstGeom prst="rect">
            <a:avLst/>
          </a:prstGeom>
        </p:spPr>
      </p:pic>
      <p:sp>
        <p:nvSpPr>
          <p:cNvPr id="5" name="Прямоугольник 4"/>
          <p:cNvSpPr/>
          <p:nvPr/>
        </p:nvSpPr>
        <p:spPr>
          <a:xfrm>
            <a:off x="266700" y="419100"/>
            <a:ext cx="3600450" cy="5262979"/>
          </a:xfrm>
          <a:prstGeom prst="rect">
            <a:avLst/>
          </a:prstGeom>
        </p:spPr>
        <p:txBody>
          <a:bodyPr wrap="square">
            <a:spAutoFit/>
          </a:bodyPr>
          <a:lstStyle/>
          <a:p>
            <a:pPr>
              <a:spcAft>
                <a:spcPts val="0"/>
              </a:spcAft>
            </a:pPr>
            <a:r>
              <a:rPr lang="en-US" sz="2400" b="1" dirty="0" err="1">
                <a:latin typeface="Calibri" panose="020F0502020204030204" pitchFamily="34" charset="0"/>
                <a:ea typeface="Calibri" panose="020F0502020204030204" pitchFamily="34" charset="0"/>
                <a:cs typeface="Times New Roman" panose="02020603050405020304" pitchFamily="18" charset="0"/>
              </a:rPr>
              <a:t>Modele</a:t>
            </a:r>
            <a:r>
              <a:rPr lang="en-US" sz="2400" b="1" dirty="0">
                <a:latin typeface="Calibri" panose="020F0502020204030204" pitchFamily="34" charset="0"/>
                <a:ea typeface="Calibri" panose="020F0502020204030204" pitchFamily="34" charset="0"/>
                <a:cs typeface="Times New Roman" panose="02020603050405020304" pitchFamily="18" charset="0"/>
              </a:rPr>
              <a:t> de </a:t>
            </a:r>
            <a:r>
              <a:rPr lang="en-US" sz="2400" b="1" dirty="0" err="1">
                <a:latin typeface="Calibri" panose="020F0502020204030204" pitchFamily="34" charset="0"/>
                <a:ea typeface="Calibri" panose="020F0502020204030204" pitchFamily="34" charset="0"/>
                <a:cs typeface="Times New Roman" panose="02020603050405020304" pitchFamily="18" charset="0"/>
              </a:rPr>
              <a:t>referință</a:t>
            </a:r>
            <a:r>
              <a:rPr lang="en-US" sz="2400" b="1" dirty="0">
                <a:latin typeface="Calibri" panose="020F0502020204030204" pitchFamily="34" charset="0"/>
                <a:ea typeface="Calibri" panose="020F0502020204030204" pitchFamily="34" charset="0"/>
                <a:cs typeface="Times New Roman" panose="02020603050405020304" pitchFamily="18" charset="0"/>
              </a:rPr>
              <a:t> FEA II </a:t>
            </a:r>
            <a:r>
              <a:rPr lang="en-US" sz="2400" b="1" dirty="0" err="1">
                <a:latin typeface="Calibri" panose="020F0502020204030204" pitchFamily="34" charset="0"/>
                <a:ea typeface="Calibri" panose="020F0502020204030204" pitchFamily="34" charset="0"/>
                <a:cs typeface="Times New Roman" panose="02020603050405020304" pitchFamily="18" charset="0"/>
              </a:rPr>
              <a:t>inclus</a:t>
            </a:r>
            <a:r>
              <a:rPr lang="en-US" sz="2400" b="1" dirty="0">
                <a:latin typeface="Calibri" panose="020F0502020204030204" pitchFamily="34" charset="0"/>
                <a:ea typeface="Calibri" panose="020F0502020204030204" pitchFamily="34" charset="0"/>
                <a:cs typeface="Times New Roman" panose="02020603050405020304" pitchFamily="18" charset="0"/>
              </a:rPr>
              <a:t> </a:t>
            </a:r>
            <a:r>
              <a:rPr lang="en-US" sz="2400" b="1" dirty="0" err="1">
                <a:latin typeface="Calibri" panose="020F0502020204030204" pitchFamily="34" charset="0"/>
                <a:ea typeface="Calibri" panose="020F0502020204030204" pitchFamily="34" charset="0"/>
                <a:cs typeface="Times New Roman" panose="02020603050405020304" pitchFamily="18" charset="0"/>
              </a:rPr>
              <a:t>următoarele</a:t>
            </a:r>
            <a:r>
              <a:rPr lang="en-US" sz="2400" b="1" dirty="0">
                <a:latin typeface="Calibri" panose="020F0502020204030204" pitchFamily="34" charset="0"/>
                <a:ea typeface="Calibri" panose="020F0502020204030204" pitchFamily="34" charset="0"/>
                <a:cs typeface="Times New Roman" panose="02020603050405020304" pitchFamily="18" charset="0"/>
              </a:rPr>
              <a:t>:</a:t>
            </a: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 </a:t>
            </a:r>
            <a:r>
              <a:rPr lang="en-US" sz="2400" b="1" dirty="0" err="1">
                <a:latin typeface="Calibri" panose="020F0502020204030204" pitchFamily="34" charset="0"/>
                <a:ea typeface="Calibri" panose="020F0502020204030204" pitchFamily="34" charset="0"/>
                <a:cs typeface="Times New Roman" panose="02020603050405020304" pitchFamily="18" charset="0"/>
              </a:rPr>
              <a:t>Performanță</a:t>
            </a:r>
            <a:r>
              <a:rPr lang="en-US" sz="2400" b="1" dirty="0">
                <a:latin typeface="Calibri" panose="020F0502020204030204" pitchFamily="34" charset="0"/>
                <a:ea typeface="Calibri" panose="020F0502020204030204" pitchFamily="34" charset="0"/>
                <a:cs typeface="Times New Roman" panose="02020603050405020304" pitchFamily="18" charset="0"/>
              </a:rPr>
              <a:t> de </a:t>
            </a:r>
            <a:r>
              <a:rPr lang="en-US" sz="2400" b="1" dirty="0" err="1">
                <a:latin typeface="Calibri" panose="020F0502020204030204" pitchFamily="34" charset="0"/>
                <a:ea typeface="Calibri" panose="020F0502020204030204" pitchFamily="34" charset="0"/>
                <a:cs typeface="Times New Roman" panose="02020603050405020304" pitchFamily="18" charset="0"/>
              </a:rPr>
              <a:t>referință</a:t>
            </a:r>
            <a:r>
              <a:rPr lang="en-US" sz="2400" b="1" dirty="0">
                <a:latin typeface="Calibri" panose="020F0502020204030204" pitchFamily="34" charset="0"/>
                <a:ea typeface="Calibri" panose="020F0502020204030204" pitchFamily="34" charset="0"/>
                <a:cs typeface="Times New Roman" panose="02020603050405020304" pitchFamily="18" charset="0"/>
              </a:rPr>
              <a:t> model (PRM)</a:t>
            </a: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 Model de </a:t>
            </a:r>
            <a:r>
              <a:rPr lang="en-US" sz="2400" b="1" dirty="0" err="1">
                <a:latin typeface="Calibri" panose="020F0502020204030204" pitchFamily="34" charset="0"/>
                <a:ea typeface="Calibri" panose="020F0502020204030204" pitchFamily="34" charset="0"/>
                <a:cs typeface="Times New Roman" panose="02020603050405020304" pitchFamily="18" charset="0"/>
              </a:rPr>
              <a:t>referință</a:t>
            </a:r>
            <a:r>
              <a:rPr lang="en-US" sz="2400" b="1" dirty="0">
                <a:latin typeface="Calibri" panose="020F0502020204030204" pitchFamily="34" charset="0"/>
                <a:ea typeface="Calibri" panose="020F0502020204030204" pitchFamily="34" charset="0"/>
                <a:cs typeface="Times New Roman" panose="02020603050405020304" pitchFamily="18" charset="0"/>
              </a:rPr>
              <a:t> de </a:t>
            </a:r>
            <a:r>
              <a:rPr lang="en-US" sz="2400" b="1" dirty="0" err="1">
                <a:latin typeface="Calibri" panose="020F0502020204030204" pitchFamily="34" charset="0"/>
                <a:ea typeface="Calibri" panose="020F0502020204030204" pitchFamily="34" charset="0"/>
                <a:cs typeface="Times New Roman" panose="02020603050405020304" pitchFamily="18" charset="0"/>
              </a:rPr>
              <a:t>afaceri</a:t>
            </a:r>
            <a:r>
              <a:rPr lang="en-US" sz="2400" b="1" dirty="0">
                <a:latin typeface="Calibri" panose="020F0502020204030204" pitchFamily="34" charset="0"/>
                <a:ea typeface="Calibri" panose="020F0502020204030204" pitchFamily="34" charset="0"/>
                <a:cs typeface="Times New Roman" panose="02020603050405020304" pitchFamily="18" charset="0"/>
              </a:rPr>
              <a:t> (BRM)</a:t>
            </a: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 Model de </a:t>
            </a:r>
            <a:r>
              <a:rPr lang="en-US" sz="2400" b="1" dirty="0" err="1">
                <a:latin typeface="Calibri" panose="020F0502020204030204" pitchFamily="34" charset="0"/>
                <a:ea typeface="Calibri" panose="020F0502020204030204" pitchFamily="34" charset="0"/>
                <a:cs typeface="Times New Roman" panose="02020603050405020304" pitchFamily="18" charset="0"/>
              </a:rPr>
              <a:t>referință</a:t>
            </a:r>
            <a:r>
              <a:rPr lang="en-US" sz="2400" b="1" dirty="0">
                <a:latin typeface="Calibri" panose="020F0502020204030204" pitchFamily="34" charset="0"/>
                <a:ea typeface="Calibri" panose="020F0502020204030204" pitchFamily="34" charset="0"/>
                <a:cs typeface="Times New Roman" panose="02020603050405020304" pitchFamily="18" charset="0"/>
              </a:rPr>
              <a:t> de date (DRM)</a:t>
            </a: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 Model de </a:t>
            </a:r>
            <a:r>
              <a:rPr lang="en-US" sz="2400" b="1" dirty="0" err="1">
                <a:latin typeface="Calibri" panose="020F0502020204030204" pitchFamily="34" charset="0"/>
                <a:ea typeface="Calibri" panose="020F0502020204030204" pitchFamily="34" charset="0"/>
                <a:cs typeface="Times New Roman" panose="02020603050405020304" pitchFamily="18" charset="0"/>
              </a:rPr>
              <a:t>referință</a:t>
            </a:r>
            <a:r>
              <a:rPr lang="en-US" sz="2400" b="1" dirty="0">
                <a:latin typeface="Calibri" panose="020F0502020204030204" pitchFamily="34" charset="0"/>
                <a:ea typeface="Calibri" panose="020F0502020204030204" pitchFamily="34" charset="0"/>
                <a:cs typeface="Times New Roman" panose="02020603050405020304" pitchFamily="18" charset="0"/>
              </a:rPr>
              <a:t> de </a:t>
            </a:r>
            <a:r>
              <a:rPr lang="en-US" sz="2400" b="1" dirty="0" err="1">
                <a:latin typeface="Calibri" panose="020F0502020204030204" pitchFamily="34" charset="0"/>
                <a:ea typeface="Calibri" panose="020F0502020204030204" pitchFamily="34" charset="0"/>
                <a:cs typeface="Times New Roman" panose="02020603050405020304" pitchFamily="18" charset="0"/>
              </a:rPr>
              <a:t>aplicare</a:t>
            </a:r>
            <a:r>
              <a:rPr lang="en-US" sz="2400" b="1" dirty="0">
                <a:latin typeface="Calibri" panose="020F0502020204030204" pitchFamily="34" charset="0"/>
                <a:ea typeface="Calibri" panose="020F0502020204030204" pitchFamily="34" charset="0"/>
                <a:cs typeface="Times New Roman" panose="02020603050405020304" pitchFamily="18" charset="0"/>
              </a:rPr>
              <a:t> (ARM)</a:t>
            </a: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 </a:t>
            </a:r>
            <a:r>
              <a:rPr lang="en-US" sz="2400" b="1" dirty="0" err="1">
                <a:latin typeface="Calibri" panose="020F0502020204030204" pitchFamily="34" charset="0"/>
                <a:ea typeface="Calibri" panose="020F0502020204030204" pitchFamily="34" charset="0"/>
                <a:cs typeface="Times New Roman" panose="02020603050405020304" pitchFamily="18" charset="0"/>
              </a:rPr>
              <a:t>Infrastructura</a:t>
            </a:r>
            <a:r>
              <a:rPr lang="en-US" sz="2400" b="1" dirty="0">
                <a:latin typeface="Calibri" panose="020F0502020204030204" pitchFamily="34" charset="0"/>
                <a:ea typeface="Calibri" panose="020F0502020204030204" pitchFamily="34" charset="0"/>
                <a:cs typeface="Times New Roman" panose="02020603050405020304" pitchFamily="18" charset="0"/>
              </a:rPr>
              <a:t> de </a:t>
            </a:r>
            <a:r>
              <a:rPr lang="en-US" sz="2400" b="1" dirty="0" err="1">
                <a:latin typeface="Calibri" panose="020F0502020204030204" pitchFamily="34" charset="0"/>
                <a:ea typeface="Calibri" panose="020F0502020204030204" pitchFamily="34" charset="0"/>
                <a:cs typeface="Times New Roman" panose="02020603050405020304" pitchFamily="18" charset="0"/>
              </a:rPr>
              <a:t>referință</a:t>
            </a:r>
            <a:r>
              <a:rPr lang="en-US" sz="2400" b="1" dirty="0">
                <a:latin typeface="Calibri" panose="020F0502020204030204" pitchFamily="34" charset="0"/>
                <a:ea typeface="Calibri" panose="020F0502020204030204" pitchFamily="34" charset="0"/>
                <a:cs typeface="Times New Roman" panose="02020603050405020304" pitchFamily="18" charset="0"/>
              </a:rPr>
              <a:t> model (IRM)</a:t>
            </a:r>
            <a:endParaRPr lang="ru-RU" sz="2400" b="1"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 Securitate model de </a:t>
            </a:r>
            <a:r>
              <a:rPr lang="en-US" sz="2400" b="1" dirty="0" err="1">
                <a:latin typeface="Calibri" panose="020F0502020204030204" pitchFamily="34" charset="0"/>
                <a:ea typeface="Calibri" panose="020F0502020204030204" pitchFamily="34" charset="0"/>
                <a:cs typeface="Times New Roman" panose="02020603050405020304" pitchFamily="18" charset="0"/>
              </a:rPr>
              <a:t>referință</a:t>
            </a:r>
            <a:r>
              <a:rPr lang="en-US" sz="2400" b="1" dirty="0">
                <a:latin typeface="Calibri" panose="020F0502020204030204" pitchFamily="34" charset="0"/>
                <a:ea typeface="Calibri" panose="020F0502020204030204" pitchFamily="34" charset="0"/>
                <a:cs typeface="Times New Roman" panose="02020603050405020304" pitchFamily="18" charset="0"/>
              </a:rPr>
              <a:t> (SRM)</a:t>
            </a:r>
            <a:endParaRPr lang="ru-RU"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630342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29491" y="457200"/>
            <a:ext cx="11457709" cy="5719763"/>
          </a:xfrm>
        </p:spPr>
        <p:txBody>
          <a:bodyPr>
            <a:normAutofit fontScale="92500"/>
          </a:bodyPr>
          <a:lstStyle/>
          <a:p>
            <a:pPr>
              <a:buFont typeface="Wingdings" panose="05000000000000000000" pitchFamily="2" charset="2"/>
              <a:buChar char="Ø"/>
            </a:pPr>
            <a:r>
              <a:rPr lang="ro-RO" dirty="0" smtClean="0"/>
              <a:t> </a:t>
            </a:r>
            <a:r>
              <a:rPr lang="ro-RO" b="1" i="1" dirty="0" smtClean="0">
                <a:solidFill>
                  <a:srgbClr val="002060"/>
                </a:solidFill>
              </a:rPr>
              <a:t>Metodologia de Planificarea Colaborativă (CPM) </a:t>
            </a:r>
            <a:r>
              <a:rPr lang="ro-RO" dirty="0" smtClean="0"/>
              <a:t>este centrat pe părțile interesate, concentrându-se pe înțelegerea și validarea nevoilor din perspectiva leadershipului a părților interesate, pe planificarea acestor nevoi și pe asigurarea faptului că ceea ce este planificat are ca rezultat în final rezultatele dorite </a:t>
            </a:r>
            <a:r>
              <a:rPr lang="ro-RO" b="1" i="1" dirty="0" smtClean="0">
                <a:solidFill>
                  <a:srgbClr val="002060"/>
                </a:solidFill>
              </a:rPr>
              <a:t>(Pasul 1). </a:t>
            </a:r>
          </a:p>
          <a:p>
            <a:pPr>
              <a:buFont typeface="Wingdings" panose="05000000000000000000" pitchFamily="2" charset="2"/>
              <a:buChar char="Ø"/>
            </a:pPr>
            <a:r>
              <a:rPr lang="ro-RO" dirty="0" smtClean="0"/>
              <a:t> În plus, CPM este structurat pentru a îmbrățișa principiile efectului de levier și reutilizării, ajutând planificatorii să determine dacă există alte organizații care au abordat anterior nevoi similare și dacă modelul lor de afaceri, experiențele și produsele de muncă pot fi utilizate pentru a accelera îmbunătățirea </a:t>
            </a:r>
            <a:r>
              <a:rPr lang="ro-RO" b="1" i="1" dirty="0" smtClean="0">
                <a:solidFill>
                  <a:srgbClr val="002060"/>
                </a:solidFill>
              </a:rPr>
              <a:t>(Pasul 2).</a:t>
            </a:r>
          </a:p>
          <a:p>
            <a:pPr>
              <a:buFont typeface="Wingdings" panose="05000000000000000000" pitchFamily="2" charset="2"/>
              <a:buChar char="Ø"/>
            </a:pPr>
            <a:r>
              <a:rPr lang="ro-RO" dirty="0" smtClean="0"/>
              <a:t> CPM ajută planificatorii să colaboreze cu conducerea și părțile interesate pentru a articula în mod clar o foaie de parcurs care definește nevoile, ce se va face pentru a răspunde acestor nevoi, când se vor întreprinde acțiuni, cât va costa, ce beneficii vor fi obținute, va fi atins și cum vor fi măsurate aceste </a:t>
            </a:r>
            <a:r>
              <a:rPr lang="ro-RO" dirty="0" smtClean="0">
                <a:solidFill>
                  <a:srgbClr val="002060"/>
                </a:solidFill>
              </a:rPr>
              <a:t>beneficii </a:t>
            </a:r>
            <a:r>
              <a:rPr lang="ro-RO" b="1" i="1" dirty="0" smtClean="0">
                <a:solidFill>
                  <a:srgbClr val="002060"/>
                </a:solidFill>
              </a:rPr>
              <a:t>(Pasul 3).</a:t>
            </a:r>
            <a:r>
              <a:rPr lang="ro-RO" b="1" i="1" dirty="0" smtClean="0"/>
              <a:t/>
            </a:r>
            <a:br>
              <a:rPr lang="ro-RO" b="1" i="1" dirty="0" smtClean="0"/>
            </a:br>
            <a:endParaRPr lang="ru-RU" b="1" i="1" dirty="0"/>
          </a:p>
        </p:txBody>
      </p:sp>
    </p:spTree>
    <p:extLst>
      <p:ext uri="{BB962C8B-B14F-4D97-AF65-F5344CB8AC3E}">
        <p14:creationId xmlns:p14="http://schemas.microsoft.com/office/powerpoint/2010/main" val="38185225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498764"/>
            <a:ext cx="10515600" cy="5678199"/>
          </a:xfrm>
        </p:spPr>
        <p:txBody>
          <a:bodyPr/>
          <a:lstStyle/>
          <a:p>
            <a:pPr>
              <a:buFont typeface="Wingdings" panose="05000000000000000000" pitchFamily="2" charset="2"/>
              <a:buChar char="Ø"/>
            </a:pPr>
            <a:r>
              <a:rPr lang="ro-RO" dirty="0" smtClean="0"/>
              <a:t> Metodologia </a:t>
            </a:r>
            <a:r>
              <a:rPr lang="ro-RO" dirty="0"/>
              <a:t>ajută, de asemenea, planificatorii să susțină conducerea și părțile interesate, deoarece iau decizii cu privire la ce măsuri de acțiune sunt adecvate pentru misiune, inclusiv decizii specifice de investiții și implementare </a:t>
            </a:r>
            <a:r>
              <a:rPr lang="ro-RO" b="1" i="1" dirty="0">
                <a:solidFill>
                  <a:srgbClr val="002060"/>
                </a:solidFill>
              </a:rPr>
              <a:t>(Pasul 4). </a:t>
            </a:r>
            <a:endParaRPr lang="ro-RO" b="1" i="1" dirty="0" smtClean="0">
              <a:solidFill>
                <a:srgbClr val="002060"/>
              </a:solidFill>
            </a:endParaRPr>
          </a:p>
          <a:p>
            <a:pPr>
              <a:buFont typeface="Wingdings" panose="05000000000000000000" pitchFamily="2" charset="2"/>
              <a:buChar char="Ø"/>
            </a:pPr>
            <a:r>
              <a:rPr lang="ro-RO" dirty="0" smtClean="0"/>
              <a:t>În </a:t>
            </a:r>
            <a:r>
              <a:rPr lang="ro-RO" dirty="0"/>
              <a:t>cele din urmă și poate cel mai important, metodologia oferă planificatorilor îndrumări în sprijinul lor de a măsura modificările efective de performanță care au rezultat din recomandări și, la rândul lor, utilizarea acestor rezultate în viitoarele activități de planificare </a:t>
            </a:r>
            <a:r>
              <a:rPr lang="ro-RO" b="1" i="1" dirty="0">
                <a:solidFill>
                  <a:srgbClr val="002060"/>
                </a:solidFill>
              </a:rPr>
              <a:t>(Pasul 5).</a:t>
            </a:r>
            <a:r>
              <a:rPr lang="ro-RO" dirty="0"/>
              <a:t/>
            </a:r>
            <a:br>
              <a:rPr lang="ro-RO" dirty="0"/>
            </a:br>
            <a:endParaRPr lang="ru-RU" dirty="0"/>
          </a:p>
        </p:txBody>
      </p:sp>
    </p:spTree>
    <p:extLst>
      <p:ext uri="{BB962C8B-B14F-4D97-AF65-F5344CB8AC3E}">
        <p14:creationId xmlns:p14="http://schemas.microsoft.com/office/powerpoint/2010/main" val="27901400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en-US" sz="3200" b="1" dirty="0"/>
              <a:t>Role of Architecture Principles. (Federal Enterprise Architecture. Chief Information Officer Council. Version 1.0. February 2001) </a:t>
            </a:r>
            <a:r>
              <a:rPr lang="en-US" sz="3200" b="1" u="sng" dirty="0">
                <a:hlinkClick r:id="rId2"/>
              </a:rPr>
              <a:t>http://www.gao.gov/assets/590/588407.pdf</a:t>
            </a:r>
            <a:r>
              <a:rPr lang="en-US" sz="3200" b="1" dirty="0"/>
              <a:t> </a:t>
            </a:r>
            <a:endParaRPr lang="ru-RU" sz="3200" b="1" dirty="0"/>
          </a:p>
        </p:txBody>
      </p:sp>
      <p:pic>
        <p:nvPicPr>
          <p:cNvPr id="4" name="Объект 3"/>
          <p:cNvPicPr>
            <a:picLocks noGrp="1"/>
          </p:cNvPicPr>
          <p:nvPr>
            <p:ph idx="1"/>
          </p:nvPr>
        </p:nvPicPr>
        <p:blipFill>
          <a:blip r:embed="rId3"/>
          <a:stretch>
            <a:fillRect/>
          </a:stretch>
        </p:blipFill>
        <p:spPr>
          <a:xfrm>
            <a:off x="2114551" y="1690688"/>
            <a:ext cx="7486650" cy="4957761"/>
          </a:xfrm>
          <a:prstGeom prst="rect">
            <a:avLst/>
          </a:prstGeom>
        </p:spPr>
      </p:pic>
    </p:spTree>
    <p:extLst>
      <p:ext uri="{BB962C8B-B14F-4D97-AF65-F5344CB8AC3E}">
        <p14:creationId xmlns:p14="http://schemas.microsoft.com/office/powerpoint/2010/main" val="14239141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38545" y="401782"/>
            <a:ext cx="11748655" cy="6234545"/>
          </a:xfrm>
        </p:spPr>
        <p:txBody>
          <a:bodyPr>
            <a:normAutofit fontScale="92500" lnSpcReduction="20000"/>
          </a:bodyPr>
          <a:lstStyle/>
          <a:p>
            <a:r>
              <a:rPr lang="ro-RO" b="1" dirty="0">
                <a:solidFill>
                  <a:srgbClr val="002060"/>
                </a:solidFill>
              </a:rPr>
              <a:t>Cadrul pentru arhitectura de întreprindere (TOGAF) </a:t>
            </a:r>
            <a:endParaRPr lang="ro-RO" b="1" dirty="0" smtClean="0">
              <a:solidFill>
                <a:srgbClr val="002060"/>
              </a:solidFill>
            </a:endParaRPr>
          </a:p>
          <a:p>
            <a:pPr marL="0" indent="0">
              <a:buNone/>
            </a:pPr>
            <a:r>
              <a:rPr lang="ro-RO" dirty="0" smtClean="0"/>
              <a:t>Open </a:t>
            </a:r>
            <a:r>
              <a:rPr lang="ro-RO" dirty="0"/>
              <a:t>Group Architecture Framework (TOGAF) este un cadru pentru arhitectura de întreprindere, care oferă o abordare pentru proiectarea, planificarea, implementarea şi reglementarea arhitecturii tehnologiei informaţiei a întreprinderii. </a:t>
            </a:r>
            <a:endParaRPr lang="ro-RO" dirty="0" smtClean="0"/>
          </a:p>
          <a:p>
            <a:pPr marL="0" indent="0">
              <a:buNone/>
            </a:pPr>
            <a:r>
              <a:rPr lang="ro-RO" dirty="0" smtClean="0"/>
              <a:t>TOGAF </a:t>
            </a:r>
            <a:r>
              <a:rPr lang="ro-RO" dirty="0"/>
              <a:t>a fost o marcă înregistrată de </a:t>
            </a:r>
            <a:r>
              <a:rPr lang="ro-RO" b="1" i="1" dirty="0">
                <a:solidFill>
                  <a:srgbClr val="002060"/>
                </a:solidFill>
              </a:rPr>
              <a:t>The Open Group î</a:t>
            </a:r>
            <a:r>
              <a:rPr lang="ro-RO" dirty="0"/>
              <a:t>n Statele Unite şi în alte ţări din 2011. </a:t>
            </a:r>
            <a:endParaRPr lang="ro-RO" dirty="0" smtClean="0"/>
          </a:p>
          <a:p>
            <a:pPr marL="0" indent="0">
              <a:buNone/>
            </a:pPr>
            <a:r>
              <a:rPr lang="ro-RO" dirty="0" smtClean="0"/>
              <a:t>TOGAF </a:t>
            </a:r>
            <a:r>
              <a:rPr lang="ro-RO" dirty="0"/>
              <a:t>este o abordare la nivel înalt pentru a proiecta. </a:t>
            </a:r>
            <a:r>
              <a:rPr lang="ro-RO" dirty="0" smtClean="0"/>
              <a:t>Aceasta </a:t>
            </a:r>
            <a:r>
              <a:rPr lang="ro-RO" dirty="0"/>
              <a:t>este de obicei modelată la patru niveluri: </a:t>
            </a:r>
            <a:endParaRPr lang="ro-RO" dirty="0" smtClean="0"/>
          </a:p>
          <a:p>
            <a:pPr marL="0" indent="0">
              <a:buNone/>
            </a:pPr>
            <a:r>
              <a:rPr lang="ro-RO" b="1" i="1" dirty="0" smtClean="0">
                <a:solidFill>
                  <a:srgbClr val="002060"/>
                </a:solidFill>
              </a:rPr>
              <a:t>Nivelul de </a:t>
            </a:r>
            <a:r>
              <a:rPr lang="ro-RO" b="1" i="1" dirty="0">
                <a:solidFill>
                  <a:srgbClr val="002060"/>
                </a:solidFill>
              </a:rPr>
              <a:t>afaceri</a:t>
            </a:r>
            <a:r>
              <a:rPr lang="ro-RO" dirty="0"/>
              <a:t>, </a:t>
            </a:r>
            <a:endParaRPr lang="ro-RO" dirty="0" smtClean="0"/>
          </a:p>
          <a:p>
            <a:pPr marL="0" indent="0">
              <a:buNone/>
            </a:pPr>
            <a:r>
              <a:rPr lang="ro-RO" b="1" i="1" dirty="0" smtClean="0">
                <a:solidFill>
                  <a:srgbClr val="002060"/>
                </a:solidFill>
              </a:rPr>
              <a:t>Nivelul aplicaţiei</a:t>
            </a:r>
            <a:r>
              <a:rPr lang="ro-RO" dirty="0"/>
              <a:t>, </a:t>
            </a:r>
            <a:endParaRPr lang="ro-RO" dirty="0" smtClean="0"/>
          </a:p>
          <a:p>
            <a:pPr marL="0" indent="0">
              <a:buNone/>
            </a:pPr>
            <a:r>
              <a:rPr lang="ro-RO" b="1" i="1" dirty="0" smtClean="0">
                <a:solidFill>
                  <a:srgbClr val="002060"/>
                </a:solidFill>
              </a:rPr>
              <a:t>Nivelul datelor </a:t>
            </a:r>
            <a:r>
              <a:rPr lang="ro-RO" dirty="0"/>
              <a:t>şi </a:t>
            </a:r>
            <a:endParaRPr lang="ro-RO" dirty="0" smtClean="0"/>
          </a:p>
          <a:p>
            <a:pPr marL="0" indent="0">
              <a:buNone/>
            </a:pPr>
            <a:r>
              <a:rPr lang="ro-RO" b="1" i="1" dirty="0" smtClean="0">
                <a:solidFill>
                  <a:srgbClr val="002060"/>
                </a:solidFill>
              </a:rPr>
              <a:t>Nivelul tehnologie</a:t>
            </a:r>
            <a:r>
              <a:rPr lang="ro-RO" dirty="0"/>
              <a:t>. </a:t>
            </a:r>
            <a:endParaRPr lang="ro-RO" dirty="0" smtClean="0"/>
          </a:p>
          <a:p>
            <a:pPr marL="0" indent="0">
              <a:buNone/>
            </a:pPr>
            <a:r>
              <a:rPr lang="ro-RO" i="1" dirty="0" smtClean="0">
                <a:solidFill>
                  <a:srgbClr val="C00000"/>
                </a:solidFill>
              </a:rPr>
              <a:t>Se </a:t>
            </a:r>
            <a:r>
              <a:rPr lang="ro-RO" i="1" dirty="0">
                <a:solidFill>
                  <a:srgbClr val="C00000"/>
                </a:solidFill>
              </a:rPr>
              <a:t>bazează foarte mult pe modularizare, standardizare, tehnologii şi produse deja existente</a:t>
            </a:r>
            <a:r>
              <a:rPr lang="ro-RO" dirty="0"/>
              <a:t>. </a:t>
            </a:r>
            <a:endParaRPr lang="ro-RO" dirty="0" smtClean="0"/>
          </a:p>
          <a:p>
            <a:pPr marL="0" indent="0">
              <a:buNone/>
            </a:pPr>
            <a:r>
              <a:rPr lang="ro-RO" dirty="0" smtClean="0"/>
              <a:t>Standardul </a:t>
            </a:r>
            <a:r>
              <a:rPr lang="ro-RO" dirty="0"/>
              <a:t>TOGAF®, un standard al grupului The Open Group, este o metodologiei cadru pentru Enterprise Architecture utilizată de organizațiile de vârf din lume pentru îmbunătățirea eficienței afacerii.</a:t>
            </a:r>
            <a:br>
              <a:rPr lang="ro-RO" dirty="0"/>
            </a:br>
            <a:endParaRPr lang="ru-RU" dirty="0"/>
          </a:p>
        </p:txBody>
      </p:sp>
    </p:spTree>
    <p:extLst>
      <p:ext uri="{BB962C8B-B14F-4D97-AF65-F5344CB8AC3E}">
        <p14:creationId xmlns:p14="http://schemas.microsoft.com/office/powerpoint/2010/main" val="33850594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199" y="332509"/>
            <a:ext cx="10924309" cy="5844454"/>
          </a:xfrm>
        </p:spPr>
        <p:txBody>
          <a:bodyPr/>
          <a:lstStyle/>
          <a:p>
            <a:r>
              <a:rPr lang="ro-RO" dirty="0"/>
              <a:t>Acesta este cel mai proeminent și fiabil standard al Enterprise Architecture, care asigură standarde, metode și comunicări consecvente între profesioniștii Enterprise Architecture. </a:t>
            </a:r>
            <a:endParaRPr lang="ro-RO" dirty="0" smtClean="0"/>
          </a:p>
          <a:p>
            <a:r>
              <a:rPr lang="ro-RO" dirty="0" smtClean="0"/>
              <a:t>Profesioniști </a:t>
            </a:r>
            <a:r>
              <a:rPr lang="ro-RO" dirty="0"/>
              <a:t>care sunt fluenți în abordarea TOGAF se bucură de o credibilitate sporită a industriei, de eficiență în muncă și de oportunități de carieră. </a:t>
            </a:r>
            <a:endParaRPr lang="ro-RO" dirty="0" smtClean="0"/>
          </a:p>
          <a:p>
            <a:r>
              <a:rPr lang="ro-RO" dirty="0" smtClean="0"/>
              <a:t>Această </a:t>
            </a:r>
            <a:r>
              <a:rPr lang="ro-RO" dirty="0"/>
              <a:t>abordare ajută practicanții să evite </a:t>
            </a:r>
            <a:r>
              <a:rPr lang="ro-RO" dirty="0" smtClean="0"/>
              <a:t>blocarea </a:t>
            </a:r>
            <a:r>
              <a:rPr lang="ro-RO" dirty="0"/>
              <a:t>în proprietățile metodelor, să utilizeze resursele mai eficient și să realizeze o rentabilitate mai mare a investițiilor.</a:t>
            </a:r>
            <a:br>
              <a:rPr lang="ro-RO" dirty="0"/>
            </a:br>
            <a:r>
              <a:rPr lang="ro-RO" dirty="0"/>
              <a:t/>
            </a:r>
            <a:br>
              <a:rPr lang="ro-RO" dirty="0"/>
            </a:br>
            <a:endParaRPr lang="ru-RU" dirty="0"/>
          </a:p>
        </p:txBody>
      </p:sp>
    </p:spTree>
    <p:extLst>
      <p:ext uri="{BB962C8B-B14F-4D97-AF65-F5344CB8AC3E}">
        <p14:creationId xmlns:p14="http://schemas.microsoft.com/office/powerpoint/2010/main" val="393028929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31598</TotalTime>
  <Words>18956</Words>
  <Application>Microsoft Office PowerPoint</Application>
  <PresentationFormat>Широкоэкранный</PresentationFormat>
  <Paragraphs>1441</Paragraphs>
  <Slides>297</Slides>
  <Notes>15</Notes>
  <HiddenSlides>0</HiddenSlides>
  <MMClips>0</MMClips>
  <ScaleCrop>false</ScaleCrop>
  <HeadingPairs>
    <vt:vector size="8" baseType="variant">
      <vt:variant>
        <vt:lpstr>Использованные шрифты</vt:lpstr>
      </vt:variant>
      <vt:variant>
        <vt:i4>8</vt:i4>
      </vt:variant>
      <vt:variant>
        <vt:lpstr>Тема</vt:lpstr>
      </vt:variant>
      <vt:variant>
        <vt:i4>1</vt:i4>
      </vt:variant>
      <vt:variant>
        <vt:lpstr>Внедренные серверы OLE</vt:lpstr>
      </vt:variant>
      <vt:variant>
        <vt:i4>3</vt:i4>
      </vt:variant>
      <vt:variant>
        <vt:lpstr>Заголовки слайдов</vt:lpstr>
      </vt:variant>
      <vt:variant>
        <vt:i4>297</vt:i4>
      </vt:variant>
    </vt:vector>
  </HeadingPairs>
  <TitlesOfParts>
    <vt:vector size="309" baseType="lpstr">
      <vt:lpstr>Arial Unicode MS</vt:lpstr>
      <vt:lpstr>Arial</vt:lpstr>
      <vt:lpstr>Calibri</vt:lpstr>
      <vt:lpstr>Calibri Light</vt:lpstr>
      <vt:lpstr>Tahoma</vt:lpstr>
      <vt:lpstr>Times New Roman</vt:lpstr>
      <vt:lpstr>TimesNewRoman</vt:lpstr>
      <vt:lpstr>Wingdings</vt:lpstr>
      <vt:lpstr>Тема Office</vt:lpstr>
      <vt:lpstr>SmartDraw</vt:lpstr>
      <vt:lpstr>Документ</vt:lpstr>
      <vt:lpstr>Document</vt:lpstr>
      <vt:lpstr>Презентация PowerPoint</vt:lpstr>
      <vt:lpstr>Презентация PowerPoint</vt:lpstr>
      <vt:lpstr>Întrebare </vt:lpstr>
      <vt:lpstr>Презентация PowerPoint</vt:lpstr>
      <vt:lpstr>reglementării tehnice </vt:lpstr>
      <vt:lpstr>Procesele ciclului de viață</vt:lpstr>
      <vt:lpstr>Презентация PowerPoint</vt:lpstr>
      <vt:lpstr>Procese primare</vt:lpstr>
      <vt:lpstr>Procese primare a cv</vt:lpstr>
      <vt:lpstr>Презентация PowerPoint</vt:lpstr>
      <vt:lpstr>Conținutul proceselor primare</vt:lpstr>
      <vt:lpstr>Презентация PowerPoint</vt:lpstr>
      <vt:lpstr>Conținutul proceselor primare</vt:lpstr>
      <vt:lpstr>Conținutul proceselor primare</vt:lpstr>
      <vt:lpstr>Procese   auxiliare ale Ciclului de Viață</vt:lpstr>
      <vt:lpstr>Procesele auxiliare</vt:lpstr>
      <vt:lpstr>Procese   auxiliare ale Ciclului de Viață</vt:lpstr>
      <vt:lpstr>Procese   auxiliare ale Ciclului de Viață</vt:lpstr>
      <vt:lpstr>Procese   auxiliare ale Ciclului de Viață</vt:lpstr>
      <vt:lpstr>Презентация PowerPoint</vt:lpstr>
      <vt:lpstr>Презентация PowerPoint</vt:lpstr>
      <vt:lpstr>Вспомогательные процессы</vt:lpstr>
      <vt:lpstr>Вспомогательные процессы</vt:lpstr>
      <vt:lpstr>Вспомогательные процессы</vt:lpstr>
      <vt:lpstr>Procesele organizaționale</vt:lpstr>
      <vt:lpstr>Организационные процессы ЖЦ</vt:lpstr>
      <vt:lpstr>Procesele conform ISO 15288</vt:lpstr>
      <vt:lpstr>Procesele conform ISO 15288</vt:lpstr>
      <vt:lpstr>Procesele conform ISO 15288</vt:lpstr>
      <vt:lpstr>Procesele conform ISO 15288</vt:lpstr>
      <vt:lpstr>Etapele creării sistemelor conform ISO/IEC 15288</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Principii fundamentale la modelarea antreprizei Datorită complexităţii şi naturii multiple a organizaţiilor de antrepriză şi în special al organizaţiilor industriale, cadrele de modelare a întreprinderilor trebuie să respecte principiile incluse în figura de mai jos </vt:lpstr>
      <vt:lpstr>Презентация PowerPoint</vt:lpstr>
      <vt:lpstr>Principle #1, Principle #2</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Trei  direcţii principale de acţiune în standardizare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RM-ODP view model, which provides five generic and complementary viewpoints on the system and its environment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Role of Architecture Principles. (Federal Enterprise Architecture. Chief Information Officer Council. Version 1.0. February 2001) http://www.gao.gov/assets/590/588407.pdf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II. Metamodele/Concepte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ISO 15704:2000(en)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PAUZĂ</vt:lpstr>
      <vt:lpstr>4.2.6. Standarde de comunicare. Comunicații orientate pe conexiune. Semantica mesajelor.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SOAP  structura</vt:lpstr>
      <vt:lpstr>Презентация PowerPoint</vt:lpstr>
      <vt:lpstr>Презентация PowerPoint</vt:lpstr>
      <vt:lpstr>Презентация PowerPoint</vt:lpstr>
      <vt:lpstr>Презентация PowerPoint</vt:lpstr>
      <vt:lpstr>Презентация PowerPoint</vt:lpstr>
      <vt:lpstr>4.2.7. Semantica mesajelor</vt:lpstr>
      <vt:lpstr>Презентация PowerPoint</vt:lpstr>
      <vt:lpstr>Презентация PowerPoint</vt:lpstr>
      <vt:lpstr>Презентация PowerPoint</vt:lpstr>
      <vt:lpstr>EDIFACT este produsul evolutiei contopirii standardelor private  americane si europene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ASICUDA - Covers the Full Clearance(Discharge) Process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Пользователь</dc:creator>
  <cp:lastModifiedBy>PAVEL CHIREV</cp:lastModifiedBy>
  <cp:revision>256</cp:revision>
  <dcterms:created xsi:type="dcterms:W3CDTF">2015-09-28T08:19:35Z</dcterms:created>
  <dcterms:modified xsi:type="dcterms:W3CDTF">2019-09-23T10:39:28Z</dcterms:modified>
</cp:coreProperties>
</file>